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16" r:id="rId1"/>
  </p:sldMasterIdLst>
  <p:notesMasterIdLst>
    <p:notesMasterId r:id="rId14"/>
  </p:notesMasterIdLst>
  <p:sldIdLst>
    <p:sldId id="296" r:id="rId2"/>
    <p:sldId id="400" r:id="rId3"/>
    <p:sldId id="335" r:id="rId4"/>
    <p:sldId id="403" r:id="rId5"/>
    <p:sldId id="410" r:id="rId6"/>
    <p:sldId id="405" r:id="rId7"/>
    <p:sldId id="340" r:id="rId8"/>
    <p:sldId id="411" r:id="rId9"/>
    <p:sldId id="402" r:id="rId10"/>
    <p:sldId id="407" r:id="rId11"/>
    <p:sldId id="408" r:id="rId12"/>
    <p:sldId id="409" r:id="rId13"/>
  </p:sldIdLst>
  <p:sldSz cx="9144000" cy="6858000" type="screen4x3"/>
  <p:notesSz cx="7315200" cy="9601200"/>
  <p:embeddedFontLst>
    <p:embeddedFont>
      <p:font typeface="Calibri" panose="020F0502020204030204" pitchFamily="34" charset="0"/>
      <p:regular r:id="rId15"/>
      <p:bold r:id="rId16"/>
      <p:italic r:id="rId17"/>
      <p:boldItalic r:id="rId18"/>
    </p:embeddedFont>
  </p:embeddedFontLst>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3" autoAdjust="0"/>
    <p:restoredTop sz="88455" autoAdjust="0"/>
  </p:normalViewPr>
  <p:slideViewPr>
    <p:cSldViewPr>
      <p:cViewPr varScale="1">
        <p:scale>
          <a:sx n="89" d="100"/>
          <a:sy n="89" d="100"/>
        </p:scale>
        <p:origin x="-1253" y="-62"/>
      </p:cViewPr>
      <p:guideLst>
        <p:guide orient="horz" pos="2160"/>
        <p:guide pos="2880"/>
      </p:guideLst>
    </p:cSldViewPr>
  </p:slideViewPr>
  <p:outlineViewPr>
    <p:cViewPr>
      <p:scale>
        <a:sx n="33" d="100"/>
        <a:sy n="33" d="100"/>
      </p:scale>
      <p:origin x="3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05-30T22:42:52.37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2562 364 3096,'0'0'4515,"0"0"-129,14-12-516,-14 12-3096,21-16-1290,-21 16-2838,18-14-774,-2 10-258,-16 4 130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8" tIns="48329" rIns="96658" bIns="48329" rtlCol="0"/>
          <a:lstStyle>
            <a:lvl1pPr algn="l">
              <a:defRPr sz="12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8" tIns="48329" rIns="96658" bIns="48329" rtlCol="0"/>
          <a:lstStyle>
            <a:lvl1pPr algn="r">
              <a:defRPr sz="1200"/>
            </a:lvl1pPr>
          </a:lstStyle>
          <a:p>
            <a:fld id="{2049F64A-EABA-457A-A5DE-915A3D3FB8D2}" type="datetimeFigureOut">
              <a:rPr lang="en-US" smtClean="0"/>
              <a:t>10/16/2015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8" tIns="48329" rIns="96658" bIns="48329"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8" tIns="48329" rIns="96658" bIns="4832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8" tIns="48329" rIns="96658" bIns="48329"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8" tIns="48329" rIns="96658" bIns="48329" rtlCol="0" anchor="b"/>
          <a:lstStyle>
            <a:lvl1pPr algn="r">
              <a:defRPr sz="1200"/>
            </a:lvl1pPr>
          </a:lstStyle>
          <a:p>
            <a:fld id="{A378F4F8-160B-406F-A930-E90103237C25}" type="slidenum">
              <a:rPr lang="en-US" smtClean="0"/>
              <a:t>‹#›</a:t>
            </a:fld>
            <a:endParaRPr lang="en-US"/>
          </a:p>
        </p:txBody>
      </p:sp>
    </p:spTree>
    <p:extLst>
      <p:ext uri="{BB962C8B-B14F-4D97-AF65-F5344CB8AC3E}">
        <p14:creationId xmlns:p14="http://schemas.microsoft.com/office/powerpoint/2010/main" val="254444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78F4F8-160B-406F-A930-E90103237C25}" type="slidenum">
              <a:rPr lang="en-US" smtClean="0"/>
              <a:t>1</a:t>
            </a:fld>
            <a:endParaRPr lang="en-US"/>
          </a:p>
        </p:txBody>
      </p:sp>
    </p:spTree>
    <p:extLst>
      <p:ext uri="{BB962C8B-B14F-4D97-AF65-F5344CB8AC3E}">
        <p14:creationId xmlns:p14="http://schemas.microsoft.com/office/powerpoint/2010/main" val="2517157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context for our project is</a:t>
            </a:r>
            <a:r>
              <a:rPr lang="en-US" baseline="0" dirty="0" smtClean="0"/>
              <a:t> the exciting transformation that is happening in social science, due to the immense variety and volume of new sources of data on human behavior.  Instead of being limited to surveys of a few thousand people, researchers can carry out studies on the scale of hundreds of thousands by using data from new sources such as cell phone GPS readings, web searches, political blog posts, and social network activity.  Moreover, the internet and data repositories such as the </a:t>
            </a:r>
            <a:r>
              <a:rPr lang="en-US" baseline="0" dirty="0" err="1" smtClean="0"/>
              <a:t>Dataverse</a:t>
            </a:r>
            <a:r>
              <a:rPr lang="en-US" baseline="0" dirty="0" smtClean="0"/>
              <a:t> Network (which I’ll talk about later) have made it much easier to share such data with other researchers enable replication and new analyses.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a major obstacle for realizing the full potential of this vision is Privacy.  Most of these datasets contain sensitive personal information about individuals, and currently social scientists do not have the tools to ensure that the privacy of those individuals is protected when the data is analyzed or shared.  The result is that researchers are refusing to share their data, clashing with the growing movement towards open sharing of data being pushed by the research community and funding agencies. </a:t>
            </a:r>
          </a:p>
          <a:p>
            <a:endParaRPr lang="en-US" baseline="0" dirty="0" smtClean="0"/>
          </a:p>
          <a:p>
            <a:r>
              <a:rPr lang="en-US" baseline="0" dirty="0" smtClean="0"/>
              <a:t>What do about this?  The traditional approach is to try and </a:t>
            </a:r>
            <a:r>
              <a:rPr lang="en-US" baseline="0" dirty="0" err="1" smtClean="0"/>
              <a:t>anonymize</a:t>
            </a:r>
            <a:r>
              <a:rPr lang="en-US" baseline="0" dirty="0" smtClean="0"/>
              <a:t> data by removing so-called “personally identifying information”.  However, it is now well-known that this technique does not work, because moderate amounts of seemingly innocuous information can already uniquely isolate individuals, and this information can often be linked with other publicly available data to re-identify the individuals in supposedly </a:t>
            </a:r>
            <a:r>
              <a:rPr lang="en-US" baseline="0" dirty="0" err="1" smtClean="0"/>
              <a:t>anonymized</a:t>
            </a:r>
            <a:r>
              <a:rPr lang="en-US" baseline="0" dirty="0" smtClean="0"/>
              <a:t> datasets.  This problem was demonstrated in work by my co-PI Latanya Sweeney a number of years ago linking </a:t>
            </a:r>
            <a:r>
              <a:rPr lang="en-US" baseline="0" dirty="0" err="1" smtClean="0"/>
              <a:t>anonymized</a:t>
            </a:r>
            <a:r>
              <a:rPr lang="en-US" baseline="0" dirty="0" smtClean="0"/>
              <a:t> medical claims data with public voter registration rolls to uniquely identify the record of Massachusetts </a:t>
            </a:r>
            <a:r>
              <a:rPr lang="en-US" baseline="0" dirty="0" err="1" smtClean="0"/>
              <a:t>governer</a:t>
            </a:r>
            <a:r>
              <a:rPr lang="en-US" baseline="0" dirty="0" smtClean="0"/>
              <a:t> William Weld, and has become much more acute with the vast amounts of data that is publicly available on the internet.  Indeed, there have been many more examples of </a:t>
            </a:r>
            <a:r>
              <a:rPr lang="en-US" baseline="0" dirty="0" err="1" smtClean="0"/>
              <a:t>reidentifications</a:t>
            </a:r>
            <a:r>
              <a:rPr lang="en-US" baseline="0" dirty="0" smtClean="0"/>
              <a:t> since then.</a:t>
            </a:r>
          </a:p>
          <a:p>
            <a:endParaRPr lang="en-US" baseline="0" dirty="0" smtClean="0"/>
          </a:p>
          <a:p>
            <a:r>
              <a:rPr lang="en-US" baseline="0" dirty="0" smtClean="0"/>
              <a:t>Thus, this traditional approach presents us with a stark choice between privacy and data utility.  If you remove only obviously identifying information, then the privacy is very weak – you’ve just made it slightly harder to identify individuals.  If you aggressively de-identify, then the resulting dataset may have very little </a:t>
            </a:r>
            <a:r>
              <a:rPr lang="en-US" baseline="0" dirty="0" err="1" smtClean="0"/>
              <a:t>utliity</a:t>
            </a:r>
            <a:r>
              <a:rPr lang="en-US" baseline="0" dirty="0" smtClean="0"/>
              <a:t> left – you may have removed exactly the information you are interested in studying.</a:t>
            </a:r>
          </a:p>
          <a:p>
            <a:endParaRPr lang="en-US" dirty="0" smtClean="0"/>
          </a:p>
        </p:txBody>
      </p:sp>
      <p:sp>
        <p:nvSpPr>
          <p:cNvPr id="4" name="Slide Number Placeholder 3"/>
          <p:cNvSpPr>
            <a:spLocks noGrp="1"/>
          </p:cNvSpPr>
          <p:nvPr>
            <p:ph type="sldNum" sz="quarter" idx="10"/>
          </p:nvPr>
        </p:nvSpPr>
        <p:spPr/>
        <p:txBody>
          <a:bodyPr/>
          <a:lstStyle/>
          <a:p>
            <a:fld id="{A378F4F8-160B-406F-A930-E90103237C25}" type="slidenum">
              <a:rPr lang="en-US" smtClean="0"/>
              <a:t>2</a:t>
            </a:fld>
            <a:endParaRPr lang="en-US"/>
          </a:p>
        </p:txBody>
      </p:sp>
    </p:spTree>
    <p:extLst>
      <p:ext uri="{BB962C8B-B14F-4D97-AF65-F5344CB8AC3E}">
        <p14:creationId xmlns:p14="http://schemas.microsoft.com/office/powerpoint/2010/main" val="1019519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378F4F8-160B-406F-A930-E90103237C25}" type="slidenum">
              <a:rPr lang="en-US" smtClean="0"/>
              <a:t>3</a:t>
            </a:fld>
            <a:endParaRPr lang="en-US"/>
          </a:p>
        </p:txBody>
      </p:sp>
    </p:spTree>
    <p:extLst>
      <p:ext uri="{BB962C8B-B14F-4D97-AF65-F5344CB8AC3E}">
        <p14:creationId xmlns:p14="http://schemas.microsoft.com/office/powerpoint/2010/main" val="3500857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 = wide use</a:t>
            </a:r>
            <a:r>
              <a:rPr lang="en-US" baseline="0" dirty="0" smtClean="0"/>
              <a:t> of </a:t>
            </a:r>
            <a:r>
              <a:rPr lang="en-US" baseline="0" dirty="0" err="1" smtClean="0"/>
              <a:t>datavsrse</a:t>
            </a:r>
            <a:r>
              <a:rPr lang="en-US" baseline="0" dirty="0" smtClean="0"/>
              <a:t>.  10 repositories around the world, ¾ million files.  Harvard </a:t>
            </a:r>
            <a:r>
              <a:rPr lang="en-US" baseline="0" dirty="0" err="1" smtClean="0"/>
              <a:t>dataverse</a:t>
            </a:r>
            <a:r>
              <a:rPr lang="en-US" baseline="0" dirty="0" smtClean="0"/>
              <a:t> has served 1m+ downloads.</a:t>
            </a:r>
          </a:p>
          <a:p>
            <a:endParaRPr lang="en-US" baseline="0" dirty="0" smtClean="0"/>
          </a:p>
          <a:p>
            <a:r>
              <a:rPr lang="en-US" baseline="0" dirty="0" smtClean="0"/>
              <a:t>NEED TO UPDATE SCREENSHOT.</a:t>
            </a:r>
            <a:endParaRPr lang="en-US" dirty="0"/>
          </a:p>
        </p:txBody>
      </p:sp>
      <p:sp>
        <p:nvSpPr>
          <p:cNvPr id="4" name="Slide Number Placeholder 3"/>
          <p:cNvSpPr>
            <a:spLocks noGrp="1"/>
          </p:cNvSpPr>
          <p:nvPr>
            <p:ph type="sldNum" sz="quarter" idx="10"/>
          </p:nvPr>
        </p:nvSpPr>
        <p:spPr/>
        <p:txBody>
          <a:bodyPr/>
          <a:lstStyle/>
          <a:p>
            <a:fld id="{A378F4F8-160B-406F-A930-E90103237C25}" type="slidenum">
              <a:rPr lang="en-US" smtClean="0"/>
              <a:t>4</a:t>
            </a:fld>
            <a:endParaRPr lang="en-US"/>
          </a:p>
        </p:txBody>
      </p:sp>
    </p:spTree>
    <p:extLst>
      <p:ext uri="{BB962C8B-B14F-4D97-AF65-F5344CB8AC3E}">
        <p14:creationId xmlns:p14="http://schemas.microsoft.com/office/powerpoint/2010/main" val="4133508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challenge.  General-purpose environment.</a:t>
            </a:r>
            <a:endParaRPr lang="en-US" dirty="0"/>
          </a:p>
        </p:txBody>
      </p:sp>
      <p:sp>
        <p:nvSpPr>
          <p:cNvPr id="4" name="Slide Number Placeholder 3"/>
          <p:cNvSpPr>
            <a:spLocks noGrp="1"/>
          </p:cNvSpPr>
          <p:nvPr>
            <p:ph type="sldNum" sz="quarter" idx="10"/>
          </p:nvPr>
        </p:nvSpPr>
        <p:spPr/>
        <p:txBody>
          <a:bodyPr/>
          <a:lstStyle/>
          <a:p>
            <a:fld id="{A378F4F8-160B-406F-A930-E90103237C25}" type="slidenum">
              <a:rPr lang="en-US" smtClean="0"/>
              <a:t>6</a:t>
            </a:fld>
            <a:endParaRPr lang="en-US"/>
          </a:p>
        </p:txBody>
      </p:sp>
    </p:spTree>
    <p:extLst>
      <p:ext uri="{BB962C8B-B14F-4D97-AF65-F5344CB8AC3E}">
        <p14:creationId xmlns:p14="http://schemas.microsoft.com/office/powerpoint/2010/main" val="891786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a:t>
            </a:r>
            <a:r>
              <a:rPr lang="en-US" baseline="0" dirty="0" smtClean="0"/>
              <a:t> that while this is a focusing vision, our work in each area also stands alone.</a:t>
            </a:r>
            <a:endParaRPr lang="en-US" dirty="0"/>
          </a:p>
        </p:txBody>
      </p:sp>
      <p:sp>
        <p:nvSpPr>
          <p:cNvPr id="4" name="Slide Number Placeholder 3"/>
          <p:cNvSpPr>
            <a:spLocks noGrp="1"/>
          </p:cNvSpPr>
          <p:nvPr>
            <p:ph type="sldNum" sz="quarter" idx="10"/>
          </p:nvPr>
        </p:nvSpPr>
        <p:spPr/>
        <p:txBody>
          <a:bodyPr/>
          <a:lstStyle/>
          <a:p>
            <a:fld id="{A378F4F8-160B-406F-A930-E90103237C25}" type="slidenum">
              <a:rPr lang="en-US" smtClean="0"/>
              <a:t>7</a:t>
            </a:fld>
            <a:endParaRPr lang="en-US"/>
          </a:p>
        </p:txBody>
      </p:sp>
    </p:spTree>
    <p:extLst>
      <p:ext uri="{BB962C8B-B14F-4D97-AF65-F5344CB8AC3E}">
        <p14:creationId xmlns:p14="http://schemas.microsoft.com/office/powerpoint/2010/main" val="318696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EAF7FF-C04C-4A56-A914-EDD00A405EF1}"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9BD5E-420E-4157-BE62-CE85D2C35231}" type="slidenum">
              <a:rPr lang="en-US" smtClean="0"/>
              <a:t>‹#›</a:t>
            </a:fld>
            <a:endParaRPr lang="en-US"/>
          </a:p>
        </p:txBody>
      </p:sp>
      <p:cxnSp>
        <p:nvCxnSpPr>
          <p:cNvPr id="8" name="Straight Connector 7"/>
          <p:cNvCxnSpPr/>
          <p:nvPr/>
        </p:nvCxnSpPr>
        <p:spPr>
          <a:xfrm>
            <a:off x="685800" y="320040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AF7FF-C04C-4A56-A914-EDD00A405EF1}"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9BD5E-420E-4157-BE62-CE85D2C3523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EAF7FF-C04C-4A56-A914-EDD00A405EF1}"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9BD5E-420E-4157-BE62-CE85D2C3523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2EAF7FF-C04C-4A56-A914-EDD00A405EF1}"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A9BD5E-420E-4157-BE62-CE85D2C3523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EAF7FF-C04C-4A56-A914-EDD00A405EF1}"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9BD5E-420E-4157-BE62-CE85D2C35231}"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EAF7FF-C04C-4A56-A914-EDD00A405EF1}"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9BD5E-420E-4157-BE62-CE85D2C3523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EAF7FF-C04C-4A56-A914-EDD00A405EF1}" type="datetimeFigureOut">
              <a:rPr lang="en-US" smtClean="0"/>
              <a:t>10/16/2015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A9BD5E-420E-4157-BE62-CE85D2C35231}"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EAF7FF-C04C-4A56-A914-EDD00A405EF1}" type="datetimeFigureOut">
              <a:rPr lang="en-US" smtClean="0"/>
              <a:t>10/16/2015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A9BD5E-420E-4157-BE62-CE85D2C3523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AF7FF-C04C-4A56-A914-EDD00A405EF1}" type="datetimeFigureOut">
              <a:rPr lang="en-US" smtClean="0"/>
              <a:t>10/16/2015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9BD5E-420E-4157-BE62-CE85D2C3523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EAF7FF-C04C-4A56-A914-EDD00A405EF1}"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9BD5E-420E-4157-BE62-CE85D2C35231}"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EAF7FF-C04C-4A56-A914-EDD00A405EF1}"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9BD5E-420E-4157-BE62-CE85D2C3523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2EAF7FF-C04C-4A56-A914-EDD00A405EF1}" type="datetimeFigureOut">
              <a:rPr lang="en-US" smtClean="0"/>
              <a:t>10/16/2015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7A9BD5E-420E-4157-BE62-CE85D2C3523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1.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hyperlink" Target="http://crcs.seas.harvard.edu/" TargetMode="External"/><Relationship Id="rId13" Type="http://schemas.openxmlformats.org/officeDocument/2006/relationships/image" Target="../media/image17.jpeg"/><Relationship Id="rId18" Type="http://schemas.openxmlformats.org/officeDocument/2006/relationships/image" Target="../media/image22.jpeg"/><Relationship Id="rId26" Type="http://schemas.openxmlformats.org/officeDocument/2006/relationships/image" Target="../media/image27.jpeg"/><Relationship Id="rId3" Type="http://schemas.openxmlformats.org/officeDocument/2006/relationships/image" Target="../media/image8.png"/><Relationship Id="rId21" Type="http://schemas.openxmlformats.org/officeDocument/2006/relationships/customXml" Target="../ink/ink1.xml"/><Relationship Id="rId7" Type="http://schemas.openxmlformats.org/officeDocument/2006/relationships/image" Target="../media/image12.gif"/><Relationship Id="rId12" Type="http://schemas.openxmlformats.org/officeDocument/2006/relationships/image" Target="../media/image16.jpeg"/><Relationship Id="rId17" Type="http://schemas.openxmlformats.org/officeDocument/2006/relationships/image" Target="../media/image21.jpeg"/><Relationship Id="rId25" Type="http://schemas.openxmlformats.org/officeDocument/2006/relationships/image" Target="../media/image26.jpeg"/><Relationship Id="rId2" Type="http://schemas.openxmlformats.org/officeDocument/2006/relationships/notesSlide" Target="../notesSlides/notesSlide3.xml"/><Relationship Id="rId16" Type="http://schemas.openxmlformats.org/officeDocument/2006/relationships/image" Target="../media/image20.jpeg"/><Relationship Id="rId20" Type="http://schemas.openxmlformats.org/officeDocument/2006/relationships/image" Target="../media/image24.jpeg"/><Relationship Id="rId29"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1.gif"/><Relationship Id="rId11" Type="http://schemas.openxmlformats.org/officeDocument/2006/relationships/image" Target="../media/image15.png"/><Relationship Id="rId24" Type="http://schemas.openxmlformats.org/officeDocument/2006/relationships/image" Target="../media/image25.jpeg"/><Relationship Id="rId5" Type="http://schemas.openxmlformats.org/officeDocument/2006/relationships/image" Target="../media/image10.gif"/><Relationship Id="rId15" Type="http://schemas.openxmlformats.org/officeDocument/2006/relationships/image" Target="../media/image19.jpeg"/><Relationship Id="rId23" Type="http://schemas.openxmlformats.org/officeDocument/2006/relationships/image" Target="../media/image24.emf"/><Relationship Id="rId28" Type="http://schemas.openxmlformats.org/officeDocument/2006/relationships/image" Target="../media/image29.png"/><Relationship Id="rId10" Type="http://schemas.openxmlformats.org/officeDocument/2006/relationships/image" Target="../media/image14.png"/><Relationship Id="rId19" Type="http://schemas.openxmlformats.org/officeDocument/2006/relationships/image" Target="../media/image23.jpeg"/><Relationship Id="rId4" Type="http://schemas.openxmlformats.org/officeDocument/2006/relationships/image" Target="../media/image9.gif"/><Relationship Id="rId9" Type="http://schemas.openxmlformats.org/officeDocument/2006/relationships/image" Target="../media/image13.png"/><Relationship Id="rId14" Type="http://schemas.openxmlformats.org/officeDocument/2006/relationships/image" Target="../media/image18.jpeg"/><Relationship Id="rId27" Type="http://schemas.openxmlformats.org/officeDocument/2006/relationships/image" Target="../media/image28.png"/><Relationship Id="rId30"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95400"/>
            <a:ext cx="7848600" cy="1927225"/>
          </a:xfrm>
        </p:spPr>
        <p:txBody>
          <a:bodyPr/>
          <a:lstStyle/>
          <a:p>
            <a:r>
              <a:rPr lang="en-US" dirty="0" smtClean="0"/>
              <a:t>Privacy TOOLS FOR SHARING RESEARCH DATA</a:t>
            </a:r>
            <a:endParaRPr lang="en-US" dirty="0"/>
          </a:p>
        </p:txBody>
      </p:sp>
      <p:sp>
        <p:nvSpPr>
          <p:cNvPr id="3" name="Subtitle 2"/>
          <p:cNvSpPr>
            <a:spLocks noGrp="1"/>
          </p:cNvSpPr>
          <p:nvPr>
            <p:ph type="subTitle" idx="1"/>
          </p:nvPr>
        </p:nvSpPr>
        <p:spPr>
          <a:xfrm>
            <a:off x="609600" y="3886200"/>
            <a:ext cx="8534400" cy="3276600"/>
          </a:xfrm>
        </p:spPr>
        <p:txBody>
          <a:bodyPr numCol="1">
            <a:normAutofit/>
          </a:bodyPr>
          <a:lstStyle/>
          <a:p>
            <a:r>
              <a:rPr lang="en-US" sz="2000" dirty="0" smtClean="0"/>
              <a:t>NSF site visit</a:t>
            </a:r>
            <a:br>
              <a:rPr lang="en-US" sz="2000" dirty="0" smtClean="0"/>
            </a:br>
            <a:r>
              <a:rPr lang="en-US" sz="2000" dirty="0" smtClean="0"/>
              <a:t>October 19, 2015</a:t>
            </a:r>
          </a:p>
          <a:p>
            <a:endParaRPr lang="en-US" sz="2000" dirty="0"/>
          </a:p>
          <a:p>
            <a:r>
              <a:rPr lang="en-US" sz="2000" dirty="0" smtClean="0"/>
              <a:t>Salil Vadhan</a:t>
            </a:r>
          </a:p>
          <a:p>
            <a:endParaRPr lang="en-US" sz="2000" dirty="0" smtClean="0"/>
          </a:p>
          <a:p>
            <a:endParaRPr lang="en-US" sz="2000" dirty="0"/>
          </a:p>
          <a:p>
            <a:r>
              <a:rPr lang="en-US" sz="2000" dirty="0" smtClean="0"/>
              <a:t>Supported by the NSF Secure &amp; Trustworthy Cyberspace (</a:t>
            </a:r>
            <a:r>
              <a:rPr lang="en-US" sz="2000" dirty="0" err="1" smtClean="0"/>
              <a:t>SaTC</a:t>
            </a:r>
            <a:r>
              <a:rPr lang="en-US" sz="2000" dirty="0" smtClean="0"/>
              <a:t>) program, the Sloan Foundation, and Google.</a:t>
            </a:r>
            <a:br>
              <a:rPr lang="en-US" sz="2000" dirty="0" smtClean="0"/>
            </a:br>
            <a:endParaRPr lang="en-US" sz="2000" dirty="0"/>
          </a:p>
        </p:txBody>
      </p:sp>
      <p:pic>
        <p:nvPicPr>
          <p:cNvPr id="1026" name="Picture 2" descr="C:\Users\Salil\Desktop\active2\committee for advancement of tcs\Visioning\final nuggets\PrivacyUtility-im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593652"/>
            <a:ext cx="3429000" cy="2816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087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7200" y="1447800"/>
            <a:ext cx="8229600" cy="5257800"/>
          </a:xfrm>
        </p:spPr>
        <p:txBody>
          <a:bodyPr>
            <a:normAutofit lnSpcReduction="10000"/>
          </a:bodyPr>
          <a:lstStyle/>
          <a:p>
            <a:r>
              <a:rPr lang="en-US" b="1" dirty="0" smtClean="0"/>
              <a:t>Privacy Tools for Social Science</a:t>
            </a:r>
            <a:r>
              <a:rPr lang="en-US" dirty="0" smtClean="0"/>
              <a:t/>
            </a:r>
            <a:br>
              <a:rPr lang="en-US" dirty="0" smtClean="0"/>
            </a:br>
            <a:r>
              <a:rPr lang="en-US" dirty="0" smtClean="0"/>
              <a:t>	Gary King (IQSS)</a:t>
            </a:r>
            <a:br>
              <a:rPr lang="en-US" dirty="0" smtClean="0"/>
            </a:br>
            <a:endParaRPr lang="en-US" dirty="0"/>
          </a:p>
          <a:p>
            <a:r>
              <a:rPr lang="en-US" b="1" dirty="0" smtClean="0"/>
              <a:t>A Differentially Private Curator Tool</a:t>
            </a:r>
            <a:br>
              <a:rPr lang="en-US" b="1" dirty="0" smtClean="0"/>
            </a:br>
            <a:r>
              <a:rPr lang="en-US" b="1" dirty="0" smtClean="0"/>
              <a:t>&amp; Supporting Theoretical Work</a:t>
            </a:r>
            <a:r>
              <a:rPr lang="en-US" dirty="0" smtClean="0"/>
              <a:t/>
            </a:r>
            <a:br>
              <a:rPr lang="en-US" dirty="0" smtClean="0"/>
            </a:br>
            <a:r>
              <a:rPr lang="en-US" dirty="0" smtClean="0"/>
              <a:t>	James Honaker (IQSS)</a:t>
            </a:r>
            <a:br>
              <a:rPr lang="en-US" dirty="0" smtClean="0"/>
            </a:br>
            <a:r>
              <a:rPr lang="en-US" dirty="0" smtClean="0"/>
              <a:t>	Kobbi Nissim (CRCS)</a:t>
            </a:r>
            <a:br>
              <a:rPr lang="en-US" dirty="0" smtClean="0"/>
            </a:br>
            <a:endParaRPr lang="en-US" dirty="0"/>
          </a:p>
          <a:p>
            <a:r>
              <a:rPr lang="en-US" b="1" dirty="0" err="1" smtClean="0"/>
              <a:t>DataTags</a:t>
            </a:r>
            <a:r>
              <a:rPr lang="en-US" b="1" dirty="0" smtClean="0"/>
              <a:t>: The Vision &amp; Implementation</a:t>
            </a:r>
            <a:br>
              <a:rPr lang="en-US" b="1" dirty="0" smtClean="0"/>
            </a:br>
            <a:r>
              <a:rPr lang="en-US" b="1" dirty="0" smtClean="0"/>
              <a:t>in Technology Science</a:t>
            </a:r>
            <a:r>
              <a:rPr lang="en-US" dirty="0" smtClean="0"/>
              <a:t/>
            </a:r>
            <a:br>
              <a:rPr lang="en-US" dirty="0" smtClean="0"/>
            </a:br>
            <a:r>
              <a:rPr lang="en-US" dirty="0" smtClean="0"/>
              <a:t>	Latanya Sweeney </a:t>
            </a:r>
            <a:br>
              <a:rPr lang="en-US" dirty="0" smtClean="0"/>
            </a:br>
            <a:r>
              <a:rPr lang="en-US" dirty="0" smtClean="0"/>
              <a:t>	(Data Privacy Lab, IQSS)</a:t>
            </a:r>
          </a:p>
          <a:p>
            <a:r>
              <a:rPr lang="en-US" b="1" dirty="0" smtClean="0"/>
              <a:t>Logic Programming for Data Tagging</a:t>
            </a:r>
            <a:r>
              <a:rPr lang="en-US" dirty="0" smtClean="0"/>
              <a:t/>
            </a:r>
            <a:br>
              <a:rPr lang="en-US" dirty="0" smtClean="0"/>
            </a:br>
            <a:r>
              <a:rPr lang="en-US" dirty="0" smtClean="0"/>
              <a:t>	Stephen Chong (CRCS</a:t>
            </a:r>
            <a:r>
              <a:rPr lang="en-US" dirty="0"/>
              <a:t>)</a:t>
            </a:r>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Agenda I</a:t>
            </a:r>
            <a:endParaRPr lang="en-US" dirty="0"/>
          </a:p>
        </p:txBody>
      </p:sp>
      <p:pic>
        <p:nvPicPr>
          <p:cNvPr id="7175" name="Picture 7" descr="James Honaker"/>
          <p:cNvPicPr>
            <a:picLocks noChangeAspect="1" noChangeArrowheads="1"/>
          </p:cNvPicPr>
          <p:nvPr/>
        </p:nvPicPr>
        <p:blipFill rotWithShape="1">
          <a:blip r:embed="rId2">
            <a:extLst>
              <a:ext uri="{28A0092B-C50C-407E-A947-70E740481C1C}">
                <a14:useLocalDpi xmlns:a14="http://schemas.microsoft.com/office/drawing/2010/main" val="0"/>
              </a:ext>
            </a:extLst>
          </a:blip>
          <a:srcRect l="-5558" r="16665"/>
          <a:stretch/>
        </p:blipFill>
        <p:spPr bwMode="auto">
          <a:xfrm>
            <a:off x="834699" y="3276600"/>
            <a:ext cx="565581" cy="5523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salilv\Desktop\active\Privacy for Social Science Research\NSF SaTC Proposal Jan 2012\Chong-sep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699" y="5977855"/>
            <a:ext cx="478318" cy="7971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salilv\Desktop\active\Privacy for Social Science Research\NSF SaTC Proposal Jan 2012\king-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753998"/>
            <a:ext cx="638281" cy="622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C:\Users\salilv\Desktop\active\Privacy for Social Science Research\NSF SaTC Proposal Jan 2012\Sweeney6small.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227" t="10166" r="18637"/>
          <a:stretch/>
        </p:blipFill>
        <p:spPr bwMode="auto">
          <a:xfrm>
            <a:off x="793794" y="4953000"/>
            <a:ext cx="574692" cy="6345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432878087"/>
              </p:ext>
            </p:extLst>
          </p:nvPr>
        </p:nvGraphicFramePr>
        <p:xfrm>
          <a:off x="5029200" y="2133600"/>
          <a:ext cx="3962400" cy="304800"/>
        </p:xfrm>
        <a:graphic>
          <a:graphicData uri="http://schemas.openxmlformats.org/drawingml/2006/table">
            <a:tbl>
              <a:tblPr firstRow="1" bandRow="1">
                <a:tableStyleId>{5940675A-B579-460E-94D1-54222C63F5DA}</a:tableStyleId>
              </a:tblPr>
              <a:tblGrid>
                <a:gridCol w="792480"/>
                <a:gridCol w="792480"/>
                <a:gridCol w="792480"/>
                <a:gridCol w="792480"/>
                <a:gridCol w="792480"/>
              </a:tblGrid>
              <a:tr h="211962">
                <a:tc>
                  <a:txBody>
                    <a:bodyPr/>
                    <a:lstStyle/>
                    <a:p>
                      <a:pPr algn="ctr"/>
                      <a:r>
                        <a:rPr lang="en-US" sz="1400" dirty="0" smtClean="0"/>
                        <a:t>CS</a:t>
                      </a:r>
                      <a:endParaRPr lang="en-US" sz="1400" dirty="0"/>
                    </a:p>
                  </a:txBody>
                  <a:tcPr anchor="ctr">
                    <a:solidFill>
                      <a:schemeClr val="tx2"/>
                    </a:solidFill>
                  </a:tcPr>
                </a:tc>
                <a:tc>
                  <a:txBody>
                    <a:bodyPr/>
                    <a:lstStyle/>
                    <a:p>
                      <a:pPr algn="ctr"/>
                      <a:r>
                        <a:rPr lang="en-US" sz="1400" dirty="0" err="1" smtClean="0"/>
                        <a:t>Soc</a:t>
                      </a:r>
                      <a:r>
                        <a:rPr lang="en-US" sz="1400" dirty="0" smtClean="0"/>
                        <a:t> </a:t>
                      </a:r>
                      <a:r>
                        <a:rPr lang="en-US" sz="1400" dirty="0" err="1" smtClean="0"/>
                        <a:t>Sci</a:t>
                      </a:r>
                      <a:endParaRPr lang="en-US" sz="1400" dirty="0" smtClean="0"/>
                    </a:p>
                  </a:txBody>
                  <a:tcPr anchor="ctr">
                    <a:solidFill>
                      <a:schemeClr val="bg2"/>
                    </a:solidFill>
                  </a:tcPr>
                </a:tc>
                <a:tc>
                  <a:txBody>
                    <a:bodyPr/>
                    <a:lstStyle/>
                    <a:p>
                      <a:pPr algn="ctr"/>
                      <a:r>
                        <a:rPr lang="en-US" sz="1400" dirty="0" smtClean="0"/>
                        <a:t>Stats</a:t>
                      </a:r>
                      <a:endParaRPr lang="en-US" sz="1400" dirty="0"/>
                    </a:p>
                  </a:txBody>
                  <a:tcPr anchor="ctr">
                    <a:solidFill>
                      <a:schemeClr val="accent1"/>
                    </a:solidFill>
                  </a:tcPr>
                </a:tc>
                <a:tc>
                  <a:txBody>
                    <a:bodyPr/>
                    <a:lstStyle/>
                    <a:p>
                      <a:pPr algn="ctr"/>
                      <a:r>
                        <a:rPr lang="en-US" sz="1400" dirty="0" smtClean="0"/>
                        <a:t>Law</a:t>
                      </a:r>
                      <a:endParaRPr lang="en-US" sz="1400" dirty="0"/>
                    </a:p>
                  </a:txBody>
                  <a:tcPr anchor="ctr">
                    <a:solidFill>
                      <a:schemeClr val="bg1"/>
                    </a:solidFill>
                  </a:tcPr>
                </a:tc>
                <a:tc>
                  <a:txBody>
                    <a:bodyPr/>
                    <a:lstStyle/>
                    <a:p>
                      <a:pPr algn="ctr"/>
                      <a:r>
                        <a:rPr lang="en-US" sz="1400" dirty="0" smtClean="0"/>
                        <a:t>Policy</a:t>
                      </a:r>
                      <a:endParaRPr lang="en-US" sz="1400" dirty="0"/>
                    </a:p>
                  </a:txBody>
                  <a:tcPr anchor="ctr">
                    <a:solidFill>
                      <a:schemeClr val="bg1"/>
                    </a:solidFill>
                  </a:tcPr>
                </a:tc>
              </a:tr>
            </a:tbl>
          </a:graphicData>
        </a:graphic>
      </p:graphicFrame>
      <p:pic>
        <p:nvPicPr>
          <p:cNvPr id="10" name="Picture 4" descr="C:\Users\salilv\Desktop\active\Privacy for Social Science Research\NSF SaTC Proposal Jan 2012\kobb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232059"/>
            <a:ext cx="470757" cy="641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4" name="Table 23"/>
          <p:cNvGraphicFramePr>
            <a:graphicFrameLocks noGrp="1"/>
          </p:cNvGraphicFramePr>
          <p:nvPr>
            <p:extLst>
              <p:ext uri="{D42A27DB-BD31-4B8C-83A1-F6EECF244321}">
                <p14:modId xmlns:p14="http://schemas.microsoft.com/office/powerpoint/2010/main" val="2897435638"/>
              </p:ext>
            </p:extLst>
          </p:nvPr>
        </p:nvGraphicFramePr>
        <p:xfrm>
          <a:off x="5029200" y="4724400"/>
          <a:ext cx="3962400" cy="304800"/>
        </p:xfrm>
        <a:graphic>
          <a:graphicData uri="http://schemas.openxmlformats.org/drawingml/2006/table">
            <a:tbl>
              <a:tblPr firstRow="1" bandRow="1">
                <a:tableStyleId>{5940675A-B579-460E-94D1-54222C63F5DA}</a:tableStyleId>
              </a:tblPr>
              <a:tblGrid>
                <a:gridCol w="792480"/>
                <a:gridCol w="792480"/>
                <a:gridCol w="792480"/>
                <a:gridCol w="792480"/>
                <a:gridCol w="792480"/>
              </a:tblGrid>
              <a:tr h="152400">
                <a:tc>
                  <a:txBody>
                    <a:bodyPr/>
                    <a:lstStyle/>
                    <a:p>
                      <a:pPr algn="ctr"/>
                      <a:r>
                        <a:rPr lang="en-US" sz="1400" dirty="0" smtClean="0"/>
                        <a:t>CS</a:t>
                      </a:r>
                      <a:endParaRPr lang="en-US" sz="1400" dirty="0"/>
                    </a:p>
                  </a:txBody>
                  <a:tcPr anchor="ctr">
                    <a:solidFill>
                      <a:schemeClr val="tx2"/>
                    </a:solidFill>
                  </a:tcPr>
                </a:tc>
                <a:tc>
                  <a:txBody>
                    <a:bodyPr/>
                    <a:lstStyle/>
                    <a:p>
                      <a:pPr algn="ctr"/>
                      <a:r>
                        <a:rPr lang="en-US" sz="1400" dirty="0" err="1" smtClean="0"/>
                        <a:t>Soc</a:t>
                      </a:r>
                      <a:r>
                        <a:rPr lang="en-US" sz="1400" dirty="0" smtClean="0"/>
                        <a:t> </a:t>
                      </a:r>
                      <a:r>
                        <a:rPr lang="en-US" sz="1400" dirty="0" err="1" smtClean="0"/>
                        <a:t>Sci</a:t>
                      </a:r>
                      <a:endParaRPr lang="en-US" sz="1400" dirty="0" smtClean="0"/>
                    </a:p>
                  </a:txBody>
                  <a:tcPr anchor="ctr">
                    <a:solidFill>
                      <a:schemeClr val="bg2"/>
                    </a:solidFill>
                  </a:tcPr>
                </a:tc>
                <a:tc>
                  <a:txBody>
                    <a:bodyPr/>
                    <a:lstStyle/>
                    <a:p>
                      <a:pPr algn="ctr"/>
                      <a:r>
                        <a:rPr lang="en-US" sz="1400" dirty="0" smtClean="0"/>
                        <a:t>Stats</a:t>
                      </a:r>
                      <a:endParaRPr lang="en-US" sz="1400" dirty="0"/>
                    </a:p>
                  </a:txBody>
                  <a:tcPr anchor="ctr">
                    <a:solidFill>
                      <a:schemeClr val="bg1"/>
                    </a:solidFill>
                  </a:tcPr>
                </a:tc>
                <a:tc>
                  <a:txBody>
                    <a:bodyPr/>
                    <a:lstStyle/>
                    <a:p>
                      <a:pPr algn="ctr"/>
                      <a:r>
                        <a:rPr lang="en-US" sz="1400" dirty="0" smtClean="0"/>
                        <a:t>Law</a:t>
                      </a:r>
                      <a:endParaRPr lang="en-US" sz="1400" dirty="0"/>
                    </a:p>
                  </a:txBody>
                  <a:tcPr anchor="ctr">
                    <a:solidFill>
                      <a:schemeClr val="accent5"/>
                    </a:solidFill>
                  </a:tcPr>
                </a:tc>
                <a:tc>
                  <a:txBody>
                    <a:bodyPr/>
                    <a:lstStyle/>
                    <a:p>
                      <a:pPr algn="ctr"/>
                      <a:r>
                        <a:rPr lang="en-US" sz="1400" dirty="0" smtClean="0"/>
                        <a:t>Policy</a:t>
                      </a:r>
                      <a:endParaRPr lang="en-US" sz="1400" dirty="0"/>
                    </a:p>
                  </a:txBody>
                  <a:tcPr anchor="ctr">
                    <a:solidFill>
                      <a:schemeClr val="accent6">
                        <a:lumMod val="40000"/>
                        <a:lumOff val="60000"/>
                      </a:schemeClr>
                    </a:solidFill>
                  </a:tcPr>
                </a:tc>
              </a:tr>
            </a:tbl>
          </a:graphicData>
        </a:graphic>
      </p:graphicFrame>
    </p:spTree>
    <p:extLst>
      <p:ext uri="{BB962C8B-B14F-4D97-AF65-F5344CB8AC3E}">
        <p14:creationId xmlns:p14="http://schemas.microsoft.com/office/powerpoint/2010/main" val="183037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II</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Education &amp; Outreach</a:t>
            </a:r>
            <a:r>
              <a:rPr lang="en-US" dirty="0" smtClean="0"/>
              <a:t/>
            </a:r>
            <a:br>
              <a:rPr lang="en-US" dirty="0" smtClean="0"/>
            </a:br>
            <a:r>
              <a:rPr lang="en-US" dirty="0" smtClean="0"/>
              <a:t>	Salil Vadhan (CRCS)</a:t>
            </a:r>
            <a:br>
              <a:rPr lang="en-US" dirty="0" smtClean="0"/>
            </a:br>
            <a:r>
              <a:rPr lang="en-US" dirty="0" smtClean="0"/>
              <a:t>	Urs Gasser (Berkman)</a:t>
            </a:r>
            <a:r>
              <a:rPr lang="en-US" dirty="0"/>
              <a:t/>
            </a:r>
            <a:br>
              <a:rPr lang="en-US" dirty="0"/>
            </a:br>
            <a:endParaRPr lang="en-US" dirty="0"/>
          </a:p>
          <a:p>
            <a:r>
              <a:rPr lang="en-US" b="1" dirty="0" smtClean="0"/>
              <a:t>Lunch &amp; Poster Session with Students &amp; Postdocs</a:t>
            </a:r>
          </a:p>
          <a:p>
            <a:endParaRPr lang="en-US" dirty="0"/>
          </a:p>
          <a:p>
            <a:r>
              <a:rPr lang="en-US" b="1" dirty="0" smtClean="0"/>
              <a:t>Modern Framework for Privacy </a:t>
            </a:r>
            <a:r>
              <a:rPr lang="en-US" b="1" dirty="0"/>
              <a:t>A</a:t>
            </a:r>
            <a:r>
              <a:rPr lang="en-US" b="1" dirty="0" smtClean="0"/>
              <a:t>nalysis </a:t>
            </a:r>
            <a:r>
              <a:rPr lang="en-US" dirty="0" smtClean="0"/>
              <a:t/>
            </a:r>
            <a:br>
              <a:rPr lang="en-US" dirty="0" smtClean="0"/>
            </a:br>
            <a:r>
              <a:rPr lang="en-US" b="1" dirty="0" smtClean="0"/>
              <a:t>&amp; Government Open Data</a:t>
            </a:r>
            <a:r>
              <a:rPr lang="en-US" dirty="0"/>
              <a:t/>
            </a:r>
            <a:br>
              <a:rPr lang="en-US" dirty="0"/>
            </a:br>
            <a:r>
              <a:rPr lang="en-US" dirty="0" smtClean="0"/>
              <a:t>	David O’Brien (Berkman)</a:t>
            </a:r>
            <a:br>
              <a:rPr lang="en-US" dirty="0" smtClean="0"/>
            </a:br>
            <a:r>
              <a:rPr lang="en-US" dirty="0" smtClean="0"/>
              <a:t>	Alexandra Wood (Berkman)</a:t>
            </a:r>
            <a:br>
              <a:rPr lang="en-US" dirty="0" smtClean="0"/>
            </a:br>
            <a:endParaRPr lang="en-US" dirty="0"/>
          </a:p>
          <a:p>
            <a:r>
              <a:rPr lang="en-US" b="1" dirty="0" smtClean="0"/>
              <a:t>Bridging Notions of Privacy in CS, Law, Social Science</a:t>
            </a:r>
            <a:r>
              <a:rPr lang="en-US" dirty="0"/>
              <a:t/>
            </a:r>
            <a:br>
              <a:rPr lang="en-US" dirty="0"/>
            </a:br>
            <a:r>
              <a:rPr lang="en-US" dirty="0" smtClean="0"/>
              <a:t>	Kobbi Nissim (CRCS)</a:t>
            </a:r>
            <a:br>
              <a:rPr lang="en-US" dirty="0" smtClean="0"/>
            </a:br>
            <a:endParaRPr lang="en-US" dirty="0" smtClean="0"/>
          </a:p>
        </p:txBody>
      </p:sp>
      <p:pic>
        <p:nvPicPr>
          <p:cNvPr id="4" name="Picture 4" descr="Urs Gasser"/>
          <p:cNvPicPr>
            <a:picLocks noChangeAspect="1" noChangeArrowheads="1"/>
          </p:cNvPicPr>
          <p:nvPr/>
        </p:nvPicPr>
        <p:blipFill rotWithShape="1">
          <a:blip r:embed="rId2">
            <a:extLst>
              <a:ext uri="{28A0092B-C50C-407E-A947-70E740481C1C}">
                <a14:useLocalDpi xmlns:a14="http://schemas.microsoft.com/office/drawing/2010/main" val="0"/>
              </a:ext>
            </a:extLst>
          </a:blip>
          <a:srcRect l="2000" r="2000"/>
          <a:stretch/>
        </p:blipFill>
        <p:spPr bwMode="auto">
          <a:xfrm>
            <a:off x="4191000" y="1859280"/>
            <a:ext cx="731520" cy="76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Salil\Desktop\active2\public_html\2013photo-lowre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783" t="-1" r="7650" b="49864"/>
          <a:stretch/>
        </p:blipFill>
        <p:spPr bwMode="auto">
          <a:xfrm>
            <a:off x="685800" y="1828800"/>
            <a:ext cx="729584" cy="8229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Kobbi Nis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331" y="5486400"/>
            <a:ext cx="729585" cy="7295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1826365999"/>
              </p:ext>
            </p:extLst>
          </p:nvPr>
        </p:nvGraphicFramePr>
        <p:xfrm>
          <a:off x="5105400" y="1981200"/>
          <a:ext cx="3962400" cy="304800"/>
        </p:xfrm>
        <a:graphic>
          <a:graphicData uri="http://schemas.openxmlformats.org/drawingml/2006/table">
            <a:tbl>
              <a:tblPr firstRow="1" bandRow="1">
                <a:tableStyleId>{5940675A-B579-460E-94D1-54222C63F5DA}</a:tableStyleId>
              </a:tblPr>
              <a:tblGrid>
                <a:gridCol w="792480"/>
                <a:gridCol w="792480"/>
                <a:gridCol w="792480"/>
                <a:gridCol w="792480"/>
                <a:gridCol w="792480"/>
              </a:tblGrid>
              <a:tr h="0">
                <a:tc>
                  <a:txBody>
                    <a:bodyPr/>
                    <a:lstStyle/>
                    <a:p>
                      <a:pPr algn="ctr"/>
                      <a:r>
                        <a:rPr lang="en-US" sz="1400" dirty="0" smtClean="0"/>
                        <a:t>CS</a:t>
                      </a:r>
                      <a:endParaRPr lang="en-US" sz="1400" dirty="0"/>
                    </a:p>
                  </a:txBody>
                  <a:tcPr anchor="ctr">
                    <a:solidFill>
                      <a:schemeClr val="tx2"/>
                    </a:solidFill>
                  </a:tcPr>
                </a:tc>
                <a:tc>
                  <a:txBody>
                    <a:bodyPr/>
                    <a:lstStyle/>
                    <a:p>
                      <a:pPr algn="ctr"/>
                      <a:r>
                        <a:rPr lang="en-US" sz="1400" dirty="0" err="1" smtClean="0"/>
                        <a:t>Soc</a:t>
                      </a:r>
                      <a:r>
                        <a:rPr lang="en-US" sz="1400" dirty="0" smtClean="0"/>
                        <a:t> </a:t>
                      </a:r>
                      <a:r>
                        <a:rPr lang="en-US" sz="1400" dirty="0" err="1" smtClean="0"/>
                        <a:t>Sci</a:t>
                      </a:r>
                      <a:endParaRPr lang="en-US" sz="1400" dirty="0" smtClean="0"/>
                    </a:p>
                  </a:txBody>
                  <a:tcPr anchor="ctr">
                    <a:solidFill>
                      <a:schemeClr val="bg2"/>
                    </a:solidFill>
                  </a:tcPr>
                </a:tc>
                <a:tc>
                  <a:txBody>
                    <a:bodyPr/>
                    <a:lstStyle/>
                    <a:p>
                      <a:pPr algn="ctr"/>
                      <a:r>
                        <a:rPr lang="en-US" sz="1400" dirty="0" smtClean="0"/>
                        <a:t>Stats</a:t>
                      </a:r>
                      <a:endParaRPr lang="en-US" sz="1400" dirty="0"/>
                    </a:p>
                  </a:txBody>
                  <a:tcPr anchor="ctr">
                    <a:solidFill>
                      <a:schemeClr val="accent1"/>
                    </a:solidFill>
                  </a:tcPr>
                </a:tc>
                <a:tc>
                  <a:txBody>
                    <a:bodyPr/>
                    <a:lstStyle/>
                    <a:p>
                      <a:pPr algn="ctr"/>
                      <a:r>
                        <a:rPr lang="en-US" sz="1400" dirty="0" smtClean="0"/>
                        <a:t>Law</a:t>
                      </a:r>
                      <a:endParaRPr lang="en-US" sz="1400" dirty="0"/>
                    </a:p>
                  </a:txBody>
                  <a:tcPr anchor="ctr">
                    <a:solidFill>
                      <a:schemeClr val="accent5"/>
                    </a:solidFill>
                  </a:tcPr>
                </a:tc>
                <a:tc>
                  <a:txBody>
                    <a:bodyPr/>
                    <a:lstStyle/>
                    <a:p>
                      <a:pPr algn="ctr"/>
                      <a:r>
                        <a:rPr lang="en-US" sz="1400" dirty="0" smtClean="0"/>
                        <a:t>Policy</a:t>
                      </a:r>
                      <a:endParaRPr lang="en-US" sz="1400" dirty="0"/>
                    </a:p>
                  </a:txBody>
                  <a:tcPr anchor="ctr">
                    <a:solidFill>
                      <a:schemeClr val="accent6">
                        <a:lumMod val="40000"/>
                        <a:lumOff val="60000"/>
                      </a:schemeClr>
                    </a:solidFill>
                  </a:tcPr>
                </a:tc>
              </a:tr>
            </a:tbl>
          </a:graphicData>
        </a:graphic>
      </p:graphicFrame>
      <p:pic>
        <p:nvPicPr>
          <p:cNvPr id="8"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0909" r="-10909"/>
          <a:stretch/>
        </p:blipFill>
        <p:spPr bwMode="auto">
          <a:xfrm>
            <a:off x="685800" y="4114800"/>
            <a:ext cx="838201" cy="838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Table 8"/>
          <p:cNvGraphicFramePr>
            <a:graphicFrameLocks noGrp="1"/>
          </p:cNvGraphicFramePr>
          <p:nvPr>
            <p:extLst>
              <p:ext uri="{D42A27DB-BD31-4B8C-83A1-F6EECF244321}">
                <p14:modId xmlns:p14="http://schemas.microsoft.com/office/powerpoint/2010/main" val="937279187"/>
              </p:ext>
            </p:extLst>
          </p:nvPr>
        </p:nvGraphicFramePr>
        <p:xfrm>
          <a:off x="5105400" y="3886200"/>
          <a:ext cx="3962400" cy="304800"/>
        </p:xfrm>
        <a:graphic>
          <a:graphicData uri="http://schemas.openxmlformats.org/drawingml/2006/table">
            <a:tbl>
              <a:tblPr firstRow="1" bandRow="1">
                <a:tableStyleId>{5940675A-B579-460E-94D1-54222C63F5DA}</a:tableStyleId>
              </a:tblPr>
              <a:tblGrid>
                <a:gridCol w="792480"/>
                <a:gridCol w="792480"/>
                <a:gridCol w="792480"/>
                <a:gridCol w="792480"/>
                <a:gridCol w="792480"/>
              </a:tblGrid>
              <a:tr h="0">
                <a:tc>
                  <a:txBody>
                    <a:bodyPr/>
                    <a:lstStyle/>
                    <a:p>
                      <a:pPr algn="ctr"/>
                      <a:r>
                        <a:rPr lang="en-US" sz="1400" dirty="0" smtClean="0"/>
                        <a:t>CS</a:t>
                      </a:r>
                      <a:endParaRPr lang="en-US" sz="1400" dirty="0"/>
                    </a:p>
                  </a:txBody>
                  <a:tcPr anchor="ctr">
                    <a:solidFill>
                      <a:schemeClr val="tx2"/>
                    </a:solidFill>
                  </a:tcPr>
                </a:tc>
                <a:tc>
                  <a:txBody>
                    <a:bodyPr/>
                    <a:lstStyle/>
                    <a:p>
                      <a:pPr algn="ctr"/>
                      <a:r>
                        <a:rPr lang="en-US" sz="1400" dirty="0" err="1" smtClean="0"/>
                        <a:t>Soc</a:t>
                      </a:r>
                      <a:r>
                        <a:rPr lang="en-US" sz="1400" dirty="0" smtClean="0"/>
                        <a:t> </a:t>
                      </a:r>
                      <a:r>
                        <a:rPr lang="en-US" sz="1400" dirty="0" err="1" smtClean="0"/>
                        <a:t>Sci</a:t>
                      </a:r>
                      <a:endParaRPr lang="en-US" sz="1400" dirty="0" smtClean="0"/>
                    </a:p>
                  </a:txBody>
                  <a:tcPr anchor="ctr">
                    <a:solidFill>
                      <a:schemeClr val="bg2"/>
                    </a:solidFill>
                  </a:tcPr>
                </a:tc>
                <a:tc>
                  <a:txBody>
                    <a:bodyPr/>
                    <a:lstStyle/>
                    <a:p>
                      <a:pPr algn="ctr"/>
                      <a:r>
                        <a:rPr lang="en-US" sz="1400" dirty="0" smtClean="0"/>
                        <a:t>Stats</a:t>
                      </a:r>
                      <a:endParaRPr lang="en-US" sz="1400" dirty="0"/>
                    </a:p>
                  </a:txBody>
                  <a:tcPr anchor="ctr">
                    <a:solidFill>
                      <a:schemeClr val="bg1"/>
                    </a:solidFill>
                  </a:tcPr>
                </a:tc>
                <a:tc>
                  <a:txBody>
                    <a:bodyPr/>
                    <a:lstStyle/>
                    <a:p>
                      <a:pPr algn="ctr"/>
                      <a:r>
                        <a:rPr lang="en-US" sz="1400" dirty="0" smtClean="0"/>
                        <a:t>Law</a:t>
                      </a:r>
                      <a:endParaRPr lang="en-US" sz="1400" dirty="0"/>
                    </a:p>
                  </a:txBody>
                  <a:tcPr anchor="ctr">
                    <a:solidFill>
                      <a:schemeClr val="accent5"/>
                    </a:solidFill>
                  </a:tcPr>
                </a:tc>
                <a:tc>
                  <a:txBody>
                    <a:bodyPr/>
                    <a:lstStyle/>
                    <a:p>
                      <a:pPr algn="ctr"/>
                      <a:r>
                        <a:rPr lang="en-US" sz="1400" dirty="0" smtClean="0"/>
                        <a:t>Policy</a:t>
                      </a:r>
                      <a:endParaRPr lang="en-US" sz="1400" dirty="0"/>
                    </a:p>
                  </a:txBody>
                  <a:tcPr anchor="ctr">
                    <a:solidFill>
                      <a:schemeClr val="accent6">
                        <a:lumMod val="40000"/>
                        <a:lumOff val="60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15520930"/>
              </p:ext>
            </p:extLst>
          </p:nvPr>
        </p:nvGraphicFramePr>
        <p:xfrm>
          <a:off x="5105400" y="5410200"/>
          <a:ext cx="3962400" cy="304800"/>
        </p:xfrm>
        <a:graphic>
          <a:graphicData uri="http://schemas.openxmlformats.org/drawingml/2006/table">
            <a:tbl>
              <a:tblPr firstRow="1" bandRow="1">
                <a:tableStyleId>{5940675A-B579-460E-94D1-54222C63F5DA}</a:tableStyleId>
              </a:tblPr>
              <a:tblGrid>
                <a:gridCol w="792480"/>
                <a:gridCol w="792480"/>
                <a:gridCol w="792480"/>
                <a:gridCol w="792480"/>
                <a:gridCol w="792480"/>
              </a:tblGrid>
              <a:tr h="0">
                <a:tc>
                  <a:txBody>
                    <a:bodyPr/>
                    <a:lstStyle/>
                    <a:p>
                      <a:pPr algn="ctr"/>
                      <a:r>
                        <a:rPr lang="en-US" sz="1400" dirty="0" smtClean="0"/>
                        <a:t>CS</a:t>
                      </a:r>
                      <a:endParaRPr lang="en-US" sz="1400" dirty="0"/>
                    </a:p>
                  </a:txBody>
                  <a:tcPr anchor="ctr">
                    <a:solidFill>
                      <a:schemeClr val="tx2"/>
                    </a:solidFill>
                  </a:tcPr>
                </a:tc>
                <a:tc>
                  <a:txBody>
                    <a:bodyPr/>
                    <a:lstStyle/>
                    <a:p>
                      <a:pPr algn="ctr"/>
                      <a:r>
                        <a:rPr lang="en-US" sz="1400" dirty="0" err="1" smtClean="0"/>
                        <a:t>Soc</a:t>
                      </a:r>
                      <a:r>
                        <a:rPr lang="en-US" sz="1400" dirty="0" smtClean="0"/>
                        <a:t> </a:t>
                      </a:r>
                      <a:r>
                        <a:rPr lang="en-US" sz="1400" dirty="0" err="1" smtClean="0"/>
                        <a:t>Sci</a:t>
                      </a:r>
                      <a:endParaRPr lang="en-US" sz="1400" dirty="0" smtClean="0"/>
                    </a:p>
                  </a:txBody>
                  <a:tcPr anchor="ctr">
                    <a:solidFill>
                      <a:schemeClr val="bg2"/>
                    </a:solidFill>
                  </a:tcPr>
                </a:tc>
                <a:tc>
                  <a:txBody>
                    <a:bodyPr/>
                    <a:lstStyle/>
                    <a:p>
                      <a:pPr algn="ctr"/>
                      <a:r>
                        <a:rPr lang="en-US" sz="1400" dirty="0" smtClean="0"/>
                        <a:t>Stats</a:t>
                      </a:r>
                      <a:endParaRPr lang="en-US" sz="1400" dirty="0"/>
                    </a:p>
                  </a:txBody>
                  <a:tcPr anchor="ctr">
                    <a:solidFill>
                      <a:schemeClr val="bg1"/>
                    </a:solidFill>
                  </a:tcPr>
                </a:tc>
                <a:tc>
                  <a:txBody>
                    <a:bodyPr/>
                    <a:lstStyle/>
                    <a:p>
                      <a:pPr algn="ctr"/>
                      <a:r>
                        <a:rPr lang="en-US" sz="1400" dirty="0" smtClean="0"/>
                        <a:t>Law</a:t>
                      </a:r>
                      <a:endParaRPr lang="en-US" sz="1400" dirty="0"/>
                    </a:p>
                  </a:txBody>
                  <a:tcPr anchor="ctr">
                    <a:solidFill>
                      <a:schemeClr val="accent5"/>
                    </a:solidFill>
                  </a:tcPr>
                </a:tc>
                <a:tc>
                  <a:txBody>
                    <a:bodyPr/>
                    <a:lstStyle/>
                    <a:p>
                      <a:pPr algn="ctr"/>
                      <a:r>
                        <a:rPr lang="en-US" sz="1400" dirty="0" smtClean="0"/>
                        <a:t>Policy</a:t>
                      </a:r>
                      <a:endParaRPr lang="en-US" sz="1400" dirty="0"/>
                    </a:p>
                  </a:txBody>
                  <a:tcPr anchor="ctr">
                    <a:solidFill>
                      <a:schemeClr val="accent6">
                        <a:lumMod val="40000"/>
                        <a:lumOff val="60000"/>
                      </a:schemeClr>
                    </a:solidFill>
                  </a:tcPr>
                </a:tc>
              </a:tr>
            </a:tbl>
          </a:graphicData>
        </a:graphic>
      </p:graphicFrame>
    </p:spTree>
    <p:extLst>
      <p:ext uri="{BB962C8B-B14F-4D97-AF65-F5344CB8AC3E}">
        <p14:creationId xmlns:p14="http://schemas.microsoft.com/office/powerpoint/2010/main" val="33678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III</a:t>
            </a:r>
            <a:endParaRPr lang="en-US" dirty="0"/>
          </a:p>
        </p:txBody>
      </p:sp>
      <p:sp>
        <p:nvSpPr>
          <p:cNvPr id="3" name="Content Placeholder 2"/>
          <p:cNvSpPr>
            <a:spLocks noGrp="1"/>
          </p:cNvSpPr>
          <p:nvPr>
            <p:ph idx="1"/>
          </p:nvPr>
        </p:nvSpPr>
        <p:spPr/>
        <p:txBody>
          <a:bodyPr>
            <a:normAutofit/>
          </a:bodyPr>
          <a:lstStyle/>
          <a:p>
            <a:r>
              <a:rPr lang="en-US" b="1" dirty="0" smtClean="0"/>
              <a:t>Summary &amp; Future Plans</a:t>
            </a:r>
            <a:r>
              <a:rPr lang="en-US" dirty="0" smtClean="0"/>
              <a:t/>
            </a:r>
            <a:br>
              <a:rPr lang="en-US" dirty="0" smtClean="0"/>
            </a:br>
            <a:r>
              <a:rPr lang="en-US" dirty="0" smtClean="0"/>
              <a:t>	Salil Vadhan (CRCS)</a:t>
            </a:r>
            <a:br>
              <a:rPr lang="en-US" dirty="0" smtClean="0"/>
            </a:br>
            <a:r>
              <a:rPr lang="en-US" dirty="0" smtClean="0"/>
              <a:t>	</a:t>
            </a:r>
            <a:r>
              <a:rPr lang="en-US" dirty="0"/>
              <a:t/>
            </a:r>
            <a:br>
              <a:rPr lang="en-US" dirty="0"/>
            </a:br>
            <a:endParaRPr lang="en-US" dirty="0"/>
          </a:p>
          <a:p>
            <a:r>
              <a:rPr lang="en-US" b="1" dirty="0" smtClean="0"/>
              <a:t>Transition to Practice</a:t>
            </a:r>
            <a:r>
              <a:rPr lang="en-US" dirty="0"/>
              <a:t/>
            </a:r>
            <a:br>
              <a:rPr lang="en-US" dirty="0"/>
            </a:br>
            <a:r>
              <a:rPr lang="en-US" dirty="0" smtClean="0"/>
              <a:t>	Merce Crosas (IQSS)</a:t>
            </a:r>
          </a:p>
          <a:p>
            <a:endParaRPr lang="en-US" dirty="0"/>
          </a:p>
          <a:p>
            <a:endParaRPr lang="en-US" dirty="0" smtClean="0"/>
          </a:p>
          <a:p>
            <a:r>
              <a:rPr lang="en-US" b="1" dirty="0"/>
              <a:t>NSF Private Discussion</a:t>
            </a:r>
          </a:p>
          <a:p>
            <a:endParaRPr lang="en-US" b="1" dirty="0"/>
          </a:p>
          <a:p>
            <a:r>
              <a:rPr lang="en-US" b="1" dirty="0"/>
              <a:t>Feedback</a:t>
            </a:r>
          </a:p>
          <a:p>
            <a:endParaRPr lang="en-US" dirty="0"/>
          </a:p>
        </p:txBody>
      </p:sp>
      <p:pic>
        <p:nvPicPr>
          <p:cNvPr id="5" name="Picture 3" descr="C:\Users\Salil\Desktop\active2\public_html\2013photo-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783" t="-1" r="7650" b="49864"/>
          <a:stretch/>
        </p:blipFill>
        <p:spPr bwMode="auto">
          <a:xfrm>
            <a:off x="685800" y="1828800"/>
            <a:ext cx="729584" cy="8229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3377635886"/>
              </p:ext>
            </p:extLst>
          </p:nvPr>
        </p:nvGraphicFramePr>
        <p:xfrm>
          <a:off x="5105400" y="1935480"/>
          <a:ext cx="3962400" cy="304800"/>
        </p:xfrm>
        <a:graphic>
          <a:graphicData uri="http://schemas.openxmlformats.org/drawingml/2006/table">
            <a:tbl>
              <a:tblPr firstRow="1" bandRow="1">
                <a:tableStyleId>{5940675A-B579-460E-94D1-54222C63F5DA}</a:tableStyleId>
              </a:tblPr>
              <a:tblGrid>
                <a:gridCol w="792480"/>
                <a:gridCol w="792480"/>
                <a:gridCol w="792480"/>
                <a:gridCol w="792480"/>
                <a:gridCol w="792480"/>
              </a:tblGrid>
              <a:tr h="0">
                <a:tc>
                  <a:txBody>
                    <a:bodyPr/>
                    <a:lstStyle/>
                    <a:p>
                      <a:pPr algn="ctr"/>
                      <a:r>
                        <a:rPr lang="en-US" sz="1400" dirty="0" smtClean="0"/>
                        <a:t>CS</a:t>
                      </a:r>
                      <a:endParaRPr lang="en-US" sz="1400" dirty="0"/>
                    </a:p>
                  </a:txBody>
                  <a:tcPr anchor="ctr">
                    <a:solidFill>
                      <a:schemeClr val="tx2"/>
                    </a:solidFill>
                  </a:tcPr>
                </a:tc>
                <a:tc>
                  <a:txBody>
                    <a:bodyPr/>
                    <a:lstStyle/>
                    <a:p>
                      <a:pPr algn="ctr"/>
                      <a:r>
                        <a:rPr lang="en-US" sz="1400" dirty="0" err="1" smtClean="0"/>
                        <a:t>Soc</a:t>
                      </a:r>
                      <a:r>
                        <a:rPr lang="en-US" sz="1400" dirty="0" smtClean="0"/>
                        <a:t> </a:t>
                      </a:r>
                      <a:r>
                        <a:rPr lang="en-US" sz="1400" dirty="0" err="1" smtClean="0"/>
                        <a:t>Sci</a:t>
                      </a:r>
                      <a:endParaRPr lang="en-US" sz="1400" dirty="0" smtClean="0"/>
                    </a:p>
                  </a:txBody>
                  <a:tcPr anchor="ctr">
                    <a:solidFill>
                      <a:schemeClr val="bg2"/>
                    </a:solidFill>
                  </a:tcPr>
                </a:tc>
                <a:tc>
                  <a:txBody>
                    <a:bodyPr/>
                    <a:lstStyle/>
                    <a:p>
                      <a:pPr algn="ctr"/>
                      <a:r>
                        <a:rPr lang="en-US" sz="1400" dirty="0" smtClean="0"/>
                        <a:t>Stats</a:t>
                      </a:r>
                      <a:endParaRPr lang="en-US" sz="1400" dirty="0"/>
                    </a:p>
                  </a:txBody>
                  <a:tcPr anchor="ctr">
                    <a:solidFill>
                      <a:schemeClr val="accent1"/>
                    </a:solidFill>
                  </a:tcPr>
                </a:tc>
                <a:tc>
                  <a:txBody>
                    <a:bodyPr/>
                    <a:lstStyle/>
                    <a:p>
                      <a:pPr algn="ctr"/>
                      <a:r>
                        <a:rPr lang="en-US" sz="1400" dirty="0" smtClean="0"/>
                        <a:t>Law</a:t>
                      </a:r>
                      <a:endParaRPr lang="en-US" sz="1400" dirty="0"/>
                    </a:p>
                  </a:txBody>
                  <a:tcPr anchor="ctr">
                    <a:solidFill>
                      <a:schemeClr val="accent5"/>
                    </a:solidFill>
                  </a:tcPr>
                </a:tc>
                <a:tc>
                  <a:txBody>
                    <a:bodyPr/>
                    <a:lstStyle/>
                    <a:p>
                      <a:pPr algn="ctr"/>
                      <a:r>
                        <a:rPr lang="en-US" sz="1400" dirty="0" smtClean="0"/>
                        <a:t>Policy</a:t>
                      </a:r>
                      <a:endParaRPr lang="en-US" sz="1400" dirty="0"/>
                    </a:p>
                  </a:txBody>
                  <a:tcPr anchor="ctr">
                    <a:solidFill>
                      <a:schemeClr val="accent6">
                        <a:lumMod val="40000"/>
                        <a:lumOff val="60000"/>
                      </a:schemeClr>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212518971"/>
              </p:ext>
            </p:extLst>
          </p:nvPr>
        </p:nvGraphicFramePr>
        <p:xfrm>
          <a:off x="5105400" y="3276600"/>
          <a:ext cx="3962400" cy="304800"/>
        </p:xfrm>
        <a:graphic>
          <a:graphicData uri="http://schemas.openxmlformats.org/drawingml/2006/table">
            <a:tbl>
              <a:tblPr firstRow="1" bandRow="1">
                <a:tableStyleId>{5940675A-B579-460E-94D1-54222C63F5DA}</a:tableStyleId>
              </a:tblPr>
              <a:tblGrid>
                <a:gridCol w="792480"/>
                <a:gridCol w="792480"/>
                <a:gridCol w="792480"/>
                <a:gridCol w="792480"/>
                <a:gridCol w="792480"/>
              </a:tblGrid>
              <a:tr h="0">
                <a:tc>
                  <a:txBody>
                    <a:bodyPr/>
                    <a:lstStyle/>
                    <a:p>
                      <a:pPr algn="ctr"/>
                      <a:r>
                        <a:rPr lang="en-US" sz="1400" dirty="0" smtClean="0"/>
                        <a:t>CS</a:t>
                      </a:r>
                      <a:endParaRPr lang="en-US" sz="1400" dirty="0"/>
                    </a:p>
                  </a:txBody>
                  <a:tcPr anchor="ctr">
                    <a:solidFill>
                      <a:schemeClr val="tx2"/>
                    </a:solidFill>
                  </a:tcPr>
                </a:tc>
                <a:tc>
                  <a:txBody>
                    <a:bodyPr/>
                    <a:lstStyle/>
                    <a:p>
                      <a:pPr algn="ctr"/>
                      <a:r>
                        <a:rPr lang="en-US" sz="1400" dirty="0" err="1" smtClean="0"/>
                        <a:t>Soc</a:t>
                      </a:r>
                      <a:r>
                        <a:rPr lang="en-US" sz="1400" dirty="0" smtClean="0"/>
                        <a:t> </a:t>
                      </a:r>
                      <a:r>
                        <a:rPr lang="en-US" sz="1400" dirty="0" err="1" smtClean="0"/>
                        <a:t>Sci</a:t>
                      </a:r>
                      <a:endParaRPr lang="en-US" sz="1400" dirty="0" smtClean="0"/>
                    </a:p>
                  </a:txBody>
                  <a:tcPr anchor="ctr">
                    <a:solidFill>
                      <a:schemeClr val="bg2"/>
                    </a:solidFill>
                  </a:tcPr>
                </a:tc>
                <a:tc>
                  <a:txBody>
                    <a:bodyPr/>
                    <a:lstStyle/>
                    <a:p>
                      <a:pPr algn="ctr"/>
                      <a:r>
                        <a:rPr lang="en-US" sz="1400" dirty="0" smtClean="0"/>
                        <a:t>Stats</a:t>
                      </a:r>
                      <a:endParaRPr lang="en-US" sz="1400" dirty="0"/>
                    </a:p>
                  </a:txBody>
                  <a:tcPr anchor="ctr">
                    <a:solidFill>
                      <a:schemeClr val="accent1"/>
                    </a:solidFill>
                  </a:tcPr>
                </a:tc>
                <a:tc>
                  <a:txBody>
                    <a:bodyPr/>
                    <a:lstStyle/>
                    <a:p>
                      <a:pPr algn="ctr"/>
                      <a:r>
                        <a:rPr lang="en-US" sz="1400" dirty="0" smtClean="0"/>
                        <a:t>Law</a:t>
                      </a:r>
                      <a:endParaRPr lang="en-US" sz="1400" dirty="0"/>
                    </a:p>
                  </a:txBody>
                  <a:tcPr anchor="ctr">
                    <a:solidFill>
                      <a:schemeClr val="accent5"/>
                    </a:solidFill>
                  </a:tcPr>
                </a:tc>
                <a:tc>
                  <a:txBody>
                    <a:bodyPr/>
                    <a:lstStyle/>
                    <a:p>
                      <a:pPr algn="ctr"/>
                      <a:r>
                        <a:rPr lang="en-US" sz="1400" dirty="0" smtClean="0"/>
                        <a:t>Policy</a:t>
                      </a:r>
                      <a:endParaRPr lang="en-US" sz="1400" dirty="0"/>
                    </a:p>
                  </a:txBody>
                  <a:tcPr anchor="ctr">
                    <a:solidFill>
                      <a:schemeClr val="accent6">
                        <a:lumMod val="40000"/>
                        <a:lumOff val="60000"/>
                      </a:schemeClr>
                    </a:solidFill>
                  </a:tcPr>
                </a:tc>
              </a:tr>
            </a:tbl>
          </a:graphicData>
        </a:graphic>
      </p:graphicFrame>
      <p:pic>
        <p:nvPicPr>
          <p:cNvPr id="12" name="Picture 2" descr="Mercè Cros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453" y="3429000"/>
            <a:ext cx="685800" cy="83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812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Social Science</a:t>
            </a:r>
            <a:endParaRPr lang="en-US" dirty="0"/>
          </a:p>
        </p:txBody>
      </p:sp>
      <p:sp>
        <p:nvSpPr>
          <p:cNvPr id="3" name="Content Placeholder 2"/>
          <p:cNvSpPr>
            <a:spLocks noGrp="1"/>
          </p:cNvSpPr>
          <p:nvPr>
            <p:ph idx="1"/>
          </p:nvPr>
        </p:nvSpPr>
        <p:spPr>
          <a:xfrm>
            <a:off x="457200" y="1600200"/>
            <a:ext cx="8229600" cy="3193742"/>
          </a:xfrm>
        </p:spPr>
        <p:txBody>
          <a:bodyPr/>
          <a:lstStyle/>
          <a:p>
            <a:pPr marL="0" indent="0">
              <a:buNone/>
            </a:pPr>
            <a:r>
              <a:rPr lang="en-US" dirty="0" smtClean="0">
                <a:solidFill>
                  <a:schemeClr val="accent1">
                    <a:lumMod val="75000"/>
                  </a:schemeClr>
                </a:solidFill>
              </a:rPr>
              <a:t>The potential</a:t>
            </a:r>
            <a:r>
              <a:rPr lang="en-US" dirty="0" smtClean="0">
                <a:solidFill>
                  <a:schemeClr val="accent2">
                    <a:lumMod val="75000"/>
                  </a:schemeClr>
                </a:solidFill>
              </a:rPr>
              <a:t>: </a:t>
            </a:r>
            <a:r>
              <a:rPr lang="en-US" dirty="0" smtClean="0"/>
              <a:t>massive new sources of data and ease of sharing will revolutionize social science.</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solidFill>
                  <a:schemeClr val="accent1">
                    <a:lumMod val="75000"/>
                  </a:schemeClr>
                </a:solidFill>
              </a:rPr>
              <a:t>The problem</a:t>
            </a:r>
            <a:r>
              <a:rPr lang="en-US" dirty="0" smtClean="0">
                <a:solidFill>
                  <a:schemeClr val="accent2">
                    <a:lumMod val="75000"/>
                  </a:schemeClr>
                </a:solidFill>
              </a:rPr>
              <a:t>: </a:t>
            </a:r>
            <a:r>
              <a:rPr lang="en-US" dirty="0" smtClean="0"/>
              <a:t>protecting the privacy of individual subjects</a:t>
            </a:r>
          </a:p>
          <a:p>
            <a:pPr marL="0" indent="0">
              <a:buNone/>
            </a:pPr>
            <a:endParaRPr lang="en-US" dirty="0" smtClean="0"/>
          </a:p>
          <a:p>
            <a:endParaRPr lang="en-US" dirty="0" smtClean="0"/>
          </a:p>
          <a:p>
            <a:pPr marL="0" indent="0">
              <a:buNone/>
            </a:pPr>
            <a:endParaRPr lang="en-US" dirty="0"/>
          </a:p>
        </p:txBody>
      </p:sp>
      <p:sp>
        <p:nvSpPr>
          <p:cNvPr id="5" name="Right Arrow 4"/>
          <p:cNvSpPr/>
          <p:nvPr/>
        </p:nvSpPr>
        <p:spPr>
          <a:xfrm>
            <a:off x="838200" y="4876800"/>
            <a:ext cx="1524000" cy="9144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flipH="1">
            <a:off x="2362200" y="4876800"/>
            <a:ext cx="1524000" cy="9144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76785" y="5134824"/>
            <a:ext cx="915635" cy="369332"/>
          </a:xfrm>
          <a:prstGeom prst="rect">
            <a:avLst/>
          </a:prstGeom>
          <a:noFill/>
        </p:spPr>
        <p:txBody>
          <a:bodyPr wrap="none" rtlCol="0">
            <a:spAutoFit/>
          </a:bodyPr>
          <a:lstStyle/>
          <a:p>
            <a:r>
              <a:rPr lang="en-US" dirty="0" smtClean="0"/>
              <a:t>privacy</a:t>
            </a:r>
            <a:endParaRPr lang="en-US" dirty="0"/>
          </a:p>
        </p:txBody>
      </p:sp>
      <p:sp>
        <p:nvSpPr>
          <p:cNvPr id="8" name="TextBox 7"/>
          <p:cNvSpPr txBox="1"/>
          <p:nvPr/>
        </p:nvSpPr>
        <p:spPr>
          <a:xfrm>
            <a:off x="2685854" y="5123156"/>
            <a:ext cx="1210588" cy="369332"/>
          </a:xfrm>
          <a:prstGeom prst="rect">
            <a:avLst/>
          </a:prstGeom>
          <a:noFill/>
        </p:spPr>
        <p:txBody>
          <a:bodyPr wrap="none" rtlCol="0">
            <a:spAutoFit/>
          </a:bodyPr>
          <a:lstStyle/>
          <a:p>
            <a:r>
              <a:rPr lang="en-US" dirty="0" smtClean="0"/>
              <a:t>open data</a:t>
            </a:r>
            <a:endParaRPr lang="en-US" dirty="0"/>
          </a:p>
        </p:txBody>
      </p:sp>
      <p:sp>
        <p:nvSpPr>
          <p:cNvPr id="9" name="TextBox 8"/>
          <p:cNvSpPr txBox="1"/>
          <p:nvPr/>
        </p:nvSpPr>
        <p:spPr>
          <a:xfrm>
            <a:off x="574087" y="6336268"/>
            <a:ext cx="7417480" cy="369332"/>
          </a:xfrm>
          <a:prstGeom prst="rect">
            <a:avLst/>
          </a:prstGeom>
          <a:noFill/>
        </p:spPr>
        <p:txBody>
          <a:bodyPr wrap="none" rtlCol="0">
            <a:spAutoFit/>
          </a:bodyPr>
          <a:lstStyle/>
          <a:p>
            <a:r>
              <a:rPr lang="en-US" dirty="0" smtClean="0"/>
              <a:t>e.g. NYT 5/21/12 “Troves of Personal Data, Forbidden to Researchers”</a:t>
            </a:r>
            <a:endParaRPr lang="en-US" dirty="0"/>
          </a:p>
        </p:txBody>
      </p:sp>
      <p:cxnSp>
        <p:nvCxnSpPr>
          <p:cNvPr id="16" name="Straight Connector 15"/>
          <p:cNvCxnSpPr/>
          <p:nvPr/>
        </p:nvCxnSpPr>
        <p:spPr>
          <a:xfrm>
            <a:off x="5638800" y="4738002"/>
            <a:ext cx="0" cy="12055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38800" y="5943600"/>
            <a:ext cx="13722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551965" y="5946274"/>
            <a:ext cx="915635" cy="369332"/>
          </a:xfrm>
          <a:prstGeom prst="rect">
            <a:avLst/>
          </a:prstGeom>
          <a:noFill/>
        </p:spPr>
        <p:txBody>
          <a:bodyPr wrap="none" rtlCol="0">
            <a:spAutoFit/>
          </a:bodyPr>
          <a:lstStyle/>
          <a:p>
            <a:r>
              <a:rPr lang="en-US" dirty="0" smtClean="0"/>
              <a:t>privacy</a:t>
            </a:r>
            <a:endParaRPr lang="en-US" dirty="0"/>
          </a:p>
        </p:txBody>
      </p:sp>
      <p:sp>
        <p:nvSpPr>
          <p:cNvPr id="22" name="TextBox 21"/>
          <p:cNvSpPr txBox="1"/>
          <p:nvPr/>
        </p:nvSpPr>
        <p:spPr>
          <a:xfrm>
            <a:off x="4906399" y="4648200"/>
            <a:ext cx="710451" cy="369332"/>
          </a:xfrm>
          <a:prstGeom prst="rect">
            <a:avLst/>
          </a:prstGeom>
          <a:noFill/>
        </p:spPr>
        <p:txBody>
          <a:bodyPr wrap="none" rtlCol="0">
            <a:spAutoFit/>
          </a:bodyPr>
          <a:lstStyle/>
          <a:p>
            <a:r>
              <a:rPr lang="en-US" dirty="0" smtClean="0"/>
              <a:t>utility</a:t>
            </a:r>
            <a:endParaRPr lang="en-US" dirty="0"/>
          </a:p>
        </p:txBody>
      </p:sp>
      <p:sp>
        <p:nvSpPr>
          <p:cNvPr id="30" name="TextBox 29"/>
          <p:cNvSpPr txBox="1"/>
          <p:nvPr/>
        </p:nvSpPr>
        <p:spPr>
          <a:xfrm>
            <a:off x="6577118" y="4811658"/>
            <a:ext cx="2454518" cy="646331"/>
          </a:xfrm>
          <a:prstGeom prst="rect">
            <a:avLst/>
          </a:prstGeom>
          <a:noFill/>
          <a:ln w="19050">
            <a:solidFill>
              <a:schemeClr val="tx2">
                <a:lumMod val="75000"/>
              </a:schemeClr>
            </a:solidFill>
          </a:ln>
        </p:spPr>
        <p:txBody>
          <a:bodyPr wrap="none" rtlCol="0">
            <a:spAutoFit/>
          </a:bodyPr>
          <a:lstStyle/>
          <a:p>
            <a:r>
              <a:rPr lang="en-US" dirty="0">
                <a:solidFill>
                  <a:schemeClr val="tx2">
                    <a:lumMod val="75000"/>
                  </a:schemeClr>
                </a:solidFill>
              </a:rPr>
              <a:t>t</a:t>
            </a:r>
            <a:r>
              <a:rPr lang="en-US" dirty="0" smtClean="0">
                <a:solidFill>
                  <a:schemeClr val="tx2">
                    <a:lumMod val="75000"/>
                  </a:schemeClr>
                </a:solidFill>
              </a:rPr>
              <a:t>raditional approaches</a:t>
            </a:r>
            <a:br>
              <a:rPr lang="en-US" dirty="0" smtClean="0">
                <a:solidFill>
                  <a:schemeClr val="tx2">
                    <a:lumMod val="75000"/>
                  </a:schemeClr>
                </a:solidFill>
              </a:rPr>
            </a:br>
            <a:r>
              <a:rPr lang="en-US" dirty="0" smtClean="0">
                <a:solidFill>
                  <a:schemeClr val="tx2">
                    <a:lumMod val="75000"/>
                  </a:schemeClr>
                </a:solidFill>
              </a:rPr>
              <a:t>(e.g. “stripping PII”)</a:t>
            </a:r>
            <a:endParaRPr lang="en-US" dirty="0">
              <a:solidFill>
                <a:schemeClr val="tx2">
                  <a:lumMod val="75000"/>
                </a:schemeClr>
              </a:solidFill>
            </a:endParaRPr>
          </a:p>
        </p:txBody>
      </p:sp>
      <p:sp>
        <p:nvSpPr>
          <p:cNvPr id="31" name="Freeform 30"/>
          <p:cNvSpPr/>
          <p:nvPr/>
        </p:nvSpPr>
        <p:spPr>
          <a:xfrm>
            <a:off x="6019060" y="5107592"/>
            <a:ext cx="559293" cy="440952"/>
          </a:xfrm>
          <a:custGeom>
            <a:avLst/>
            <a:gdLst>
              <a:gd name="connsiteX0" fmla="*/ 559293 w 559293"/>
              <a:gd name="connsiteY0" fmla="*/ 32579 h 440952"/>
              <a:gd name="connsiteX1" fmla="*/ 257453 w 559293"/>
              <a:gd name="connsiteY1" fmla="*/ 41457 h 440952"/>
              <a:gd name="connsiteX2" fmla="*/ 0 w 559293"/>
              <a:gd name="connsiteY2" fmla="*/ 440952 h 440952"/>
            </a:gdLst>
            <a:ahLst/>
            <a:cxnLst>
              <a:cxn ang="0">
                <a:pos x="connsiteX0" y="connsiteY0"/>
              </a:cxn>
              <a:cxn ang="0">
                <a:pos x="connsiteX1" y="connsiteY1"/>
              </a:cxn>
              <a:cxn ang="0">
                <a:pos x="connsiteX2" y="connsiteY2"/>
              </a:cxn>
            </a:cxnLst>
            <a:rect l="l" t="t" r="r" b="b"/>
            <a:pathLst>
              <a:path w="559293" h="440952">
                <a:moveTo>
                  <a:pt x="559293" y="32579"/>
                </a:moveTo>
                <a:cubicBezTo>
                  <a:pt x="454980" y="2987"/>
                  <a:pt x="350668" y="-26605"/>
                  <a:pt x="257453" y="41457"/>
                </a:cubicBezTo>
                <a:cubicBezTo>
                  <a:pt x="164238" y="109519"/>
                  <a:pt x="82119" y="275235"/>
                  <a:pt x="0" y="440952"/>
                </a:cubicBezTo>
              </a:path>
            </a:pathLst>
          </a:custGeom>
          <a:noFill/>
          <a:ln>
            <a:solidFill>
              <a:schemeClr val="tx2">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5638800" y="4767309"/>
            <a:ext cx="1313896" cy="1180730"/>
          </a:xfrm>
          <a:custGeom>
            <a:avLst/>
            <a:gdLst>
              <a:gd name="connsiteX0" fmla="*/ 0 w 1313896"/>
              <a:gd name="connsiteY0" fmla="*/ 0 h 1180730"/>
              <a:gd name="connsiteX1" fmla="*/ 230820 w 1313896"/>
              <a:gd name="connsiteY1" fmla="*/ 923277 h 1180730"/>
              <a:gd name="connsiteX2" fmla="*/ 1313896 w 1313896"/>
              <a:gd name="connsiteY2" fmla="*/ 1180730 h 1180730"/>
            </a:gdLst>
            <a:ahLst/>
            <a:cxnLst>
              <a:cxn ang="0">
                <a:pos x="connsiteX0" y="connsiteY0"/>
              </a:cxn>
              <a:cxn ang="0">
                <a:pos x="connsiteX1" y="connsiteY1"/>
              </a:cxn>
              <a:cxn ang="0">
                <a:pos x="connsiteX2" y="connsiteY2"/>
              </a:cxn>
            </a:cxnLst>
            <a:rect l="l" t="t" r="r" b="b"/>
            <a:pathLst>
              <a:path w="1313896" h="1180730">
                <a:moveTo>
                  <a:pt x="0" y="0"/>
                </a:moveTo>
                <a:cubicBezTo>
                  <a:pt x="5918" y="363244"/>
                  <a:pt x="11837" y="726489"/>
                  <a:pt x="230820" y="923277"/>
                </a:cubicBezTo>
                <a:cubicBezTo>
                  <a:pt x="449803" y="1120065"/>
                  <a:pt x="881849" y="1150397"/>
                  <a:pt x="1313896" y="1180730"/>
                </a:cubicBezTo>
              </a:path>
            </a:pathLst>
          </a:cu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salilv\AppData\Local\Microsoft\Windows\Temporary Internet Files\Content.IE5\T5QY89YH\MC90044133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267" y="2673926"/>
            <a:ext cx="1340733" cy="13407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alilv\Desktop\active\Privacy for Social Science Research\NSF SaTC Proposal Jan 2012\f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0635" y="2903348"/>
            <a:ext cx="981899" cy="98189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alilv\Desktop\active\Privacy for Social Science Research\NSF SaTC Proposal Jan 2012\google-home-large.png"/>
          <p:cNvPicPr>
            <a:picLocks noChangeAspect="1" noChangeArrowheads="1"/>
          </p:cNvPicPr>
          <p:nvPr/>
        </p:nvPicPr>
        <p:blipFill rotWithShape="1">
          <a:blip r:embed="rId5">
            <a:extLst>
              <a:ext uri="{28A0092B-C50C-407E-A947-70E740481C1C}">
                <a14:useLocalDpi xmlns:a14="http://schemas.microsoft.com/office/drawing/2010/main" val="0"/>
              </a:ext>
            </a:extLst>
          </a:blip>
          <a:srcRect l="848" t="6611" r="15140" b="28251"/>
          <a:stretch/>
        </p:blipFill>
        <p:spPr bwMode="auto">
          <a:xfrm>
            <a:off x="1737360" y="2673926"/>
            <a:ext cx="2161540" cy="10515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alilv\Desktop\active\Privacy for Social Science Research\NSF SaTC Proposal Jan 2012\MTurklogoAI3.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398030"/>
            <a:ext cx="24288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salilv\Desktop\active\Privacy for Social Science Research\NSF SaTC Proposal Jan 2012\homepage.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8900" y="2903348"/>
            <a:ext cx="3506433" cy="218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007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355629"/>
            <a:ext cx="714375" cy="761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2" name="Group 61"/>
          <p:cNvGrpSpPr>
            <a:grpSpLocks noChangeAspect="1"/>
          </p:cNvGrpSpPr>
          <p:nvPr/>
        </p:nvGrpSpPr>
        <p:grpSpPr>
          <a:xfrm>
            <a:off x="5642948" y="5486400"/>
            <a:ext cx="3577252" cy="901856"/>
            <a:chOff x="1371600" y="3321050"/>
            <a:chExt cx="5202238" cy="1311529"/>
          </a:xfrm>
        </p:grpSpPr>
        <p:pic>
          <p:nvPicPr>
            <p:cNvPr id="63" name="Picture 2" descr="C:\Users\salilv\Desktop\active\Privacy for Social Science Research\NSF SaTC Proposal Jan 2012\privacy_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3188" y="3321050"/>
              <a:ext cx="1704975" cy="31432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C:\Users\salilv\Desktop\active\Privacy for Social Science Research\NSF SaTC Proposal Jan 2012\privacy_1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8163" y="3635375"/>
              <a:ext cx="3495675" cy="40005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descr="C:\Users\salilv\Desktop\active\Privacy for Social Science Research\NSF SaTC Proposal Jan 2012\privacy_09.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3188" y="3635375"/>
              <a:ext cx="1704975" cy="40005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7" descr="C:\Users\salilv\Desktop\active\Privacy for Social Science Research\NSF SaTC Proposal Jan 2012\privacy_13.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4032504"/>
              <a:ext cx="1704975" cy="60007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smtClean="0"/>
              <a:t>Our Goal</a:t>
            </a:r>
            <a:endParaRPr lang="en-US" dirty="0"/>
          </a:p>
        </p:txBody>
      </p:sp>
      <p:sp>
        <p:nvSpPr>
          <p:cNvPr id="5" name="TextBox 4"/>
          <p:cNvSpPr txBox="1"/>
          <p:nvPr/>
        </p:nvSpPr>
        <p:spPr>
          <a:xfrm>
            <a:off x="2388534" y="4535269"/>
            <a:ext cx="1252266" cy="707886"/>
          </a:xfrm>
          <a:prstGeom prst="rect">
            <a:avLst/>
          </a:prstGeom>
          <a:noFill/>
        </p:spPr>
        <p:txBody>
          <a:bodyPr wrap="none" rtlCol="0">
            <a:spAutoFit/>
          </a:bodyPr>
          <a:lstStyle/>
          <a:p>
            <a:pPr algn="ctr"/>
            <a:r>
              <a:rPr lang="en-US" sz="2000" dirty="0" smtClean="0">
                <a:solidFill>
                  <a:schemeClr val="accent1">
                    <a:lumMod val="75000"/>
                  </a:schemeClr>
                </a:solidFill>
              </a:rPr>
              <a:t>computer</a:t>
            </a:r>
            <a:br>
              <a:rPr lang="en-US" sz="2000" dirty="0" smtClean="0">
                <a:solidFill>
                  <a:schemeClr val="accent1">
                    <a:lumMod val="75000"/>
                  </a:schemeClr>
                </a:solidFill>
              </a:rPr>
            </a:br>
            <a:r>
              <a:rPr lang="en-US" sz="2000" dirty="0" smtClean="0">
                <a:solidFill>
                  <a:schemeClr val="accent1">
                    <a:lumMod val="75000"/>
                  </a:schemeClr>
                </a:solidFill>
              </a:rPr>
              <a:t>science</a:t>
            </a:r>
            <a:endParaRPr lang="en-US" sz="2000" dirty="0">
              <a:solidFill>
                <a:schemeClr val="accent1">
                  <a:lumMod val="75000"/>
                </a:schemeClr>
              </a:solidFill>
            </a:endParaRPr>
          </a:p>
        </p:txBody>
      </p:sp>
      <p:sp>
        <p:nvSpPr>
          <p:cNvPr id="6" name="TextBox 5"/>
          <p:cNvSpPr txBox="1"/>
          <p:nvPr/>
        </p:nvSpPr>
        <p:spPr>
          <a:xfrm>
            <a:off x="4278903" y="3221503"/>
            <a:ext cx="1055097" cy="707886"/>
          </a:xfrm>
          <a:prstGeom prst="rect">
            <a:avLst/>
          </a:prstGeom>
          <a:noFill/>
        </p:spPr>
        <p:txBody>
          <a:bodyPr wrap="none" rtlCol="0">
            <a:spAutoFit/>
          </a:bodyPr>
          <a:lstStyle/>
          <a:p>
            <a:pPr algn="ctr"/>
            <a:r>
              <a:rPr lang="en-US" sz="2000" dirty="0" smtClean="0">
                <a:solidFill>
                  <a:schemeClr val="accent1">
                    <a:lumMod val="75000"/>
                  </a:schemeClr>
                </a:solidFill>
              </a:rPr>
              <a:t>social</a:t>
            </a:r>
            <a:br>
              <a:rPr lang="en-US" sz="2000" dirty="0" smtClean="0">
                <a:solidFill>
                  <a:schemeClr val="accent1">
                    <a:lumMod val="75000"/>
                  </a:schemeClr>
                </a:solidFill>
              </a:rPr>
            </a:br>
            <a:r>
              <a:rPr lang="en-US" sz="2000" dirty="0" smtClean="0">
                <a:solidFill>
                  <a:schemeClr val="accent1">
                    <a:lumMod val="75000"/>
                  </a:schemeClr>
                </a:solidFill>
              </a:rPr>
              <a:t>science</a:t>
            </a:r>
            <a:endParaRPr lang="en-US" sz="2000" dirty="0">
              <a:solidFill>
                <a:schemeClr val="accent1">
                  <a:lumMod val="75000"/>
                </a:schemeClr>
              </a:solidFill>
            </a:endParaRPr>
          </a:p>
        </p:txBody>
      </p:sp>
      <p:sp>
        <p:nvSpPr>
          <p:cNvPr id="7" name="TextBox 6"/>
          <p:cNvSpPr txBox="1"/>
          <p:nvPr/>
        </p:nvSpPr>
        <p:spPr>
          <a:xfrm>
            <a:off x="5936213" y="4673769"/>
            <a:ext cx="1167307" cy="400110"/>
          </a:xfrm>
          <a:prstGeom prst="rect">
            <a:avLst/>
          </a:prstGeom>
          <a:noFill/>
        </p:spPr>
        <p:txBody>
          <a:bodyPr wrap="none" rtlCol="0">
            <a:spAutoFit/>
          </a:bodyPr>
          <a:lstStyle/>
          <a:p>
            <a:pPr algn="ctr"/>
            <a:r>
              <a:rPr lang="en-US" sz="2000" dirty="0" smtClean="0">
                <a:solidFill>
                  <a:schemeClr val="accent1">
                    <a:lumMod val="75000"/>
                  </a:schemeClr>
                </a:solidFill>
              </a:rPr>
              <a:t>statistics</a:t>
            </a:r>
            <a:endParaRPr lang="en-US" sz="2000" dirty="0">
              <a:solidFill>
                <a:schemeClr val="accent1">
                  <a:lumMod val="75000"/>
                </a:schemeClr>
              </a:solidFill>
            </a:endParaRPr>
          </a:p>
        </p:txBody>
      </p:sp>
      <p:sp>
        <p:nvSpPr>
          <p:cNvPr id="8" name="TextBox 7"/>
          <p:cNvSpPr txBox="1"/>
          <p:nvPr/>
        </p:nvSpPr>
        <p:spPr>
          <a:xfrm>
            <a:off x="4346320" y="5906869"/>
            <a:ext cx="841898" cy="707886"/>
          </a:xfrm>
          <a:prstGeom prst="rect">
            <a:avLst/>
          </a:prstGeom>
          <a:noFill/>
        </p:spPr>
        <p:txBody>
          <a:bodyPr wrap="none" rtlCol="0">
            <a:spAutoFit/>
          </a:bodyPr>
          <a:lstStyle/>
          <a:p>
            <a:pPr algn="ctr"/>
            <a:r>
              <a:rPr lang="en-US" sz="2000" dirty="0" smtClean="0">
                <a:solidFill>
                  <a:schemeClr val="accent1">
                    <a:lumMod val="75000"/>
                  </a:schemeClr>
                </a:solidFill>
              </a:rPr>
              <a:t>law</a:t>
            </a:r>
            <a:r>
              <a:rPr lang="en-US" sz="2000" dirty="0">
                <a:solidFill>
                  <a:schemeClr val="accent1">
                    <a:lumMod val="75000"/>
                  </a:schemeClr>
                </a:solidFill>
              </a:rPr>
              <a:t> </a:t>
            </a:r>
            <a:r>
              <a:rPr lang="en-US" sz="2000" dirty="0" smtClean="0">
                <a:solidFill>
                  <a:schemeClr val="accent1">
                    <a:lumMod val="75000"/>
                  </a:schemeClr>
                </a:solidFill>
              </a:rPr>
              <a:t>&amp;</a:t>
            </a:r>
            <a:br>
              <a:rPr lang="en-US" sz="2000" dirty="0" smtClean="0">
                <a:solidFill>
                  <a:schemeClr val="accent1">
                    <a:lumMod val="75000"/>
                  </a:schemeClr>
                </a:solidFill>
              </a:rPr>
            </a:br>
            <a:r>
              <a:rPr lang="en-US" sz="2000" dirty="0" smtClean="0">
                <a:solidFill>
                  <a:schemeClr val="accent1">
                    <a:lumMod val="75000"/>
                  </a:schemeClr>
                </a:solidFill>
              </a:rPr>
              <a:t>policy</a:t>
            </a:r>
            <a:endParaRPr lang="en-US" sz="2000" dirty="0">
              <a:solidFill>
                <a:schemeClr val="accent1">
                  <a:lumMod val="75000"/>
                </a:schemeClr>
              </a:solidFill>
            </a:endParaRPr>
          </a:p>
        </p:txBody>
      </p:sp>
      <p:cxnSp>
        <p:nvCxnSpPr>
          <p:cNvPr id="10" name="Straight Connector 9"/>
          <p:cNvCxnSpPr>
            <a:stCxn id="6" idx="2"/>
            <a:endCxn id="8" idx="0"/>
          </p:cNvCxnSpPr>
          <p:nvPr/>
        </p:nvCxnSpPr>
        <p:spPr>
          <a:xfrm flipH="1">
            <a:off x="4767269" y="3929389"/>
            <a:ext cx="39183" cy="19774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5" idx="3"/>
            <a:endCxn id="7" idx="1"/>
          </p:cNvCxnSpPr>
          <p:nvPr/>
        </p:nvCxnSpPr>
        <p:spPr>
          <a:xfrm flipV="1">
            <a:off x="3640800" y="4873824"/>
            <a:ext cx="2295413" cy="153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0"/>
            <a:endCxn id="6" idx="1"/>
          </p:cNvCxnSpPr>
          <p:nvPr/>
        </p:nvCxnSpPr>
        <p:spPr>
          <a:xfrm flipV="1">
            <a:off x="3014667" y="3575446"/>
            <a:ext cx="1264236" cy="9598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3"/>
            <a:endCxn id="7" idx="0"/>
          </p:cNvCxnSpPr>
          <p:nvPr/>
        </p:nvCxnSpPr>
        <p:spPr>
          <a:xfrm>
            <a:off x="5334000" y="3575446"/>
            <a:ext cx="1185867" cy="10983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5" idx="2"/>
            <a:endCxn id="8" idx="1"/>
          </p:cNvCxnSpPr>
          <p:nvPr/>
        </p:nvCxnSpPr>
        <p:spPr>
          <a:xfrm>
            <a:off x="3014667" y="5243155"/>
            <a:ext cx="1331653" cy="10176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 idx="2"/>
            <a:endCxn id="8" idx="3"/>
          </p:cNvCxnSpPr>
          <p:nvPr/>
        </p:nvCxnSpPr>
        <p:spPr>
          <a:xfrm flipH="1">
            <a:off x="5188218" y="5073879"/>
            <a:ext cx="1331649" cy="1186933"/>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8" name="Picture 8" descr="crcs">
            <a:hlinkClick r:id="rId8"/>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 r="38200"/>
          <a:stretch/>
        </p:blipFill>
        <p:spPr bwMode="auto">
          <a:xfrm>
            <a:off x="848759" y="3657600"/>
            <a:ext cx="2978301" cy="6023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salilv\Desktop\active\Privacy for Social Science Research\NSF SaTC Proposal Jan 2012\iqsslogo.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97414" y="3659536"/>
            <a:ext cx="2123092" cy="8238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alilv\Desktop\active\Privacy for Social Science Research\NSF SaTC Proposal Jan 2012\799px-Berkman_Center_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3933" y="5791200"/>
            <a:ext cx="2886067" cy="5887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t-salilv\Desktop\3575000735_6ba08467d9_b.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51019" y="1134006"/>
            <a:ext cx="2018291" cy="1371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837565">
            <a:off x="2029002" y="1354364"/>
            <a:ext cx="915635" cy="369332"/>
          </a:xfrm>
          <a:prstGeom prst="rect">
            <a:avLst/>
          </a:prstGeom>
          <a:noFill/>
        </p:spPr>
        <p:txBody>
          <a:bodyPr wrap="none" rtlCol="0">
            <a:spAutoFit/>
          </a:bodyPr>
          <a:lstStyle/>
          <a:p>
            <a:r>
              <a:rPr lang="en-US" dirty="0" smtClean="0"/>
              <a:t>privacy</a:t>
            </a:r>
            <a:endParaRPr lang="en-US" dirty="0"/>
          </a:p>
        </p:txBody>
      </p:sp>
      <p:sp>
        <p:nvSpPr>
          <p:cNvPr id="23" name="TextBox 22"/>
          <p:cNvSpPr txBox="1"/>
          <p:nvPr/>
        </p:nvSpPr>
        <p:spPr>
          <a:xfrm rot="21124548">
            <a:off x="3295132" y="1644018"/>
            <a:ext cx="1210588" cy="369332"/>
          </a:xfrm>
          <a:prstGeom prst="rect">
            <a:avLst/>
          </a:prstGeom>
          <a:noFill/>
        </p:spPr>
        <p:txBody>
          <a:bodyPr wrap="none" rtlCol="0">
            <a:spAutoFit/>
          </a:bodyPr>
          <a:lstStyle/>
          <a:p>
            <a:r>
              <a:rPr lang="en-US" dirty="0"/>
              <a:t>o</a:t>
            </a:r>
            <a:r>
              <a:rPr lang="en-US" dirty="0" smtClean="0"/>
              <a:t>pen data</a:t>
            </a:r>
            <a:endParaRPr lang="en-US" dirty="0"/>
          </a:p>
        </p:txBody>
      </p:sp>
      <p:cxnSp>
        <p:nvCxnSpPr>
          <p:cNvPr id="25" name="Straight Connector 24"/>
          <p:cNvCxnSpPr/>
          <p:nvPr/>
        </p:nvCxnSpPr>
        <p:spPr>
          <a:xfrm>
            <a:off x="6019800" y="1156602"/>
            <a:ext cx="0" cy="12055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19800" y="2362200"/>
            <a:ext cx="13722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932965" y="2364874"/>
            <a:ext cx="915635" cy="369332"/>
          </a:xfrm>
          <a:prstGeom prst="rect">
            <a:avLst/>
          </a:prstGeom>
          <a:noFill/>
        </p:spPr>
        <p:txBody>
          <a:bodyPr wrap="none" rtlCol="0">
            <a:spAutoFit/>
          </a:bodyPr>
          <a:lstStyle/>
          <a:p>
            <a:r>
              <a:rPr lang="en-US" dirty="0" smtClean="0"/>
              <a:t>privacy</a:t>
            </a:r>
            <a:endParaRPr lang="en-US" dirty="0"/>
          </a:p>
        </p:txBody>
      </p:sp>
      <p:sp>
        <p:nvSpPr>
          <p:cNvPr id="31" name="TextBox 30"/>
          <p:cNvSpPr txBox="1"/>
          <p:nvPr/>
        </p:nvSpPr>
        <p:spPr>
          <a:xfrm>
            <a:off x="5287399" y="1066800"/>
            <a:ext cx="710451" cy="369332"/>
          </a:xfrm>
          <a:prstGeom prst="rect">
            <a:avLst/>
          </a:prstGeom>
          <a:noFill/>
        </p:spPr>
        <p:txBody>
          <a:bodyPr wrap="none" rtlCol="0">
            <a:spAutoFit/>
          </a:bodyPr>
          <a:lstStyle/>
          <a:p>
            <a:r>
              <a:rPr lang="en-US" dirty="0" smtClean="0"/>
              <a:t>utility</a:t>
            </a:r>
            <a:endParaRPr lang="en-US" dirty="0"/>
          </a:p>
        </p:txBody>
      </p:sp>
      <p:sp>
        <p:nvSpPr>
          <p:cNvPr id="35" name="Freeform 34"/>
          <p:cNvSpPr/>
          <p:nvPr/>
        </p:nvSpPr>
        <p:spPr>
          <a:xfrm>
            <a:off x="6041340" y="1172476"/>
            <a:ext cx="1313896" cy="1180730"/>
          </a:xfrm>
          <a:custGeom>
            <a:avLst/>
            <a:gdLst>
              <a:gd name="connsiteX0" fmla="*/ 0 w 1313896"/>
              <a:gd name="connsiteY0" fmla="*/ 0 h 1180730"/>
              <a:gd name="connsiteX1" fmla="*/ 230820 w 1313896"/>
              <a:gd name="connsiteY1" fmla="*/ 923277 h 1180730"/>
              <a:gd name="connsiteX2" fmla="*/ 1313896 w 1313896"/>
              <a:gd name="connsiteY2" fmla="*/ 1180730 h 1180730"/>
            </a:gdLst>
            <a:ahLst/>
            <a:cxnLst>
              <a:cxn ang="0">
                <a:pos x="connsiteX0" y="connsiteY0"/>
              </a:cxn>
              <a:cxn ang="0">
                <a:pos x="connsiteX1" y="connsiteY1"/>
              </a:cxn>
              <a:cxn ang="0">
                <a:pos x="connsiteX2" y="connsiteY2"/>
              </a:cxn>
            </a:cxnLst>
            <a:rect l="l" t="t" r="r" b="b"/>
            <a:pathLst>
              <a:path w="1313896" h="1180730">
                <a:moveTo>
                  <a:pt x="0" y="0"/>
                </a:moveTo>
                <a:cubicBezTo>
                  <a:pt x="5918" y="363244"/>
                  <a:pt x="11837" y="726489"/>
                  <a:pt x="230820" y="923277"/>
                </a:cubicBezTo>
                <a:cubicBezTo>
                  <a:pt x="449803" y="1120065"/>
                  <a:pt x="881849" y="1150397"/>
                  <a:pt x="1313896" y="1180730"/>
                </a:cubicBezTo>
              </a:path>
            </a:pathLst>
          </a:cu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6021366" y="1172476"/>
            <a:ext cx="1358284" cy="1162975"/>
          </a:xfrm>
          <a:custGeom>
            <a:avLst/>
            <a:gdLst>
              <a:gd name="connsiteX0" fmla="*/ 0 w 1358284"/>
              <a:gd name="connsiteY0" fmla="*/ 0 h 1162975"/>
              <a:gd name="connsiteX1" fmla="*/ 816746 w 1358284"/>
              <a:gd name="connsiteY1" fmla="*/ 390617 h 1162975"/>
              <a:gd name="connsiteX2" fmla="*/ 1358284 w 1358284"/>
              <a:gd name="connsiteY2" fmla="*/ 1162975 h 1162975"/>
            </a:gdLst>
            <a:ahLst/>
            <a:cxnLst>
              <a:cxn ang="0">
                <a:pos x="connsiteX0" y="connsiteY0"/>
              </a:cxn>
              <a:cxn ang="0">
                <a:pos x="connsiteX1" y="connsiteY1"/>
              </a:cxn>
              <a:cxn ang="0">
                <a:pos x="connsiteX2" y="connsiteY2"/>
              </a:cxn>
            </a:cxnLst>
            <a:rect l="l" t="t" r="r" b="b"/>
            <a:pathLst>
              <a:path w="1358284" h="1162975">
                <a:moveTo>
                  <a:pt x="0" y="0"/>
                </a:moveTo>
                <a:cubicBezTo>
                  <a:pt x="295182" y="98394"/>
                  <a:pt x="590365" y="196788"/>
                  <a:pt x="816746" y="390617"/>
                </a:cubicBezTo>
                <a:cubicBezTo>
                  <a:pt x="1043127" y="584446"/>
                  <a:pt x="1358284" y="1162975"/>
                  <a:pt x="1358284" y="1162975"/>
                </a:cubicBezTo>
              </a:path>
            </a:pathLst>
          </a:cu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6354199" y="1638533"/>
            <a:ext cx="482891" cy="409873"/>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45336" y="1407700"/>
            <a:ext cx="1345240" cy="461665"/>
          </a:xfrm>
          <a:prstGeom prst="rect">
            <a:avLst/>
          </a:prstGeom>
          <a:noFill/>
        </p:spPr>
        <p:txBody>
          <a:bodyPr wrap="none" rtlCol="0">
            <a:spAutoFit/>
          </a:bodyPr>
          <a:lstStyle/>
          <a:p>
            <a:r>
              <a:rPr lang="en-US" sz="2400" dirty="0" smtClean="0">
                <a:solidFill>
                  <a:schemeClr val="accent1">
                    <a:lumMod val="75000"/>
                  </a:schemeClr>
                </a:solidFill>
              </a:rPr>
              <a:t>Achieve</a:t>
            </a:r>
            <a:r>
              <a:rPr lang="en-US" dirty="0" smtClean="0">
                <a:solidFill>
                  <a:schemeClr val="accent1">
                    <a:lumMod val="75000"/>
                  </a:schemeClr>
                </a:solidFill>
              </a:rPr>
              <a:t>:</a:t>
            </a:r>
            <a:endParaRPr lang="en-US" dirty="0">
              <a:solidFill>
                <a:schemeClr val="accent1">
                  <a:lumMod val="75000"/>
                </a:schemeClr>
              </a:solidFill>
            </a:endParaRPr>
          </a:p>
        </p:txBody>
      </p:sp>
      <p:sp>
        <p:nvSpPr>
          <p:cNvPr id="41" name="TextBox 40"/>
          <p:cNvSpPr txBox="1"/>
          <p:nvPr/>
        </p:nvSpPr>
        <p:spPr>
          <a:xfrm>
            <a:off x="4671009" y="1407700"/>
            <a:ext cx="389850" cy="461665"/>
          </a:xfrm>
          <a:prstGeom prst="rect">
            <a:avLst/>
          </a:prstGeom>
          <a:noFill/>
        </p:spPr>
        <p:txBody>
          <a:bodyPr wrap="none" rtlCol="0">
            <a:spAutoFit/>
          </a:bodyPr>
          <a:lstStyle/>
          <a:p>
            <a:r>
              <a:rPr lang="en-US" sz="2400" dirty="0" smtClean="0">
                <a:solidFill>
                  <a:schemeClr val="accent1">
                    <a:lumMod val="75000"/>
                  </a:schemeClr>
                </a:solidFill>
              </a:rPr>
              <a:t>&amp;</a:t>
            </a:r>
            <a:endParaRPr lang="en-US" dirty="0">
              <a:solidFill>
                <a:schemeClr val="accent1">
                  <a:lumMod val="75000"/>
                </a:schemeClr>
              </a:solidFill>
            </a:endParaRPr>
          </a:p>
        </p:txBody>
      </p:sp>
      <p:sp>
        <p:nvSpPr>
          <p:cNvPr id="42" name="TextBox 41"/>
          <p:cNvSpPr txBox="1"/>
          <p:nvPr/>
        </p:nvSpPr>
        <p:spPr>
          <a:xfrm>
            <a:off x="609600" y="2581806"/>
            <a:ext cx="688843" cy="461665"/>
          </a:xfrm>
          <a:prstGeom prst="rect">
            <a:avLst/>
          </a:prstGeom>
          <a:noFill/>
        </p:spPr>
        <p:txBody>
          <a:bodyPr wrap="none" rtlCol="0">
            <a:spAutoFit/>
          </a:bodyPr>
          <a:lstStyle/>
          <a:p>
            <a:r>
              <a:rPr lang="en-US" sz="2400" dirty="0" smtClean="0">
                <a:solidFill>
                  <a:schemeClr val="accent1">
                    <a:lumMod val="75000"/>
                  </a:schemeClr>
                </a:solidFill>
              </a:rPr>
              <a:t>Via</a:t>
            </a:r>
            <a:r>
              <a:rPr lang="en-US" dirty="0" smtClean="0">
                <a:solidFill>
                  <a:schemeClr val="accent1">
                    <a:lumMod val="75000"/>
                  </a:schemeClr>
                </a:solidFill>
              </a:rPr>
              <a:t>:</a:t>
            </a:r>
            <a:endParaRPr lang="en-US" dirty="0">
              <a:solidFill>
                <a:schemeClr val="accent1">
                  <a:lumMod val="75000"/>
                </a:schemeClr>
              </a:solidFill>
            </a:endParaRPr>
          </a:p>
        </p:txBody>
      </p:sp>
      <p:pic>
        <p:nvPicPr>
          <p:cNvPr id="1027" name="Picture 3" descr="C:\Users\salilv\Desktop\active\Privacy for Social Science Research\NSF SaTC Proposal Jan 2012\airoldi.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43766" y="4673769"/>
            <a:ext cx="684438" cy="6473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alilv\Desktop\active\Privacy for Social Science Research\NSF SaTC Proposal Jan 2012\Chong-sep09.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9600" y="3536472"/>
            <a:ext cx="478318" cy="7971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alilv\Desktop\active\Privacy for Social Science Research\NSF SaTC Proposal Jan 2012\king-cropped.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381928" y="3502463"/>
            <a:ext cx="794589" cy="7747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alilv\Desktop\active\Privacy for Social Science Research\NSF SaTC Proposal Jan 2012\merce_crosas.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20507" y="3504044"/>
            <a:ext cx="669338" cy="81213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9" descr="C:\Users\salilv\Desktop\active\Privacy for Social Science Research\NSF SaTC Proposal Jan 2012\Sweeney6small.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27227" t="10166" r="18637"/>
          <a:stretch/>
        </p:blipFill>
        <p:spPr bwMode="auto">
          <a:xfrm>
            <a:off x="5394960" y="5257800"/>
            <a:ext cx="731520" cy="80772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381000" y="4335271"/>
            <a:ext cx="787395" cy="338554"/>
          </a:xfrm>
          <a:prstGeom prst="rect">
            <a:avLst/>
          </a:prstGeom>
          <a:noFill/>
        </p:spPr>
        <p:txBody>
          <a:bodyPr wrap="none" rtlCol="0">
            <a:spAutoFit/>
          </a:bodyPr>
          <a:lstStyle/>
          <a:p>
            <a:r>
              <a:rPr lang="en-US" sz="1600" dirty="0" smtClean="0"/>
              <a:t>Chong</a:t>
            </a:r>
            <a:endParaRPr lang="en-US" sz="1600" dirty="0"/>
          </a:p>
        </p:txBody>
      </p:sp>
      <p:sp>
        <p:nvSpPr>
          <p:cNvPr id="51" name="TextBox 50"/>
          <p:cNvSpPr txBox="1"/>
          <p:nvPr/>
        </p:nvSpPr>
        <p:spPr>
          <a:xfrm>
            <a:off x="3429000" y="4348003"/>
            <a:ext cx="874727" cy="338554"/>
          </a:xfrm>
          <a:prstGeom prst="rect">
            <a:avLst/>
          </a:prstGeom>
          <a:noFill/>
        </p:spPr>
        <p:txBody>
          <a:bodyPr wrap="none" rtlCol="0">
            <a:spAutoFit/>
          </a:bodyPr>
          <a:lstStyle/>
          <a:p>
            <a:r>
              <a:rPr lang="en-US" sz="1600" dirty="0" smtClean="0"/>
              <a:t>Vadhan</a:t>
            </a:r>
            <a:endParaRPr lang="en-US" sz="1600" dirty="0"/>
          </a:p>
        </p:txBody>
      </p:sp>
      <p:sp>
        <p:nvSpPr>
          <p:cNvPr id="52" name="TextBox 51"/>
          <p:cNvSpPr txBox="1"/>
          <p:nvPr/>
        </p:nvSpPr>
        <p:spPr>
          <a:xfrm>
            <a:off x="3432590" y="4930076"/>
            <a:ext cx="846707" cy="338554"/>
          </a:xfrm>
          <a:prstGeom prst="rect">
            <a:avLst/>
          </a:prstGeom>
          <a:noFill/>
        </p:spPr>
        <p:txBody>
          <a:bodyPr wrap="none" rtlCol="0">
            <a:spAutoFit/>
          </a:bodyPr>
          <a:lstStyle/>
          <a:p>
            <a:r>
              <a:rPr lang="en-US" sz="1600" dirty="0" smtClean="0"/>
              <a:t>Gasser</a:t>
            </a:r>
            <a:endParaRPr lang="en-US" sz="1600" dirty="0"/>
          </a:p>
        </p:txBody>
      </p:sp>
      <p:sp>
        <p:nvSpPr>
          <p:cNvPr id="54" name="TextBox 53"/>
          <p:cNvSpPr txBox="1"/>
          <p:nvPr/>
        </p:nvSpPr>
        <p:spPr>
          <a:xfrm>
            <a:off x="5219158" y="4930076"/>
            <a:ext cx="1026243" cy="338554"/>
          </a:xfrm>
          <a:prstGeom prst="rect">
            <a:avLst/>
          </a:prstGeom>
          <a:noFill/>
        </p:spPr>
        <p:txBody>
          <a:bodyPr wrap="none" rtlCol="0">
            <a:spAutoFit/>
          </a:bodyPr>
          <a:lstStyle/>
          <a:p>
            <a:r>
              <a:rPr lang="en-US" sz="1600" dirty="0" smtClean="0"/>
              <a:t>Sweeney</a:t>
            </a:r>
            <a:endParaRPr lang="en-US" sz="1600" dirty="0"/>
          </a:p>
        </p:txBody>
      </p:sp>
      <p:sp>
        <p:nvSpPr>
          <p:cNvPr id="55" name="TextBox 54"/>
          <p:cNvSpPr txBox="1"/>
          <p:nvPr/>
        </p:nvSpPr>
        <p:spPr>
          <a:xfrm>
            <a:off x="5478783" y="4277187"/>
            <a:ext cx="593432" cy="338554"/>
          </a:xfrm>
          <a:prstGeom prst="rect">
            <a:avLst/>
          </a:prstGeom>
          <a:noFill/>
        </p:spPr>
        <p:txBody>
          <a:bodyPr wrap="none" rtlCol="0">
            <a:spAutoFit/>
          </a:bodyPr>
          <a:lstStyle/>
          <a:p>
            <a:r>
              <a:rPr lang="en-US" sz="1600" dirty="0" smtClean="0"/>
              <a:t>King</a:t>
            </a:r>
            <a:endParaRPr lang="en-US" sz="1600" dirty="0"/>
          </a:p>
        </p:txBody>
      </p:sp>
      <p:sp>
        <p:nvSpPr>
          <p:cNvPr id="56" name="TextBox 55"/>
          <p:cNvSpPr txBox="1"/>
          <p:nvPr/>
        </p:nvSpPr>
        <p:spPr>
          <a:xfrm>
            <a:off x="8233917" y="4309646"/>
            <a:ext cx="833883" cy="338554"/>
          </a:xfrm>
          <a:prstGeom prst="rect">
            <a:avLst/>
          </a:prstGeom>
          <a:noFill/>
        </p:spPr>
        <p:txBody>
          <a:bodyPr wrap="none" rtlCol="0">
            <a:spAutoFit/>
          </a:bodyPr>
          <a:lstStyle/>
          <a:p>
            <a:r>
              <a:rPr lang="en-US" sz="1600" dirty="0" smtClean="0"/>
              <a:t>Crosas</a:t>
            </a:r>
            <a:endParaRPr lang="en-US" sz="1600" dirty="0"/>
          </a:p>
        </p:txBody>
      </p:sp>
      <p:sp>
        <p:nvSpPr>
          <p:cNvPr id="43" name="TextBox 42"/>
          <p:cNvSpPr txBox="1"/>
          <p:nvPr/>
        </p:nvSpPr>
        <p:spPr>
          <a:xfrm>
            <a:off x="7928204" y="4812773"/>
            <a:ext cx="825867" cy="369332"/>
          </a:xfrm>
          <a:prstGeom prst="rect">
            <a:avLst/>
          </a:prstGeom>
          <a:noFill/>
        </p:spPr>
        <p:txBody>
          <a:bodyPr wrap="none" rtlCol="0">
            <a:spAutoFit/>
          </a:bodyPr>
          <a:lstStyle/>
          <a:p>
            <a:r>
              <a:rPr lang="en-US" dirty="0" smtClean="0"/>
              <a:t>Airoldi</a:t>
            </a:r>
            <a:endParaRPr lang="en-US" dirty="0"/>
          </a:p>
        </p:txBody>
      </p:sp>
      <p:pic>
        <p:nvPicPr>
          <p:cNvPr id="2050" name="Picture 2" descr="C:\Users\salilv\Desktop\active\Privacy for Social Science Research\NSF SaTC Proposal Jan 2012\altman.jpg"/>
          <p:cNvPicPr>
            <a:picLocks noChangeAspect="1" noChangeArrowheads="1"/>
          </p:cNvPicPr>
          <p:nvPr/>
        </p:nvPicPr>
        <p:blipFill rotWithShape="1">
          <a:blip r:embed="rId18">
            <a:extLst>
              <a:ext uri="{28A0092B-C50C-407E-A947-70E740481C1C}">
                <a14:useLocalDpi xmlns:a14="http://schemas.microsoft.com/office/drawing/2010/main" val="0"/>
              </a:ext>
            </a:extLst>
          </a:blip>
          <a:srcRect l="28093" t="-3" r="4879" b="55065"/>
          <a:stretch/>
        </p:blipFill>
        <p:spPr bwMode="auto">
          <a:xfrm>
            <a:off x="4406250" y="227700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alilv\Desktop\active\Privacy for Social Science Research\NSF SaTC Proposal Jan 2012\croppedcynthia001.jp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13557" r="7776"/>
          <a:stretch/>
        </p:blipFill>
        <p:spPr bwMode="auto">
          <a:xfrm>
            <a:off x="1143000" y="2830325"/>
            <a:ext cx="822960" cy="7472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43000" y="2209800"/>
            <a:ext cx="822661" cy="615553"/>
          </a:xfrm>
          <a:prstGeom prst="rect">
            <a:avLst/>
          </a:prstGeom>
          <a:noFill/>
        </p:spPr>
        <p:txBody>
          <a:bodyPr wrap="none" rtlCol="0">
            <a:spAutoFit/>
          </a:bodyPr>
          <a:lstStyle/>
          <a:p>
            <a:r>
              <a:rPr lang="en-US" sz="1600" dirty="0" err="1" smtClean="0"/>
              <a:t>Dwork</a:t>
            </a:r>
            <a:r>
              <a:rPr lang="en-US" sz="1600" dirty="0" smtClean="0"/>
              <a:t> </a:t>
            </a:r>
            <a:br>
              <a:rPr lang="en-US" sz="1600" dirty="0" smtClean="0"/>
            </a:br>
            <a:r>
              <a:rPr lang="en-US" sz="1600" dirty="0" smtClean="0"/>
              <a:t>(MSR</a:t>
            </a:r>
            <a:r>
              <a:rPr lang="en-US" dirty="0" smtClean="0"/>
              <a:t>)</a:t>
            </a:r>
          </a:p>
        </p:txBody>
      </p:sp>
      <p:sp>
        <p:nvSpPr>
          <p:cNvPr id="50" name="TextBox 49"/>
          <p:cNvSpPr txBox="1"/>
          <p:nvPr/>
        </p:nvSpPr>
        <p:spPr>
          <a:xfrm>
            <a:off x="5281821" y="2426429"/>
            <a:ext cx="880369" cy="615553"/>
          </a:xfrm>
          <a:prstGeom prst="rect">
            <a:avLst/>
          </a:prstGeom>
          <a:noFill/>
        </p:spPr>
        <p:txBody>
          <a:bodyPr wrap="none" rtlCol="0">
            <a:spAutoFit/>
          </a:bodyPr>
          <a:lstStyle/>
          <a:p>
            <a:r>
              <a:rPr lang="en-US" sz="1600" dirty="0" smtClean="0"/>
              <a:t>Altman </a:t>
            </a:r>
            <a:br>
              <a:rPr lang="en-US" sz="1600" dirty="0" smtClean="0"/>
            </a:br>
            <a:r>
              <a:rPr lang="en-US" sz="1600" dirty="0" smtClean="0"/>
              <a:t>(MIT</a:t>
            </a:r>
            <a:r>
              <a:rPr lang="en-US" dirty="0" smtClean="0"/>
              <a:t>)</a:t>
            </a:r>
          </a:p>
        </p:txBody>
      </p:sp>
      <p:pic>
        <p:nvPicPr>
          <p:cNvPr id="2052" name="Picture 4" descr="C:\Users\salilv\Desktop\active\Privacy for Social Science Research\NSF SaTC Proposal Jan 2012\kobbi.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43200" y="2743200"/>
            <a:ext cx="609104" cy="82990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667000" y="2234625"/>
            <a:ext cx="856325" cy="584775"/>
          </a:xfrm>
          <a:prstGeom prst="rect">
            <a:avLst/>
          </a:prstGeom>
          <a:noFill/>
        </p:spPr>
        <p:txBody>
          <a:bodyPr wrap="none" rtlCol="0">
            <a:spAutoFit/>
          </a:bodyPr>
          <a:lstStyle/>
          <a:p>
            <a:r>
              <a:rPr lang="en-US" sz="1600" dirty="0" smtClean="0"/>
              <a:t>Nissim </a:t>
            </a:r>
          </a:p>
          <a:p>
            <a:pPr algn="ctr"/>
            <a:r>
              <a:rPr lang="en-US" sz="1600" dirty="0" smtClean="0"/>
              <a:t>(BGU)</a:t>
            </a:r>
          </a:p>
        </p:txBody>
      </p:sp>
      <mc:AlternateContent xmlns:mc="http://schemas.openxmlformats.org/markup-compatibility/2006" xmlns:p14="http://schemas.microsoft.com/office/powerpoint/2010/main">
        <mc:Choice Requires="p14">
          <p:contentPart p14:bwMode="auto" r:id="rId21">
            <p14:nvContentPartPr>
              <p14:cNvPr id="2109" name="Ink 2108"/>
              <p14:cNvContentPartPr/>
              <p14:nvPr/>
            </p14:nvContentPartPr>
            <p14:xfrm>
              <a:off x="-1411640" y="3041880"/>
              <a:ext cx="25200" cy="16200"/>
            </p14:xfrm>
          </p:contentPart>
        </mc:Choice>
        <mc:Fallback xmlns="">
          <p:pic>
            <p:nvPicPr>
              <p:cNvPr id="2109" name="Ink 2108"/>
              <p:cNvPicPr/>
              <p:nvPr/>
            </p:nvPicPr>
            <p:blipFill>
              <a:blip r:embed="rId23"/>
              <a:stretch>
                <a:fillRect/>
              </a:stretch>
            </p:blipFill>
            <p:spPr>
              <a:xfrm>
                <a:off x="-1421360" y="3035400"/>
                <a:ext cx="40320" cy="32400"/>
              </a:xfrm>
              <a:prstGeom prst="rect">
                <a:avLst/>
              </a:prstGeom>
            </p:spPr>
          </p:pic>
        </mc:Fallback>
      </mc:AlternateContent>
      <p:pic>
        <p:nvPicPr>
          <p:cNvPr id="11267" name="Picture 3" descr="C:\Users\Salil\Desktop\active2\public_html\2013photo-lowres.jpg"/>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25783" r="7650" b="44358"/>
          <a:stretch/>
        </p:blipFill>
        <p:spPr bwMode="auto">
          <a:xfrm>
            <a:off x="3427804" y="3505201"/>
            <a:ext cx="711815" cy="8910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Salil\Desktop\active2\Privacy for Social Science Research\allhands\Author_Photo_Urs_Gasser_cropped.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505200" y="5229849"/>
            <a:ext cx="644920" cy="8356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t="10567"/>
          <a:stretch/>
        </p:blipFill>
        <p:spPr bwMode="auto">
          <a:xfrm>
            <a:off x="2053917" y="2807709"/>
            <a:ext cx="669234"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TextBox 58"/>
          <p:cNvSpPr txBox="1"/>
          <p:nvPr/>
        </p:nvSpPr>
        <p:spPr>
          <a:xfrm>
            <a:off x="1996739" y="2219235"/>
            <a:ext cx="785793" cy="615553"/>
          </a:xfrm>
          <a:prstGeom prst="rect">
            <a:avLst/>
          </a:prstGeom>
          <a:noFill/>
        </p:spPr>
        <p:txBody>
          <a:bodyPr wrap="none" rtlCol="0">
            <a:spAutoFit/>
          </a:bodyPr>
          <a:lstStyle/>
          <a:p>
            <a:r>
              <a:rPr lang="en-US" sz="1600" dirty="0" smtClean="0"/>
              <a:t>Smith </a:t>
            </a:r>
            <a:br>
              <a:rPr lang="en-US" sz="1600" dirty="0" smtClean="0"/>
            </a:br>
            <a:r>
              <a:rPr lang="en-US" sz="1600" dirty="0" smtClean="0"/>
              <a:t>(PSU</a:t>
            </a:r>
            <a:r>
              <a:rPr lang="en-US" dirty="0" smtClean="0"/>
              <a:t>)</a:t>
            </a:r>
          </a:p>
        </p:txBody>
      </p:sp>
      <p:pic>
        <p:nvPicPr>
          <p:cNvPr id="30" name="Picture 4"/>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332503" y="5943600"/>
            <a:ext cx="595988" cy="882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TextBox 60"/>
          <p:cNvSpPr txBox="1"/>
          <p:nvPr/>
        </p:nvSpPr>
        <p:spPr>
          <a:xfrm>
            <a:off x="7843385" y="6273225"/>
            <a:ext cx="1380506" cy="584775"/>
          </a:xfrm>
          <a:prstGeom prst="rect">
            <a:avLst/>
          </a:prstGeom>
          <a:noFill/>
        </p:spPr>
        <p:txBody>
          <a:bodyPr wrap="none" rtlCol="0">
            <a:spAutoFit/>
          </a:bodyPr>
          <a:lstStyle/>
          <a:p>
            <a:r>
              <a:rPr lang="en-US" sz="1600" dirty="0" err="1" smtClean="0"/>
              <a:t>Kantarcioglu</a:t>
            </a:r>
            <a:r>
              <a:rPr lang="en-US" sz="1600" dirty="0" smtClean="0"/>
              <a:t> </a:t>
            </a:r>
          </a:p>
          <a:p>
            <a:pPr algn="ctr"/>
            <a:r>
              <a:rPr lang="en-US" sz="1600" dirty="0" smtClean="0"/>
              <a:t>(UTD)</a:t>
            </a:r>
          </a:p>
        </p:txBody>
      </p:sp>
      <p:sp>
        <p:nvSpPr>
          <p:cNvPr id="69" name="TextBox 68"/>
          <p:cNvSpPr txBox="1"/>
          <p:nvPr/>
        </p:nvSpPr>
        <p:spPr>
          <a:xfrm>
            <a:off x="1446128" y="5105400"/>
            <a:ext cx="1039066" cy="584775"/>
          </a:xfrm>
          <a:prstGeom prst="rect">
            <a:avLst/>
          </a:prstGeom>
          <a:noFill/>
        </p:spPr>
        <p:txBody>
          <a:bodyPr wrap="none" rtlCol="0">
            <a:spAutoFit/>
          </a:bodyPr>
          <a:lstStyle/>
          <a:p>
            <a:pPr algn="ctr"/>
            <a:r>
              <a:rPr lang="en-US" sz="1600" dirty="0" smtClean="0"/>
              <a:t>Gaboardi</a:t>
            </a:r>
            <a:br>
              <a:rPr lang="en-US" sz="1600" dirty="0" smtClean="0"/>
            </a:br>
            <a:r>
              <a:rPr lang="en-US" sz="1600" dirty="0" smtClean="0"/>
              <a:t>(Dundee)</a:t>
            </a:r>
            <a:endParaRPr lang="en-US" dirty="0" smtClean="0"/>
          </a:p>
        </p:txBody>
      </p:sp>
      <p:pic>
        <p:nvPicPr>
          <p:cNvPr id="70" name="Picture 5"/>
          <p:cNvPicPr>
            <a:picLocks noChangeAspect="1" noChangeArrowheads="1"/>
          </p:cNvPicPr>
          <p:nvPr/>
        </p:nvPicPr>
        <p:blipFill rotWithShape="1">
          <a:blip r:embed="rId28">
            <a:extLst>
              <a:ext uri="{28A0092B-C50C-407E-A947-70E740481C1C}">
                <a14:useLocalDpi xmlns:a14="http://schemas.microsoft.com/office/drawing/2010/main" val="0"/>
              </a:ext>
            </a:extLst>
          </a:blip>
          <a:srcRect l="10909" r="-10909"/>
          <a:stretch/>
        </p:blipFill>
        <p:spPr bwMode="auto">
          <a:xfrm>
            <a:off x="192111" y="5679698"/>
            <a:ext cx="838201" cy="838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7" descr="James Honaker"/>
          <p:cNvPicPr>
            <a:picLocks noChangeAspect="1" noChangeArrowheads="1"/>
          </p:cNvPicPr>
          <p:nvPr/>
        </p:nvPicPr>
        <p:blipFill rotWithShape="1">
          <a:blip r:embed="rId29">
            <a:extLst>
              <a:ext uri="{28A0092B-C50C-407E-A947-70E740481C1C}">
                <a14:useLocalDpi xmlns:a14="http://schemas.microsoft.com/office/drawing/2010/main" val="0"/>
              </a:ext>
            </a:extLst>
          </a:blip>
          <a:srcRect l="-5558" r="16665"/>
          <a:stretch/>
        </p:blipFill>
        <p:spPr bwMode="auto">
          <a:xfrm>
            <a:off x="7103520" y="2718736"/>
            <a:ext cx="731520" cy="714375"/>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7014717" y="3395246"/>
            <a:ext cx="958917" cy="338554"/>
          </a:xfrm>
          <a:prstGeom prst="rect">
            <a:avLst/>
          </a:prstGeom>
          <a:noFill/>
        </p:spPr>
        <p:txBody>
          <a:bodyPr wrap="none" rtlCol="0">
            <a:spAutoFit/>
          </a:bodyPr>
          <a:lstStyle/>
          <a:p>
            <a:r>
              <a:rPr lang="en-US" sz="1600" dirty="0" smtClean="0"/>
              <a:t>Honaker</a:t>
            </a:r>
            <a:endParaRPr lang="en-US" sz="1600" dirty="0"/>
          </a:p>
        </p:txBody>
      </p:sp>
      <p:sp>
        <p:nvSpPr>
          <p:cNvPr id="73" name="TextBox 72"/>
          <p:cNvSpPr txBox="1"/>
          <p:nvPr/>
        </p:nvSpPr>
        <p:spPr>
          <a:xfrm>
            <a:off x="76200" y="6519446"/>
            <a:ext cx="867545" cy="338554"/>
          </a:xfrm>
          <a:prstGeom prst="rect">
            <a:avLst/>
          </a:prstGeom>
          <a:noFill/>
        </p:spPr>
        <p:txBody>
          <a:bodyPr wrap="none" rtlCol="0">
            <a:spAutoFit/>
          </a:bodyPr>
          <a:lstStyle/>
          <a:p>
            <a:r>
              <a:rPr lang="en-US" sz="1600" dirty="0" smtClean="0"/>
              <a:t>O’Brien</a:t>
            </a:r>
            <a:endParaRPr lang="en-US" sz="1600" dirty="0"/>
          </a:p>
        </p:txBody>
      </p:sp>
      <p:pic>
        <p:nvPicPr>
          <p:cNvPr id="7172" name="Picture 4" descr="Deborah  Hurley"/>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404583" y="5972209"/>
            <a:ext cx="853453" cy="853453"/>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p:cNvSpPr txBox="1"/>
          <p:nvPr/>
        </p:nvSpPr>
        <p:spPr>
          <a:xfrm>
            <a:off x="5643117" y="6519446"/>
            <a:ext cx="833883" cy="338554"/>
          </a:xfrm>
          <a:prstGeom prst="rect">
            <a:avLst/>
          </a:prstGeom>
          <a:noFill/>
        </p:spPr>
        <p:txBody>
          <a:bodyPr wrap="none" rtlCol="0">
            <a:spAutoFit/>
          </a:bodyPr>
          <a:lstStyle/>
          <a:p>
            <a:r>
              <a:rPr lang="en-US" sz="1600" dirty="0" smtClean="0"/>
              <a:t>Hurley </a:t>
            </a:r>
          </a:p>
        </p:txBody>
      </p:sp>
    </p:spTree>
    <p:extLst>
      <p:ext uri="{BB962C8B-B14F-4D97-AF65-F5344CB8AC3E}">
        <p14:creationId xmlns:p14="http://schemas.microsoft.com/office/powerpoint/2010/main" val="176510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1"/>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2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2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126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2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2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2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03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205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7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7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05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205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5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69"/>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30"/>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5"/>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23" grpId="0"/>
      <p:bldP spid="29" grpId="0"/>
      <p:bldP spid="31" grpId="0"/>
      <p:bldP spid="35" grpId="0" animBg="1"/>
      <p:bldP spid="16" grpId="0" animBg="1"/>
      <p:bldP spid="36" grpId="0"/>
      <p:bldP spid="41" grpId="0"/>
      <p:bldP spid="42" grpId="0"/>
      <p:bldP spid="39" grpId="0"/>
      <p:bldP spid="51" grpId="0"/>
      <p:bldP spid="52" grpId="0"/>
      <p:bldP spid="54" grpId="0"/>
      <p:bldP spid="55" grpId="0"/>
      <p:bldP spid="56" grpId="0"/>
      <p:bldP spid="43" grpId="0"/>
      <p:bldP spid="3" grpId="0"/>
      <p:bldP spid="50" grpId="0"/>
      <p:bldP spid="11" grpId="0"/>
      <p:bldP spid="59" grpId="0"/>
      <p:bldP spid="61" grpId="0"/>
      <p:bldP spid="69" grpId="0"/>
      <p:bldP spid="72" grpId="0"/>
      <p:bldP spid="73" grpId="0"/>
      <p:bldP spid="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https://lh3.googleusercontent.com/dp1Sjmh1jdyxP2qZVN0Hv5pQSkkbgXx92nsERPyWT2WGepgjsgUgBtWUJN_IqVv4STxBC7BZ9qz9olTUbZN2rZiZdxt5ldkOCB4ceLD_cteXLK6Wkih-ZiqrV9JbbgEMBBZ24M8S6g"/>
          <p:cNvPicPr>
            <a:picLocks noChangeAspect="1" noChangeArrowheads="1"/>
          </p:cNvPicPr>
          <p:nvPr/>
        </p:nvPicPr>
        <p:blipFill rotWithShape="1">
          <a:blip r:embed="rId3">
            <a:extLst>
              <a:ext uri="{28A0092B-C50C-407E-A947-70E740481C1C}">
                <a14:useLocalDpi xmlns:a14="http://schemas.microsoft.com/office/drawing/2010/main" val="0"/>
              </a:ext>
            </a:extLst>
          </a:blip>
          <a:srcRect b="25961"/>
          <a:stretch/>
        </p:blipFill>
        <p:spPr bwMode="auto">
          <a:xfrm>
            <a:off x="381000" y="990600"/>
            <a:ext cx="8340109" cy="5867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087362" y="1683798"/>
            <a:ext cx="5029200" cy="243100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Harvard </a:t>
            </a:r>
            <a:r>
              <a:rPr lang="en-US" b="1" dirty="0" err="1">
                <a:solidFill>
                  <a:schemeClr val="tx1"/>
                </a:solidFill>
              </a:rPr>
              <a:t>Dataverse</a:t>
            </a:r>
            <a:r>
              <a:rPr lang="en-US" b="1" dirty="0">
                <a:solidFill>
                  <a:schemeClr val="tx1"/>
                </a:solidFill>
              </a:rPr>
              <a:t> </a:t>
            </a:r>
            <a:r>
              <a:rPr lang="en-US" b="1" dirty="0" smtClean="0">
                <a:solidFill>
                  <a:schemeClr val="tx1"/>
                </a:solidFill>
              </a:rPr>
              <a:t>Repository</a:t>
            </a:r>
            <a:r>
              <a:rPr lang="en-US" b="1" dirty="0">
                <a:solidFill>
                  <a:schemeClr val="tx1"/>
                </a:solidFill>
              </a:rPr>
              <a:t>:</a:t>
            </a:r>
            <a:endParaRPr lang="en-US" dirty="0">
              <a:solidFill>
                <a:schemeClr val="tx1"/>
              </a:solidFill>
            </a:endParaRPr>
          </a:p>
          <a:p>
            <a:r>
              <a:rPr lang="en-US" dirty="0">
                <a:solidFill>
                  <a:schemeClr val="tx1"/>
                </a:solidFill>
              </a:rPr>
              <a:t>1274 </a:t>
            </a:r>
            <a:r>
              <a:rPr lang="en-US" dirty="0" err="1">
                <a:solidFill>
                  <a:schemeClr val="tx1"/>
                </a:solidFill>
              </a:rPr>
              <a:t>dataverses</a:t>
            </a:r>
            <a:r>
              <a:rPr lang="en-US" dirty="0">
                <a:solidFill>
                  <a:schemeClr val="tx1"/>
                </a:solidFill>
              </a:rPr>
              <a:t> </a:t>
            </a:r>
            <a:r>
              <a:rPr lang="en-US" dirty="0" smtClean="0">
                <a:solidFill>
                  <a:schemeClr val="tx1"/>
                </a:solidFill>
              </a:rPr>
              <a:t>with </a:t>
            </a:r>
            <a:r>
              <a:rPr lang="en-US" dirty="0">
                <a:solidFill>
                  <a:schemeClr val="tx1"/>
                </a:solidFill>
              </a:rPr>
              <a:t>59,265 </a:t>
            </a:r>
            <a:r>
              <a:rPr lang="en-US" dirty="0" smtClean="0">
                <a:solidFill>
                  <a:schemeClr val="tx1"/>
                </a:solidFill>
              </a:rPr>
              <a:t>datasets</a:t>
            </a:r>
            <a:br>
              <a:rPr lang="en-US" dirty="0" smtClean="0">
                <a:solidFill>
                  <a:schemeClr val="tx1"/>
                </a:solidFill>
              </a:rPr>
            </a:br>
            <a:r>
              <a:rPr lang="en-US" dirty="0" smtClean="0">
                <a:solidFill>
                  <a:schemeClr val="tx1"/>
                </a:solidFill>
              </a:rPr>
              <a:t>and </a:t>
            </a:r>
            <a:r>
              <a:rPr lang="en-US" dirty="0">
                <a:solidFill>
                  <a:schemeClr val="tx1"/>
                </a:solidFill>
              </a:rPr>
              <a:t>1,415,241 downloads</a:t>
            </a:r>
          </a:p>
          <a:p>
            <a:r>
              <a:rPr lang="en-US" dirty="0" smtClean="0">
                <a:solidFill>
                  <a:schemeClr val="tx1"/>
                </a:solidFill>
              </a:rPr>
              <a:t>Largest social </a:t>
            </a:r>
            <a:r>
              <a:rPr lang="en-US" dirty="0">
                <a:solidFill>
                  <a:schemeClr val="tx1"/>
                </a:solidFill>
              </a:rPr>
              <a:t>science repository in the world</a:t>
            </a:r>
          </a:p>
          <a:p>
            <a:r>
              <a:rPr lang="en-US" b="1" dirty="0" smtClean="0">
                <a:solidFill>
                  <a:schemeClr val="tx1"/>
                </a:solidFill>
              </a:rPr>
              <a:t/>
            </a:r>
            <a:br>
              <a:rPr lang="en-US" b="1" dirty="0" smtClean="0">
                <a:solidFill>
                  <a:schemeClr val="tx1"/>
                </a:solidFill>
              </a:rPr>
            </a:br>
            <a:r>
              <a:rPr lang="en-US" b="1" dirty="0" err="1" smtClean="0">
                <a:solidFill>
                  <a:schemeClr val="tx1"/>
                </a:solidFill>
              </a:rPr>
              <a:t>Dataverse</a:t>
            </a:r>
            <a:r>
              <a:rPr lang="en-US" b="1" dirty="0" smtClean="0">
                <a:solidFill>
                  <a:schemeClr val="tx1"/>
                </a:solidFill>
              </a:rPr>
              <a:t> Repositories around </a:t>
            </a:r>
            <a:r>
              <a:rPr lang="en-US" b="1" dirty="0">
                <a:solidFill>
                  <a:schemeClr val="tx1"/>
                </a:solidFill>
              </a:rPr>
              <a:t>the world: </a:t>
            </a:r>
            <a:endParaRPr lang="en-US" dirty="0">
              <a:solidFill>
                <a:schemeClr val="tx1"/>
              </a:solidFill>
            </a:endParaRPr>
          </a:p>
          <a:p>
            <a:r>
              <a:rPr lang="en-US" dirty="0">
                <a:solidFill>
                  <a:schemeClr val="tx1"/>
                </a:solidFill>
              </a:rPr>
              <a:t>12 repositories in production with research data</a:t>
            </a:r>
          </a:p>
          <a:p>
            <a:r>
              <a:rPr lang="en-US" dirty="0">
                <a:solidFill>
                  <a:schemeClr val="tx1"/>
                </a:solidFill>
              </a:rPr>
              <a:t>~10 under </a:t>
            </a:r>
            <a:r>
              <a:rPr lang="en-US" dirty="0" smtClean="0">
                <a:solidFill>
                  <a:schemeClr val="tx1"/>
                </a:solidFill>
              </a:rPr>
              <a:t>construction</a:t>
            </a:r>
            <a:endParaRPr lang="en-US" sz="2800" dirty="0"/>
          </a:p>
        </p:txBody>
      </p:sp>
      <p:pic>
        <p:nvPicPr>
          <p:cNvPr id="9225" name="Picture 9" descr="https://lh5.googleusercontent.com/8JQcfiOBLtd8GE3GD0UuMcFW1iFRXqSEBBcCjNAl2Q82kJnuP6OJUF3-Jcc9If__DisVmjW5zMAgu_3xNqr2R1t_y_d19yD8qSIqspPrusEGYhNXDX_r13UJKYbK_tRJyRCFdbGWSg"/>
          <p:cNvPicPr>
            <a:picLocks noChangeAspect="1" noChangeArrowheads="1"/>
          </p:cNvPicPr>
          <p:nvPr/>
        </p:nvPicPr>
        <p:blipFill rotWithShape="1">
          <a:blip r:embed="rId4">
            <a:extLst>
              <a:ext uri="{28A0092B-C50C-407E-A947-70E740481C1C}">
                <a14:useLocalDpi xmlns:a14="http://schemas.microsoft.com/office/drawing/2010/main" val="0"/>
              </a:ext>
            </a:extLst>
          </a:blip>
          <a:srcRect l="1072" t="2713" b="3078"/>
          <a:stretch/>
        </p:blipFill>
        <p:spPr bwMode="auto">
          <a:xfrm>
            <a:off x="2087362" y="4101483"/>
            <a:ext cx="5050654" cy="244136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F71E8C3A-B615-7F46-B069-660568B3A734}" type="slidenum">
              <a:rPr lang="en-US" smtClean="0"/>
              <a:t>4</a:t>
            </a:fld>
            <a:endParaRPr lang="en-US"/>
          </a:p>
        </p:txBody>
      </p:sp>
      <p:sp>
        <p:nvSpPr>
          <p:cNvPr id="5" name="Title 1"/>
          <p:cNvSpPr txBox="1">
            <a:spLocks/>
          </p:cNvSpPr>
          <p:nvPr/>
        </p:nvSpPr>
        <p:spPr>
          <a:xfrm>
            <a:off x="457200" y="3810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Use Case: Data Repositories</a:t>
            </a:r>
            <a:endParaRPr lang="en-US" dirty="0"/>
          </a:p>
        </p:txBody>
      </p:sp>
      <p:sp>
        <p:nvSpPr>
          <p:cNvPr id="4" name="Rectangle 3"/>
          <p:cNvSpPr/>
          <p:nvPr/>
        </p:nvSpPr>
        <p:spPr>
          <a:xfrm>
            <a:off x="7391400" y="7543800"/>
            <a:ext cx="76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76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s://lh4.googleusercontent.com/m5GCQrbEHKrXvZWfBfrU3vegwYDMaC0t3Cuh7F2YVPPwNn95-eEfarzeeH41Mjdx90yXJ2xQnwobNYhjL5UGJVYw-yxLaEsQACy6Nx9C-e1_keCWTKPKpuFQQfN-4OXDQUngp-eMOg"/>
          <p:cNvPicPr>
            <a:picLocks noChangeAspect="1" noChangeArrowheads="1"/>
          </p:cNvPicPr>
          <p:nvPr/>
        </p:nvPicPr>
        <p:blipFill rotWithShape="1">
          <a:blip r:embed="rId2">
            <a:extLst>
              <a:ext uri="{28A0092B-C50C-407E-A947-70E740481C1C}">
                <a14:useLocalDpi xmlns:a14="http://schemas.microsoft.com/office/drawing/2010/main" val="0"/>
              </a:ext>
            </a:extLst>
          </a:blip>
          <a:srcRect b="10798"/>
          <a:stretch/>
        </p:blipFill>
        <p:spPr bwMode="auto">
          <a:xfrm>
            <a:off x="304800" y="3544369"/>
            <a:ext cx="8362950" cy="3313631"/>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https://lh3.googleusercontent.com/uyOt8IMTdnE8m8XK7K-wRSXcOCSO-MOFlKwazL3sHyp95GV-kUyzBCL29rCinztaod8cFx9bcuKjqGJwT2A1yjoyBaIuNTXrS1-bAAMOXtHIKnt5ZO9s_CrH4MMjS_UANv80cnY8-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81000"/>
            <a:ext cx="8801100" cy="3200401"/>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273971" y="4213049"/>
            <a:ext cx="2743200" cy="12192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rPr>
              <a:t>Datasets are restricted due to privacy concerns</a:t>
            </a:r>
            <a:endParaRPr lang="en-US" dirty="0">
              <a:solidFill>
                <a:schemeClr val="bg2"/>
              </a:solidFill>
            </a:endParaRPr>
          </a:p>
        </p:txBody>
      </p:sp>
      <p:cxnSp>
        <p:nvCxnSpPr>
          <p:cNvPr id="4" name="Straight Connector 3"/>
          <p:cNvCxnSpPr/>
          <p:nvPr/>
        </p:nvCxnSpPr>
        <p:spPr>
          <a:xfrm flipH="1">
            <a:off x="1381125" y="5029200"/>
            <a:ext cx="2047876" cy="70072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076325" y="5638800"/>
            <a:ext cx="304800" cy="3048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endCxn id="13" idx="1"/>
          </p:cNvCxnSpPr>
          <p:nvPr/>
        </p:nvCxnSpPr>
        <p:spPr>
          <a:xfrm>
            <a:off x="5867400" y="4953000"/>
            <a:ext cx="1896036" cy="56496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629525" y="5473325"/>
            <a:ext cx="914400" cy="3048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76325" y="6167735"/>
            <a:ext cx="7138493" cy="461665"/>
          </a:xfrm>
          <a:prstGeom prst="rect">
            <a:avLst/>
          </a:prstGeom>
          <a:solidFill>
            <a:schemeClr val="accent2">
              <a:lumMod val="40000"/>
              <a:lumOff val="60000"/>
            </a:schemeClr>
          </a:solidFill>
          <a:ln w="28575">
            <a:solidFill>
              <a:schemeClr val="tx1"/>
            </a:solidFill>
          </a:ln>
        </p:spPr>
        <p:txBody>
          <a:bodyPr wrap="none" rtlCol="0">
            <a:spAutoFit/>
          </a:bodyPr>
          <a:lstStyle/>
          <a:p>
            <a:r>
              <a:rPr lang="en-US" sz="2400" dirty="0" smtClean="0"/>
              <a:t>Goal: enable wider sharing while protecting privacy</a:t>
            </a:r>
            <a:endParaRPr lang="en-US" sz="2400" dirty="0"/>
          </a:p>
        </p:txBody>
      </p:sp>
    </p:spTree>
    <p:extLst>
      <p:ext uri="{BB962C8B-B14F-4D97-AF65-F5344CB8AC3E}">
        <p14:creationId xmlns:p14="http://schemas.microsoft.com/office/powerpoint/2010/main" val="66325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3"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Sharing Sensitive Data</a:t>
            </a:r>
            <a:endParaRPr lang="en-US" dirty="0"/>
          </a:p>
        </p:txBody>
      </p:sp>
      <p:sp>
        <p:nvSpPr>
          <p:cNvPr id="3" name="Content Placeholder 2"/>
          <p:cNvSpPr>
            <a:spLocks noGrp="1"/>
          </p:cNvSpPr>
          <p:nvPr>
            <p:ph idx="1"/>
          </p:nvPr>
        </p:nvSpPr>
        <p:spPr>
          <a:xfrm>
            <a:off x="762000" y="1447800"/>
            <a:ext cx="8229600" cy="5029200"/>
          </a:xfrm>
        </p:spPr>
        <p:txBody>
          <a:bodyPr>
            <a:normAutofit/>
          </a:bodyPr>
          <a:lstStyle/>
          <a:p>
            <a:pPr marL="0" indent="0">
              <a:buNone/>
            </a:pPr>
            <a:r>
              <a:rPr lang="en-US" b="1" dirty="0" smtClean="0"/>
              <a:t>Complexity of Law</a:t>
            </a:r>
          </a:p>
          <a:p>
            <a:r>
              <a:rPr lang="en-US" dirty="0"/>
              <a:t>Thousands of privacy laws in the US alone, at federal, state and local level, usually </a:t>
            </a:r>
            <a:r>
              <a:rPr lang="en-US" dirty="0" smtClean="0"/>
              <a:t>context-specific</a:t>
            </a:r>
            <a:r>
              <a:rPr lang="en-US" dirty="0"/>
              <a:t>:</a:t>
            </a:r>
            <a:r>
              <a:rPr lang="en-US" dirty="0" smtClean="0"/>
              <a:t> </a:t>
            </a:r>
            <a:br>
              <a:rPr lang="en-US" dirty="0" smtClean="0"/>
            </a:br>
            <a:r>
              <a:rPr lang="en-US" dirty="0" smtClean="0"/>
              <a:t>HIPAA, FERPA, CIPSEA, Privacy Act, PPRA, ESRA, ….</a:t>
            </a:r>
          </a:p>
          <a:p>
            <a:pPr marL="0" indent="0">
              <a:buNone/>
            </a:pPr>
            <a:endParaRPr lang="en-US" dirty="0">
              <a:latin typeface="Calibri" pitchFamily="34" charset="0"/>
            </a:endParaRPr>
          </a:p>
          <a:p>
            <a:pPr marL="0" indent="0">
              <a:buNone/>
            </a:pPr>
            <a:r>
              <a:rPr lang="en-US" b="1" dirty="0" smtClean="0"/>
              <a:t>Difficulty of </a:t>
            </a:r>
            <a:r>
              <a:rPr lang="en-US" b="1" dirty="0" err="1" smtClean="0"/>
              <a:t>Deidentification</a:t>
            </a:r>
            <a:endParaRPr lang="en-US" b="1" dirty="0" smtClean="0"/>
          </a:p>
          <a:p>
            <a:r>
              <a:rPr lang="en-US" dirty="0" smtClean="0"/>
              <a:t>Stripping “PII” usually provides </a:t>
            </a:r>
            <a:br>
              <a:rPr lang="en-US" dirty="0" smtClean="0"/>
            </a:br>
            <a:r>
              <a:rPr lang="en-US" dirty="0" smtClean="0"/>
              <a:t>weak protections and/or poor utility</a:t>
            </a:r>
          </a:p>
          <a:p>
            <a:pPr marL="0" indent="0">
              <a:buNone/>
            </a:pPr>
            <a:endParaRPr lang="en-US" dirty="0">
              <a:latin typeface="Calibri" pitchFamily="34" charset="0"/>
            </a:endParaRPr>
          </a:p>
          <a:p>
            <a:pPr marL="0" indent="0">
              <a:buNone/>
            </a:pPr>
            <a:r>
              <a:rPr lang="en-US" b="1" dirty="0" smtClean="0"/>
              <a:t>Inefficient Process for Obtaining Restricted Data</a:t>
            </a:r>
          </a:p>
          <a:p>
            <a:r>
              <a:rPr lang="en-US" dirty="0" smtClean="0"/>
              <a:t>Can involve months of negotiation between institutions, original researchers</a:t>
            </a:r>
          </a:p>
          <a:p>
            <a:pPr marL="0" indent="0">
              <a:buNone/>
            </a:pPr>
            <a:endParaRPr lang="en-US" dirty="0"/>
          </a:p>
        </p:txBody>
      </p:sp>
      <p:pic>
        <p:nvPicPr>
          <p:cNvPr id="4" name="Picture 2" descr="C:\Users\Salil\Desktop\active2\my talks\privacy\sween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5028" y="3069279"/>
            <a:ext cx="2697972" cy="1883721"/>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p:cNvSpPr/>
          <p:nvPr/>
        </p:nvSpPr>
        <p:spPr>
          <a:xfrm>
            <a:off x="914400" y="2438400"/>
            <a:ext cx="7467600" cy="2971800"/>
          </a:xfrm>
          <a:prstGeom prst="cloud">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Goal: make sharing easier for </a:t>
            </a:r>
            <a:br>
              <a:rPr lang="en-US" sz="2400" dirty="0" smtClean="0"/>
            </a:br>
            <a:r>
              <a:rPr lang="en-US" sz="2400" dirty="0" smtClean="0"/>
              <a:t>researcher without expertise in</a:t>
            </a:r>
            <a:br>
              <a:rPr lang="en-US" sz="2400" dirty="0" smtClean="0"/>
            </a:br>
            <a:r>
              <a:rPr lang="en-US" sz="2400" dirty="0" smtClean="0"/>
              <a:t>privacy law/</a:t>
            </a:r>
            <a:r>
              <a:rPr lang="en-US" sz="2400" dirty="0" err="1" smtClean="0"/>
              <a:t>cs</a:t>
            </a:r>
            <a:r>
              <a:rPr lang="en-US" sz="2400" dirty="0" smtClean="0"/>
              <a:t>/stats</a:t>
            </a:r>
            <a:endParaRPr lang="en-US" sz="2400" dirty="0"/>
          </a:p>
        </p:txBody>
      </p:sp>
      <p:sp>
        <p:nvSpPr>
          <p:cNvPr id="6" name="TextBox 5"/>
          <p:cNvSpPr txBox="1"/>
          <p:nvPr/>
        </p:nvSpPr>
        <p:spPr>
          <a:xfrm>
            <a:off x="6849094" y="4919246"/>
            <a:ext cx="1380506" cy="338554"/>
          </a:xfrm>
          <a:prstGeom prst="rect">
            <a:avLst/>
          </a:prstGeom>
          <a:noFill/>
        </p:spPr>
        <p:txBody>
          <a:bodyPr wrap="none" rtlCol="0">
            <a:spAutoFit/>
          </a:bodyPr>
          <a:lstStyle/>
          <a:p>
            <a:r>
              <a:rPr lang="en-US" sz="1600" dirty="0" smtClean="0"/>
              <a:t>Sweeney `97</a:t>
            </a:r>
            <a:endParaRPr lang="en-US" sz="1600" dirty="0"/>
          </a:p>
        </p:txBody>
      </p:sp>
    </p:spTree>
    <p:extLst>
      <p:ext uri="{BB962C8B-B14F-4D97-AF65-F5344CB8AC3E}">
        <p14:creationId xmlns:p14="http://schemas.microsoft.com/office/powerpoint/2010/main" val="370120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Vision: Integrated Privacy Tools</a:t>
            </a:r>
            <a:endParaRPr lang="en-US" sz="3600" dirty="0"/>
          </a:p>
        </p:txBody>
      </p:sp>
      <p:pic>
        <p:nvPicPr>
          <p:cNvPr id="3" name="Picture 2" descr="dataverse_network-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2801" y="2078980"/>
            <a:ext cx="1583672" cy="861412"/>
          </a:xfrm>
          <a:prstGeom prst="rect">
            <a:avLst/>
          </a:prstGeom>
        </p:spPr>
      </p:pic>
      <p:sp>
        <p:nvSpPr>
          <p:cNvPr id="4" name="Process 30"/>
          <p:cNvSpPr/>
          <p:nvPr/>
        </p:nvSpPr>
        <p:spPr>
          <a:xfrm>
            <a:off x="5695258" y="1718750"/>
            <a:ext cx="1498736" cy="897373"/>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Risk Assessment and</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De-Identification</a:t>
            </a:r>
            <a:endParaRPr kumimoji="0" lang="en-US" sz="1400" b="0" i="0" u="none" strike="noStrike" kern="0" cap="none" spc="0" normalizeH="0" baseline="0" noProof="0" dirty="0" smtClean="0">
              <a:ln>
                <a:noFill/>
              </a:ln>
              <a:solidFill>
                <a:srgbClr val="000000"/>
              </a:solidFill>
              <a:effectLst/>
              <a:uLnTx/>
              <a:uFillTx/>
              <a:latin typeface="Calibri"/>
            </a:endParaRPr>
          </a:p>
        </p:txBody>
      </p:sp>
      <p:sp>
        <p:nvSpPr>
          <p:cNvPr id="5" name="Process 31"/>
          <p:cNvSpPr/>
          <p:nvPr/>
        </p:nvSpPr>
        <p:spPr>
          <a:xfrm>
            <a:off x="6126712" y="3231813"/>
            <a:ext cx="1067282" cy="897373"/>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Differential Privacy</a:t>
            </a:r>
          </a:p>
        </p:txBody>
      </p:sp>
      <p:sp>
        <p:nvSpPr>
          <p:cNvPr id="6" name="Process 32"/>
          <p:cNvSpPr/>
          <p:nvPr/>
        </p:nvSpPr>
        <p:spPr>
          <a:xfrm>
            <a:off x="5873526" y="4739115"/>
            <a:ext cx="1320468" cy="1049862"/>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Customized &amp; Machine-Actionable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Terms of Use</a:t>
            </a:r>
          </a:p>
        </p:txBody>
      </p:sp>
      <p:sp>
        <p:nvSpPr>
          <p:cNvPr id="7" name="Process 9"/>
          <p:cNvSpPr/>
          <p:nvPr/>
        </p:nvSpPr>
        <p:spPr>
          <a:xfrm>
            <a:off x="4300444" y="3261757"/>
            <a:ext cx="1086599" cy="837485"/>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Data Tag Generator</a:t>
            </a:r>
          </a:p>
        </p:txBody>
      </p:sp>
      <p:sp>
        <p:nvSpPr>
          <p:cNvPr id="8" name="Data 10"/>
          <p:cNvSpPr/>
          <p:nvPr/>
        </p:nvSpPr>
        <p:spPr>
          <a:xfrm>
            <a:off x="2894919" y="3257051"/>
            <a:ext cx="881848" cy="842191"/>
          </a:xfrm>
          <a:prstGeom prst="flowChartInputOutpu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Data Set</a:t>
            </a:r>
          </a:p>
        </p:txBody>
      </p:sp>
      <p:sp>
        <p:nvSpPr>
          <p:cNvPr id="9" name="Data 12"/>
          <p:cNvSpPr/>
          <p:nvPr/>
        </p:nvSpPr>
        <p:spPr>
          <a:xfrm>
            <a:off x="7404111" y="3259404"/>
            <a:ext cx="1735091" cy="842191"/>
          </a:xfrm>
          <a:prstGeom prst="flowChartInputOutpu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Query Access</a:t>
            </a:r>
          </a:p>
        </p:txBody>
      </p:sp>
      <p:sp>
        <p:nvSpPr>
          <p:cNvPr id="10" name="Data 13"/>
          <p:cNvSpPr/>
          <p:nvPr/>
        </p:nvSpPr>
        <p:spPr>
          <a:xfrm>
            <a:off x="7385807" y="4836767"/>
            <a:ext cx="1713529" cy="842191"/>
          </a:xfrm>
          <a:prstGeom prst="flowChartInputOutpu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Restricted Access</a:t>
            </a:r>
          </a:p>
        </p:txBody>
      </p:sp>
      <p:cxnSp>
        <p:nvCxnSpPr>
          <p:cNvPr id="11" name="Straight Arrow Connector 10"/>
          <p:cNvCxnSpPr>
            <a:stCxn id="8" idx="5"/>
            <a:endCxn id="7" idx="1"/>
          </p:cNvCxnSpPr>
          <p:nvPr/>
        </p:nvCxnSpPr>
        <p:spPr>
          <a:xfrm>
            <a:off x="3688582" y="3678147"/>
            <a:ext cx="611862" cy="2353"/>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2" name="Straight Arrow Connector 11"/>
          <p:cNvCxnSpPr>
            <a:stCxn id="7" idx="3"/>
            <a:endCxn id="4" idx="2"/>
          </p:cNvCxnSpPr>
          <p:nvPr/>
        </p:nvCxnSpPr>
        <p:spPr>
          <a:xfrm flipV="1">
            <a:off x="5387043" y="2616123"/>
            <a:ext cx="1057583" cy="106437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3" name="Straight Arrow Connector 12"/>
          <p:cNvCxnSpPr>
            <a:stCxn id="7" idx="3"/>
            <a:endCxn id="5" idx="1"/>
          </p:cNvCxnSpPr>
          <p:nvPr/>
        </p:nvCxnSpPr>
        <p:spPr>
          <a:xfrm>
            <a:off x="5387043" y="3680500"/>
            <a:ext cx="739669"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4" name="Straight Arrow Connector 13"/>
          <p:cNvCxnSpPr>
            <a:stCxn id="7" idx="3"/>
            <a:endCxn id="6" idx="0"/>
          </p:cNvCxnSpPr>
          <p:nvPr/>
        </p:nvCxnSpPr>
        <p:spPr>
          <a:xfrm>
            <a:off x="5387043" y="3680500"/>
            <a:ext cx="1146717" cy="1058615"/>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5" name="Straight Arrow Connector 14"/>
          <p:cNvCxnSpPr>
            <a:stCxn id="4" idx="3"/>
            <a:endCxn id="20" idx="2"/>
          </p:cNvCxnSpPr>
          <p:nvPr/>
        </p:nvCxnSpPr>
        <p:spPr>
          <a:xfrm>
            <a:off x="7193994" y="2167437"/>
            <a:ext cx="383626"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6" name="Straight Arrow Connector 15"/>
          <p:cNvCxnSpPr>
            <a:stCxn id="5" idx="3"/>
            <a:endCxn id="9" idx="2"/>
          </p:cNvCxnSpPr>
          <p:nvPr/>
        </p:nvCxnSpPr>
        <p:spPr>
          <a:xfrm>
            <a:off x="7193994" y="3680500"/>
            <a:ext cx="383626"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7" name="Straight Arrow Connector 16"/>
          <p:cNvCxnSpPr>
            <a:stCxn id="6" idx="3"/>
            <a:endCxn id="10" idx="2"/>
          </p:cNvCxnSpPr>
          <p:nvPr/>
        </p:nvCxnSpPr>
        <p:spPr>
          <a:xfrm flipV="1">
            <a:off x="7193994" y="5257863"/>
            <a:ext cx="363166" cy="6183"/>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8" name="Process 28"/>
          <p:cNvSpPr/>
          <p:nvPr/>
        </p:nvSpPr>
        <p:spPr>
          <a:xfrm>
            <a:off x="120597" y="6126091"/>
            <a:ext cx="1532186" cy="656861"/>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Tools we</a:t>
            </a:r>
            <a:r>
              <a:rPr kumimoji="0" lang="en-US" sz="1400" b="0" i="0" u="none" strike="noStrike" kern="0" cap="none" spc="0" normalizeH="0" noProof="0" dirty="0" smtClean="0">
                <a:ln>
                  <a:noFill/>
                </a:ln>
                <a:solidFill>
                  <a:prstClr val="black"/>
                </a:solidFill>
                <a:effectLst/>
                <a:uLnTx/>
                <a:uFillTx/>
                <a:latin typeface="Calibri"/>
              </a:rPr>
              <a:t> a</a:t>
            </a:r>
            <a:r>
              <a:rPr kumimoji="0" lang="en-US" sz="1400" b="0" i="0" u="none" strike="noStrike" kern="0" cap="none" spc="0" normalizeH="0" baseline="0" noProof="0" dirty="0" smtClean="0">
                <a:ln>
                  <a:noFill/>
                </a:ln>
                <a:solidFill>
                  <a:prstClr val="black"/>
                </a:solidFill>
                <a:effectLst/>
                <a:uLnTx/>
                <a:uFillTx/>
                <a:latin typeface="Calibri"/>
              </a:rPr>
              <a:t>re working</a:t>
            </a:r>
            <a:r>
              <a:rPr kumimoji="0" lang="en-US" sz="1400" b="0" i="0" u="none" strike="noStrike" kern="0" cap="none" spc="0" normalizeH="0" noProof="0" dirty="0" smtClean="0">
                <a:ln>
                  <a:noFill/>
                </a:ln>
                <a:solidFill>
                  <a:prstClr val="black"/>
                </a:solidFill>
                <a:effectLst/>
                <a:uLnTx/>
                <a:uFillTx/>
                <a:latin typeface="Calibri"/>
              </a:rPr>
              <a:t> on</a:t>
            </a:r>
            <a:endParaRPr kumimoji="0" lang="en-US" sz="1400" b="0" i="0" u="none" strike="noStrike" kern="0" cap="none" spc="0" normalizeH="0" baseline="0" noProof="0" dirty="0" smtClean="0">
              <a:ln>
                <a:noFill/>
              </a:ln>
              <a:solidFill>
                <a:prstClr val="black"/>
              </a:solidFill>
              <a:effectLst/>
              <a:uLnTx/>
              <a:uFillTx/>
              <a:latin typeface="Calibri"/>
            </a:endParaRPr>
          </a:p>
        </p:txBody>
      </p:sp>
      <p:sp>
        <p:nvSpPr>
          <p:cNvPr id="19" name="Process 66"/>
          <p:cNvSpPr/>
          <p:nvPr/>
        </p:nvSpPr>
        <p:spPr>
          <a:xfrm>
            <a:off x="1785591" y="3257051"/>
            <a:ext cx="797559" cy="842191"/>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Consent from subjects</a:t>
            </a:r>
          </a:p>
        </p:txBody>
      </p:sp>
      <p:sp>
        <p:nvSpPr>
          <p:cNvPr id="20" name="Data 67"/>
          <p:cNvSpPr/>
          <p:nvPr/>
        </p:nvSpPr>
        <p:spPr>
          <a:xfrm>
            <a:off x="7404111" y="1746341"/>
            <a:ext cx="1735090" cy="842191"/>
          </a:xfrm>
          <a:prstGeom prst="flowChartInputOutpu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Open Access to</a:t>
            </a:r>
            <a:br>
              <a:rPr kumimoji="0" lang="en-US" sz="1400" b="0" i="0" u="none" strike="noStrike" kern="0" cap="none" spc="0" normalizeH="0" baseline="0" noProof="0" dirty="0" smtClean="0">
                <a:ln>
                  <a:noFill/>
                </a:ln>
                <a:solidFill>
                  <a:prstClr val="black"/>
                </a:solidFill>
                <a:effectLst/>
                <a:uLnTx/>
                <a:uFillTx/>
                <a:latin typeface="Calibri"/>
              </a:rPr>
            </a:br>
            <a:r>
              <a:rPr kumimoji="0" lang="en-US" sz="1400" b="0" i="0" u="none" strike="noStrike" kern="0" cap="none" spc="0" normalizeH="0" baseline="0" noProof="0" dirty="0" smtClean="0">
                <a:ln>
                  <a:noFill/>
                </a:ln>
                <a:solidFill>
                  <a:prstClr val="black"/>
                </a:solidFill>
                <a:effectLst/>
                <a:uLnTx/>
                <a:uFillTx/>
                <a:latin typeface="Calibri"/>
              </a:rPr>
              <a:t>Sanitized Data Set</a:t>
            </a:r>
          </a:p>
        </p:txBody>
      </p:sp>
      <p:cxnSp>
        <p:nvCxnSpPr>
          <p:cNvPr id="21" name="Straight Arrow Connector 20"/>
          <p:cNvCxnSpPr>
            <a:stCxn id="19" idx="3"/>
            <a:endCxn id="8" idx="2"/>
          </p:cNvCxnSpPr>
          <p:nvPr/>
        </p:nvCxnSpPr>
        <p:spPr>
          <a:xfrm>
            <a:off x="2583150" y="3678147"/>
            <a:ext cx="399954"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22" name="Data 88"/>
          <p:cNvSpPr/>
          <p:nvPr/>
        </p:nvSpPr>
        <p:spPr>
          <a:xfrm>
            <a:off x="120596" y="3253791"/>
            <a:ext cx="1387049" cy="842191"/>
          </a:xfrm>
          <a:prstGeom prst="flowChartInputOutpu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IRB proposal &amp; review</a:t>
            </a:r>
          </a:p>
        </p:txBody>
      </p:sp>
      <p:cxnSp>
        <p:nvCxnSpPr>
          <p:cNvPr id="23" name="Straight Arrow Connector 22"/>
          <p:cNvCxnSpPr>
            <a:stCxn id="22" idx="5"/>
            <a:endCxn id="19" idx="1"/>
          </p:cNvCxnSpPr>
          <p:nvPr/>
        </p:nvCxnSpPr>
        <p:spPr>
          <a:xfrm>
            <a:off x="1368940" y="3674887"/>
            <a:ext cx="416651" cy="326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24" name="Process 98"/>
          <p:cNvSpPr/>
          <p:nvPr/>
        </p:nvSpPr>
        <p:spPr>
          <a:xfrm>
            <a:off x="1705944" y="4849133"/>
            <a:ext cx="1086599" cy="842191"/>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Policy Proposals and Best Practices</a:t>
            </a:r>
          </a:p>
        </p:txBody>
      </p:sp>
      <p:sp>
        <p:nvSpPr>
          <p:cNvPr id="25" name="Process 99"/>
          <p:cNvSpPr/>
          <p:nvPr/>
        </p:nvSpPr>
        <p:spPr>
          <a:xfrm>
            <a:off x="3776767" y="4842950"/>
            <a:ext cx="1153569" cy="842191"/>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Database of Privacy Laws &amp; Regulations</a:t>
            </a:r>
          </a:p>
        </p:txBody>
      </p:sp>
      <p:cxnSp>
        <p:nvCxnSpPr>
          <p:cNvPr id="26" name="Straight Arrow Connector 25"/>
          <p:cNvCxnSpPr>
            <a:stCxn id="24" idx="0"/>
            <a:endCxn id="22" idx="4"/>
          </p:cNvCxnSpPr>
          <p:nvPr/>
        </p:nvCxnSpPr>
        <p:spPr>
          <a:xfrm flipH="1" flipV="1">
            <a:off x="814121" y="4095982"/>
            <a:ext cx="1435123" cy="753151"/>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27" name="Straight Arrow Connector 26"/>
          <p:cNvCxnSpPr>
            <a:stCxn id="24" idx="0"/>
            <a:endCxn id="7" idx="2"/>
          </p:cNvCxnSpPr>
          <p:nvPr/>
        </p:nvCxnSpPr>
        <p:spPr>
          <a:xfrm flipV="1">
            <a:off x="2249244" y="4099242"/>
            <a:ext cx="2594500" cy="749891"/>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28" name="Straight Arrow Connector 27"/>
          <p:cNvCxnSpPr>
            <a:stCxn id="24" idx="3"/>
            <a:endCxn id="25" idx="1"/>
          </p:cNvCxnSpPr>
          <p:nvPr/>
        </p:nvCxnSpPr>
        <p:spPr>
          <a:xfrm flipV="1">
            <a:off x="2792543" y="5264046"/>
            <a:ext cx="984224" cy="6183"/>
          </a:xfrm>
          <a:prstGeom prst="straightConnector1">
            <a:avLst/>
          </a:prstGeom>
          <a:noFill/>
          <a:ln w="25400" cap="flat" cmpd="sng" algn="ctr">
            <a:solidFill>
              <a:srgbClr val="4F81BD"/>
            </a:solidFill>
            <a:prstDash val="solid"/>
            <a:headEnd type="arrow"/>
            <a:tailEnd type="arrow"/>
          </a:ln>
          <a:effectLst>
            <a:outerShdw blurRad="40000" dist="20000" dir="5400000" rotWithShape="0">
              <a:srgbClr val="000000">
                <a:alpha val="38000"/>
              </a:srgbClr>
            </a:outerShdw>
          </a:effectLst>
        </p:spPr>
      </p:cxnSp>
      <p:cxnSp>
        <p:nvCxnSpPr>
          <p:cNvPr id="29" name="Straight Arrow Connector 28"/>
          <p:cNvCxnSpPr>
            <a:stCxn id="25" idx="0"/>
            <a:endCxn id="7" idx="2"/>
          </p:cNvCxnSpPr>
          <p:nvPr/>
        </p:nvCxnSpPr>
        <p:spPr>
          <a:xfrm flipV="1">
            <a:off x="4353552" y="4099242"/>
            <a:ext cx="490192" cy="743708"/>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30" name="Straight Arrow Connector 29"/>
          <p:cNvCxnSpPr>
            <a:stCxn id="25" idx="3"/>
            <a:endCxn id="6" idx="1"/>
          </p:cNvCxnSpPr>
          <p:nvPr/>
        </p:nvCxnSpPr>
        <p:spPr>
          <a:xfrm>
            <a:off x="4930336" y="5264046"/>
            <a:ext cx="943190"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31" name="TextBox 30"/>
          <p:cNvSpPr txBox="1"/>
          <p:nvPr/>
        </p:nvSpPr>
        <p:spPr>
          <a:xfrm>
            <a:off x="3121338" y="2794873"/>
            <a:ext cx="2162000" cy="307777"/>
          </a:xfrm>
          <a:prstGeom prst="rect">
            <a:avLst/>
          </a:prstGeom>
          <a:noFill/>
        </p:spPr>
        <p:txBody>
          <a:bodyPr wrap="square" rtlCol="0">
            <a:spAutoFit/>
          </a:bodyPr>
          <a:lstStyle/>
          <a:p>
            <a:pPr defTabSz="457200"/>
            <a:r>
              <a:rPr lang="en-US" sz="1400" dirty="0">
                <a:solidFill>
                  <a:prstClr val="black"/>
                </a:solidFill>
                <a:latin typeface="Calibri"/>
              </a:rPr>
              <a:t>D</a:t>
            </a:r>
            <a:r>
              <a:rPr lang="en-US" sz="1400" dirty="0" smtClean="0">
                <a:solidFill>
                  <a:prstClr val="black"/>
                </a:solidFill>
                <a:latin typeface="Calibri"/>
              </a:rPr>
              <a:t>eposit </a:t>
            </a:r>
            <a:r>
              <a:rPr lang="en-US" sz="1400" dirty="0">
                <a:solidFill>
                  <a:prstClr val="black"/>
                </a:solidFill>
                <a:latin typeface="Calibri"/>
              </a:rPr>
              <a:t>in </a:t>
            </a:r>
            <a:r>
              <a:rPr lang="en-US" sz="1400" dirty="0" smtClean="0">
                <a:solidFill>
                  <a:prstClr val="black"/>
                </a:solidFill>
                <a:latin typeface="Calibri"/>
              </a:rPr>
              <a:t>repository</a:t>
            </a:r>
            <a:endParaRPr lang="en-US" sz="1400" dirty="0">
              <a:solidFill>
                <a:prstClr val="black"/>
              </a:solidFill>
              <a:latin typeface="Calibri"/>
            </a:endParaRPr>
          </a:p>
        </p:txBody>
      </p:sp>
      <p:cxnSp>
        <p:nvCxnSpPr>
          <p:cNvPr id="32" name="Straight Arrow Connector 31"/>
          <p:cNvCxnSpPr/>
          <p:nvPr/>
        </p:nvCxnSpPr>
        <p:spPr>
          <a:xfrm>
            <a:off x="3994513" y="3148311"/>
            <a:ext cx="0" cy="51212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34" name="Straight Arrow Connector 33"/>
          <p:cNvCxnSpPr>
            <a:stCxn id="4" idx="1"/>
            <a:endCxn id="7" idx="0"/>
          </p:cNvCxnSpPr>
          <p:nvPr/>
        </p:nvCxnSpPr>
        <p:spPr>
          <a:xfrm flipH="1">
            <a:off x="4843744" y="2167437"/>
            <a:ext cx="851514" cy="109432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33" name="Oval 32"/>
          <p:cNvSpPr/>
          <p:nvPr/>
        </p:nvSpPr>
        <p:spPr>
          <a:xfrm>
            <a:off x="4014637" y="2948761"/>
            <a:ext cx="1742240" cy="15254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862799" y="2912173"/>
            <a:ext cx="1742240" cy="15254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379098" y="4495149"/>
            <a:ext cx="1742240" cy="15254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24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DataTags</a:t>
            </a:r>
            <a:r>
              <a:rPr lang="en-US" dirty="0" smtClean="0"/>
              <a:t> Ecosystem with Collaborations</a:t>
            </a:r>
            <a:endParaRPr lang="en-US" dirty="0"/>
          </a:p>
        </p:txBody>
      </p:sp>
      <p:pic>
        <p:nvPicPr>
          <p:cNvPr id="3" name="Picture 2" descr="C:\Users\Salil.SalilSurface\Downloads\Data Privacy NSF Visit.jpg"/>
          <p:cNvPicPr>
            <a:picLocks noChangeAspect="1" noChangeArrowheads="1"/>
          </p:cNvPicPr>
          <p:nvPr/>
        </p:nvPicPr>
        <p:blipFill rotWithShape="1">
          <a:blip r:embed="rId2">
            <a:extLst>
              <a:ext uri="{28A0092B-C50C-407E-A947-70E740481C1C}">
                <a14:useLocalDpi xmlns:a14="http://schemas.microsoft.com/office/drawing/2010/main" val="0"/>
              </a:ext>
            </a:extLst>
          </a:blip>
          <a:srcRect t="10644"/>
          <a:stretch/>
        </p:blipFill>
        <p:spPr bwMode="auto">
          <a:xfrm>
            <a:off x="896596" y="1803162"/>
            <a:ext cx="7315200" cy="4902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67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Site Visit: Depth over Breadth</a:t>
            </a:r>
            <a:endParaRPr lang="en-US" dirty="0"/>
          </a:p>
        </p:txBody>
      </p:sp>
      <p:sp>
        <p:nvSpPr>
          <p:cNvPr id="3" name="Content Placeholder 2"/>
          <p:cNvSpPr>
            <a:spLocks noGrp="1"/>
          </p:cNvSpPr>
          <p:nvPr>
            <p:ph idx="1"/>
          </p:nvPr>
        </p:nvSpPr>
        <p:spPr/>
        <p:txBody>
          <a:bodyPr/>
          <a:lstStyle/>
          <a:p>
            <a:r>
              <a:rPr lang="en-US" dirty="0" smtClean="0"/>
              <a:t>Short presentations of </a:t>
            </a:r>
            <a:r>
              <a:rPr lang="en-US" i="1" dirty="0" smtClean="0"/>
              <a:t>specifi</a:t>
            </a:r>
            <a:r>
              <a:rPr lang="en-US" dirty="0" smtClean="0"/>
              <a:t>c </a:t>
            </a:r>
            <a:r>
              <a:rPr lang="en-US" i="1" dirty="0" smtClean="0"/>
              <a:t>works</a:t>
            </a:r>
            <a:r>
              <a:rPr lang="en-US" dirty="0" smtClean="0"/>
              <a:t> to illustrate:</a:t>
            </a:r>
          </a:p>
          <a:p>
            <a:pPr lvl="1"/>
            <a:r>
              <a:rPr lang="en-US" dirty="0" smtClean="0"/>
              <a:t>Cross-disciplinary collaboration</a:t>
            </a:r>
          </a:p>
          <a:p>
            <a:pPr lvl="1"/>
            <a:r>
              <a:rPr lang="en-US" dirty="0" smtClean="0"/>
              <a:t>Involvement team members from PIs to students</a:t>
            </a:r>
          </a:p>
          <a:p>
            <a:pPr lvl="1"/>
            <a:r>
              <a:rPr lang="en-US" dirty="0" smtClean="0"/>
              <a:t>Knowledge transfer and outreach</a:t>
            </a:r>
          </a:p>
          <a:p>
            <a:pPr marL="274320" lvl="1" indent="0">
              <a:buNone/>
            </a:pPr>
            <a:endParaRPr lang="en-US" dirty="0" smtClean="0"/>
          </a:p>
          <a:p>
            <a:r>
              <a:rPr lang="en-US" dirty="0" smtClean="0"/>
              <a:t>No attempt to survey everything we are doing</a:t>
            </a:r>
          </a:p>
          <a:p>
            <a:pPr lvl="1"/>
            <a:r>
              <a:rPr lang="en-US" dirty="0" smtClean="0"/>
              <a:t>E.g. papers in  FOCS, SODA, COLT, CSF, ICALP, …</a:t>
            </a:r>
          </a:p>
          <a:p>
            <a:pPr lvl="1"/>
            <a:r>
              <a:rPr lang="en-US" dirty="0" smtClean="0"/>
              <a:t>See annual report and project website.</a:t>
            </a:r>
          </a:p>
          <a:p>
            <a:pPr lvl="1"/>
            <a:r>
              <a:rPr lang="en-US" dirty="0" smtClean="0"/>
              <a:t>Please ask if </a:t>
            </a:r>
            <a:r>
              <a:rPr lang="en-US" smtClean="0"/>
              <a:t>you’re wondering!</a:t>
            </a:r>
            <a:endParaRPr lang="en-US" dirty="0" smtClean="0"/>
          </a:p>
          <a:p>
            <a:pPr lvl="1"/>
            <a:endParaRPr lang="en-US" dirty="0"/>
          </a:p>
        </p:txBody>
      </p:sp>
    </p:spTree>
    <p:extLst>
      <p:ext uri="{BB962C8B-B14F-4D97-AF65-F5344CB8AC3E}">
        <p14:creationId xmlns:p14="http://schemas.microsoft.com/office/powerpoint/2010/main" val="42624139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SALIL@QZHAVKNFUVWZY5H8" val="468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6631</TotalTime>
  <Words>824</Words>
  <Application>Microsoft Office PowerPoint</Application>
  <PresentationFormat>On-screen Show (4:3)</PresentationFormat>
  <Paragraphs>173</Paragraphs>
  <Slides>12</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Clarity</vt:lpstr>
      <vt:lpstr>Privacy TOOLS FOR SHARING RESEARCH DATA</vt:lpstr>
      <vt:lpstr>Computational Social Science</vt:lpstr>
      <vt:lpstr>Our Goal</vt:lpstr>
      <vt:lpstr>PowerPoint Presentation</vt:lpstr>
      <vt:lpstr>PowerPoint Presentation</vt:lpstr>
      <vt:lpstr>Challenges for Sharing Sensitive Data</vt:lpstr>
      <vt:lpstr>Vision: Integrated Privacy Tools</vt:lpstr>
      <vt:lpstr>DataTags Ecosystem with Collaborations</vt:lpstr>
      <vt:lpstr>This Site Visit: Depth over Breadth</vt:lpstr>
      <vt:lpstr>Agenda I</vt:lpstr>
      <vt:lpstr>Agenda II</vt:lpstr>
      <vt:lpstr>Agenda III</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TOC &amp; Society</dc:title>
  <dc:creator>Salil Vadhan</dc:creator>
  <cp:lastModifiedBy>Salil Vadhan</cp:lastModifiedBy>
  <cp:revision>395</cp:revision>
  <cp:lastPrinted>2012-06-04T05:43:59Z</cp:lastPrinted>
  <dcterms:created xsi:type="dcterms:W3CDTF">2012-01-06T18:37:26Z</dcterms:created>
  <dcterms:modified xsi:type="dcterms:W3CDTF">2015-10-16T15:32:24Z</dcterms:modified>
</cp:coreProperties>
</file>