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16" r:id="rId1"/>
  </p:sldMasterIdLst>
  <p:notesMasterIdLst>
    <p:notesMasterId r:id="rId21"/>
  </p:notesMasterIdLst>
  <p:sldIdLst>
    <p:sldId id="296" r:id="rId2"/>
    <p:sldId id="399" r:id="rId3"/>
    <p:sldId id="400" r:id="rId4"/>
    <p:sldId id="432" r:id="rId5"/>
    <p:sldId id="403" r:id="rId6"/>
    <p:sldId id="422" r:id="rId7"/>
    <p:sldId id="419" r:id="rId8"/>
    <p:sldId id="415" r:id="rId9"/>
    <p:sldId id="414" r:id="rId10"/>
    <p:sldId id="420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</p:sldIdLst>
  <p:sldSz cx="9144000" cy="6858000" type="screen4x3"/>
  <p:notesSz cx="7315200" cy="9601200"/>
  <p:embeddedFontLst>
    <p:embeddedFont>
      <p:font typeface="Cambria Math" panose="02040503050406030204" pitchFamily="18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7" autoAdjust="0"/>
    <p:restoredTop sz="88455" autoAdjust="0"/>
  </p:normalViewPr>
  <p:slideViewPr>
    <p:cSldViewPr>
      <p:cViewPr varScale="1">
        <p:scale>
          <a:sx n="78" d="100"/>
          <a:sy n="78" d="100"/>
        </p:scale>
        <p:origin x="-1027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2049F64A-EABA-457A-A5DE-915A3D3FB8D2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8" tIns="48329" rIns="96658" bIns="483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A378F4F8-160B-406F-A930-E90103237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8F4F8-160B-406F-A930-E90103237C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5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8F4F8-160B-406F-A930-E90103237C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16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20040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EAF7FF-C04C-4A56-A914-EDD00A405EF1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rivacytools.seas.harvard.edu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28600"/>
            <a:ext cx="9067799" cy="2460625"/>
          </a:xfrm>
        </p:spPr>
        <p:txBody>
          <a:bodyPr/>
          <a:lstStyle/>
          <a:p>
            <a:r>
              <a:rPr lang="en-US" dirty="0" smtClean="0"/>
              <a:t>EDUCATION &amp; OUTREACH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534400" cy="3276600"/>
          </a:xfrm>
        </p:spPr>
        <p:txBody>
          <a:bodyPr numCol="1">
            <a:normAutofit/>
          </a:bodyPr>
          <a:lstStyle/>
          <a:p>
            <a:r>
              <a:rPr lang="en-US" sz="2000" dirty="0"/>
              <a:t>NSF site visit</a:t>
            </a:r>
            <a:br>
              <a:rPr lang="en-US" sz="2000" dirty="0"/>
            </a:br>
            <a:r>
              <a:rPr lang="en-US" sz="2000" dirty="0" smtClean="0"/>
              <a:t>October 19, 2015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Salil Vadhan and Urs Gasser</a:t>
            </a:r>
          </a:p>
          <a:p>
            <a:endParaRPr lang="en-US" sz="2000" dirty="0"/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Supported </a:t>
            </a:r>
            <a:r>
              <a:rPr lang="en-US" sz="2000" dirty="0"/>
              <a:t>by the NSF Secure &amp; Trustworthy Cyberspace (</a:t>
            </a:r>
            <a:r>
              <a:rPr lang="en-US" sz="2000" dirty="0" err="1"/>
              <a:t>SaTC</a:t>
            </a:r>
            <a:r>
              <a:rPr lang="en-US" sz="2000" dirty="0"/>
              <a:t>) program, the Sloan Foundation, and Google.</a:t>
            </a:r>
          </a:p>
        </p:txBody>
      </p:sp>
      <p:pic>
        <p:nvPicPr>
          <p:cNvPr id="1026" name="Picture 2" descr="C:\Users\Salil\Desktop\active2\committee for advancement of tcs\Visioning\final nuggets\PrivacyUtility-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22252"/>
            <a:ext cx="3429000" cy="281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0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to Social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First </a:t>
            </a:r>
            <a:r>
              <a:rPr lang="en-US" dirty="0" err="1" smtClean="0"/>
              <a:t>Dataverse</a:t>
            </a:r>
            <a:r>
              <a:rPr lang="en-US" dirty="0" smtClean="0"/>
              <a:t> Community Meeting, June 2015.</a:t>
            </a:r>
          </a:p>
          <a:p>
            <a:pPr lvl="1"/>
            <a:r>
              <a:rPr lang="en-US" dirty="0" smtClean="0"/>
              <a:t>Presentations &amp; Break-Out Sessions on Privacy, incl. </a:t>
            </a:r>
            <a:r>
              <a:rPr lang="en-US" dirty="0" err="1" smtClean="0"/>
              <a:t>DataTags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Conference Presentations</a:t>
            </a:r>
          </a:p>
          <a:p>
            <a:pPr lvl="1"/>
            <a:r>
              <a:rPr lang="en-US" dirty="0"/>
              <a:t>Meetings of the Midwest Political Science </a:t>
            </a:r>
            <a:r>
              <a:rPr lang="en-US" dirty="0" smtClean="0"/>
              <a:t>Association</a:t>
            </a:r>
          </a:p>
          <a:p>
            <a:pPr lvl="1"/>
            <a:r>
              <a:rPr lang="en-US" dirty="0" smtClean="0"/>
              <a:t>Summer </a:t>
            </a:r>
            <a:r>
              <a:rPr lang="en-US" dirty="0"/>
              <a:t>Meetings of the Society for Political </a:t>
            </a:r>
            <a:r>
              <a:rPr lang="en-US" dirty="0" smtClean="0"/>
              <a:t>Methodology</a:t>
            </a:r>
          </a:p>
          <a:p>
            <a:pPr lvl="1"/>
            <a:r>
              <a:rPr lang="en-US" dirty="0" smtClean="0"/>
              <a:t>Annual </a:t>
            </a:r>
            <a:r>
              <a:rPr lang="en-US" dirty="0"/>
              <a:t>Meetings of the American Political Science </a:t>
            </a:r>
            <a:r>
              <a:rPr lang="en-US" dirty="0" smtClean="0"/>
              <a:t>Association.</a:t>
            </a:r>
          </a:p>
          <a:p>
            <a:pPr lvl="1"/>
            <a:r>
              <a:rPr lang="en-US" dirty="0" smtClean="0"/>
              <a:t>Society </a:t>
            </a:r>
            <a:r>
              <a:rPr lang="en-US" dirty="0"/>
              <a:t>of Economic Measurement OECD conference.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Paper “Automating </a:t>
            </a:r>
            <a:r>
              <a:rPr lang="en-US" dirty="0"/>
              <a:t>Open Science for Big </a:t>
            </a:r>
            <a:r>
              <a:rPr lang="en-US" dirty="0" smtClean="0"/>
              <a:t>Data” by Crosas-King-Honaker-Sweeney </a:t>
            </a:r>
            <a:r>
              <a:rPr lang="en-US" dirty="0"/>
              <a:t>in a special Big Data issue of </a:t>
            </a:r>
            <a:r>
              <a:rPr lang="en-US" i="1" dirty="0"/>
              <a:t>The ANNALS of the American Academy of Political and Social </a:t>
            </a:r>
            <a:r>
              <a:rPr lang="en-US" i="1" dirty="0" smtClean="0"/>
              <a:t>Science.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1120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Outreach to Legal &amp; Policy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02920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en-US" sz="2600" dirty="0" smtClean="0">
                <a:solidFill>
                  <a:schemeClr val="accent4"/>
                </a:solidFill>
              </a:rPr>
              <a:t>Goal: Transferring project findings and insights from technical literature to lawyers and policymakers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Deep interdisciplinary collaborations within the project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Developing real-world data privacy use cases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Contextualizing findings from scientific research on privacy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Identifying gaps in current regulatory and procedural approaches</a:t>
            </a:r>
          </a:p>
          <a:p>
            <a:pPr lvl="1">
              <a:spcAft>
                <a:spcPts val="1600"/>
              </a:spcAft>
            </a:pPr>
            <a:r>
              <a:rPr lang="en-US" dirty="0" smtClean="0"/>
              <a:t>Devising new analysis frameworks and policy recommendations for addressing gaps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Highlights from Year 3: joint publications, presentations, meetings &amp; workshops</a:t>
            </a:r>
          </a:p>
        </p:txBody>
      </p:sp>
    </p:spTree>
    <p:extLst>
      <p:ext uri="{BB962C8B-B14F-4D97-AF65-F5344CB8AC3E}">
        <p14:creationId xmlns:p14="http://schemas.microsoft.com/office/powerpoint/2010/main" val="15786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0292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43200" y="2362200"/>
            <a:ext cx="3075818" cy="1752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Synthesis, Analysis &amp; Application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2262664"/>
            <a:ext cx="1905000" cy="53340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Theoretical research on privacy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91764" y="222146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Policymakers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981200"/>
            <a:ext cx="609600" cy="609600"/>
          </a:xfrm>
          <a:prstGeom prst="rect">
            <a:avLst/>
          </a:prstGeom>
          <a:noFill/>
          <a:effectLst>
            <a:glow>
              <a:schemeClr val="bg2"/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6291764" y="283106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Legal scholars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91764" y="344066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Practicing lawyers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4" idx="3"/>
          </p:cNvCxnSpPr>
          <p:nvPr/>
        </p:nvCxnSpPr>
        <p:spPr>
          <a:xfrm flipV="1">
            <a:off x="5819018" y="2567464"/>
            <a:ext cx="353182" cy="67103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3"/>
            <a:endCxn id="14" idx="1"/>
          </p:cNvCxnSpPr>
          <p:nvPr/>
        </p:nvCxnSpPr>
        <p:spPr>
          <a:xfrm flipV="1">
            <a:off x="5819018" y="3015734"/>
            <a:ext cx="472746" cy="22276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819018" y="3238500"/>
            <a:ext cx="444024" cy="81915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50" y="3957650"/>
            <a:ext cx="614350" cy="614350"/>
          </a:xfrm>
          <a:prstGeom prst="rect">
            <a:avLst/>
          </a:prstGeom>
          <a:effectLst>
            <a:glow>
              <a:schemeClr val="bg2"/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276600"/>
            <a:ext cx="609600" cy="609600"/>
          </a:xfrm>
          <a:prstGeom prst="rect">
            <a:avLst/>
          </a:prstGeom>
          <a:effectLst>
            <a:glow>
              <a:schemeClr val="bg2"/>
            </a:glow>
          </a:effectLst>
        </p:spPr>
      </p:pic>
      <p:cxnSp>
        <p:nvCxnSpPr>
          <p:cNvPr id="33" name="Straight Arrow Connector 32"/>
          <p:cNvCxnSpPr/>
          <p:nvPr/>
        </p:nvCxnSpPr>
        <p:spPr>
          <a:xfrm>
            <a:off x="2216425" y="2567464"/>
            <a:ext cx="483519" cy="34749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04800" y="2948464"/>
            <a:ext cx="1905000" cy="545068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Re-identification literature</a:t>
            </a:r>
            <a:endParaRPr lang="en-US" sz="14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209800" y="3521618"/>
            <a:ext cx="490144" cy="407272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ounded Rectangle 2051"/>
          <p:cNvSpPr/>
          <p:nvPr/>
        </p:nvSpPr>
        <p:spPr>
          <a:xfrm>
            <a:off x="2971800" y="3238500"/>
            <a:ext cx="1277206" cy="1257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Identifying gaps in current approaches</a:t>
            </a:r>
            <a:endParaRPr lang="en-US" sz="1350" dirty="0"/>
          </a:p>
        </p:txBody>
      </p:sp>
      <p:sp>
        <p:nvSpPr>
          <p:cNvPr id="40" name="Rounded Rectangle 39"/>
          <p:cNvSpPr/>
          <p:nvPr/>
        </p:nvSpPr>
        <p:spPr>
          <a:xfrm>
            <a:off x="4325206" y="3238500"/>
            <a:ext cx="1281630" cy="1257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Formulating policy recommend-</a:t>
            </a:r>
            <a:r>
              <a:rPr lang="en-US" sz="1350" dirty="0" err="1" smtClean="0"/>
              <a:t>ations</a:t>
            </a:r>
            <a:endParaRPr lang="en-US" sz="1350" dirty="0"/>
          </a:p>
        </p:txBody>
      </p:sp>
      <p:sp>
        <p:nvSpPr>
          <p:cNvPr id="44" name="Rounded Rectangle 43"/>
          <p:cNvSpPr/>
          <p:nvPr/>
        </p:nvSpPr>
        <p:spPr>
          <a:xfrm>
            <a:off x="304800" y="3634264"/>
            <a:ext cx="1905000" cy="556736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Real-world</a:t>
            </a:r>
          </a:p>
          <a:p>
            <a:pPr algn="ctr"/>
            <a:r>
              <a:rPr lang="en-US" sz="1400" dirty="0" smtClean="0"/>
              <a:t>privacy practices</a:t>
            </a:r>
            <a:endParaRPr lang="en-US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209800" y="3238500"/>
            <a:ext cx="490144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91764" y="405026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Law students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68" y="2743200"/>
            <a:ext cx="549818" cy="549818"/>
          </a:xfrm>
          <a:prstGeom prst="rect">
            <a:avLst/>
          </a:prstGeom>
          <a:effectLst>
            <a:glow>
              <a:schemeClr val="bg2"/>
            </a:glow>
          </a:effectLst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381000" y="1447800"/>
            <a:ext cx="8305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sz="2800" dirty="0" smtClean="0">
                <a:solidFill>
                  <a:schemeClr val="accent4"/>
                </a:solidFill>
              </a:rPr>
              <a:t>Approach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Outreach to Legal &amp; Policy Communities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819018" y="3240875"/>
            <a:ext cx="472746" cy="280743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66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0292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43200" y="2362200"/>
            <a:ext cx="3075818" cy="1752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Synthesis, Analysis &amp; Application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2262664"/>
            <a:ext cx="1905000" cy="53340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Theoretical research on privacy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91764" y="222146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Policymakers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981200"/>
            <a:ext cx="609600" cy="609600"/>
          </a:xfrm>
          <a:prstGeom prst="rect">
            <a:avLst/>
          </a:prstGeom>
          <a:noFill/>
          <a:effectLst>
            <a:glow rad="190500">
              <a:schemeClr val="bg2">
                <a:lumMod val="9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6291764" y="283106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Legal scholars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91764" y="344066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Practicing lawyers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50" y="3957650"/>
            <a:ext cx="614350" cy="614350"/>
          </a:xfrm>
          <a:prstGeom prst="rect">
            <a:avLst/>
          </a:prstGeom>
          <a:effectLst>
            <a:glow>
              <a:schemeClr val="bg2"/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276600"/>
            <a:ext cx="609600" cy="609600"/>
          </a:xfrm>
          <a:prstGeom prst="rect">
            <a:avLst/>
          </a:prstGeom>
          <a:effectLst>
            <a:glow rad="190500">
              <a:schemeClr val="bg2">
                <a:lumMod val="90000"/>
              </a:schemeClr>
            </a:glow>
          </a:effectLst>
        </p:spPr>
      </p:pic>
      <p:cxnSp>
        <p:nvCxnSpPr>
          <p:cNvPr id="33" name="Straight Arrow Connector 32"/>
          <p:cNvCxnSpPr/>
          <p:nvPr/>
        </p:nvCxnSpPr>
        <p:spPr>
          <a:xfrm>
            <a:off x="2216425" y="2567464"/>
            <a:ext cx="483519" cy="34749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04800" y="2948464"/>
            <a:ext cx="1905000" cy="54506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Re-identification literature</a:t>
            </a:r>
            <a:endParaRPr lang="en-US" sz="14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209800" y="3521618"/>
            <a:ext cx="490144" cy="407272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ounded Rectangle 2051"/>
          <p:cNvSpPr/>
          <p:nvPr/>
        </p:nvSpPr>
        <p:spPr>
          <a:xfrm>
            <a:off x="2971800" y="3238500"/>
            <a:ext cx="1277206" cy="12573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Identifying gaps in current approaches</a:t>
            </a:r>
            <a:endParaRPr lang="en-US" sz="1350" dirty="0"/>
          </a:p>
        </p:txBody>
      </p:sp>
      <p:sp>
        <p:nvSpPr>
          <p:cNvPr id="40" name="Rounded Rectangle 39"/>
          <p:cNvSpPr/>
          <p:nvPr/>
        </p:nvSpPr>
        <p:spPr>
          <a:xfrm>
            <a:off x="4325206" y="3238500"/>
            <a:ext cx="1281630" cy="12573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Formulating policy recommend-</a:t>
            </a:r>
            <a:r>
              <a:rPr lang="en-US" sz="1350" dirty="0" err="1" smtClean="0"/>
              <a:t>ations</a:t>
            </a:r>
            <a:endParaRPr lang="en-US" sz="1350" dirty="0"/>
          </a:p>
        </p:txBody>
      </p:sp>
      <p:sp>
        <p:nvSpPr>
          <p:cNvPr id="44" name="Rounded Rectangle 43"/>
          <p:cNvSpPr/>
          <p:nvPr/>
        </p:nvSpPr>
        <p:spPr>
          <a:xfrm>
            <a:off x="304800" y="3634264"/>
            <a:ext cx="1905000" cy="55673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Real-world</a:t>
            </a:r>
          </a:p>
          <a:p>
            <a:pPr algn="ctr"/>
            <a:r>
              <a:rPr lang="en-US" sz="1400" dirty="0" smtClean="0"/>
              <a:t>privacy practices</a:t>
            </a:r>
            <a:endParaRPr lang="en-US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209800" y="3238500"/>
            <a:ext cx="490144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91764" y="405026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Law students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68" y="2743200"/>
            <a:ext cx="549818" cy="549818"/>
          </a:xfrm>
          <a:prstGeom prst="rect">
            <a:avLst/>
          </a:prstGeom>
          <a:effectLst>
            <a:glow rad="190500">
              <a:schemeClr val="bg2">
                <a:lumMod val="90000"/>
              </a:schemeClr>
            </a:glow>
          </a:effectLst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381000" y="1447800"/>
            <a:ext cx="8305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sz="2800" dirty="0" smtClean="0">
                <a:solidFill>
                  <a:schemeClr val="accent4"/>
                </a:solidFill>
              </a:rPr>
              <a:t>Highlights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4958715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chemeClr val="accent6"/>
                </a:solidFill>
              </a:rPr>
              <a:t>Perspectives on the Future of Digital Privacy</a:t>
            </a:r>
          </a:p>
          <a:p>
            <a:pPr algn="ctr"/>
            <a:r>
              <a:rPr lang="en-US" sz="2200" dirty="0" smtClean="0">
                <a:solidFill>
                  <a:schemeClr val="accent6"/>
                </a:solidFill>
              </a:rPr>
              <a:t>Article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95077" y="1474113"/>
            <a:ext cx="186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EU communities</a:t>
            </a:r>
          </a:p>
        </p:txBody>
      </p:sp>
      <p:sp>
        <p:nvSpPr>
          <p:cNvPr id="29" name="Right Brace 28"/>
          <p:cNvSpPr/>
          <p:nvPr/>
        </p:nvSpPr>
        <p:spPr>
          <a:xfrm rot="16200000">
            <a:off x="7426707" y="749896"/>
            <a:ext cx="181188" cy="2338998"/>
          </a:xfrm>
          <a:prstGeom prst="righ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Outreach to Legal &amp; Policy Communities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819018" y="2567464"/>
            <a:ext cx="353182" cy="67103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819018" y="3015734"/>
            <a:ext cx="472746" cy="22276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819018" y="3238500"/>
            <a:ext cx="444024" cy="81915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819018" y="3240875"/>
            <a:ext cx="472746" cy="280743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6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0292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43200" y="2362200"/>
            <a:ext cx="3075818" cy="1752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Synthesis, Analysis &amp; Application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2262664"/>
            <a:ext cx="1905000" cy="53340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Theoretical research on privacy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91764" y="222146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Policymakers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981200"/>
            <a:ext cx="609600" cy="609600"/>
          </a:xfrm>
          <a:prstGeom prst="rect">
            <a:avLst/>
          </a:prstGeom>
          <a:noFill/>
          <a:effectLst>
            <a:glow rad="190500">
              <a:schemeClr val="bg2">
                <a:lumMod val="9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6311002" y="2743200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Legal </a:t>
            </a:r>
            <a:r>
              <a:rPr lang="en-US" dirty="0" smtClean="0">
                <a:solidFill>
                  <a:schemeClr val="tx2"/>
                </a:solidFill>
              </a:rPr>
              <a:t>&amp; ethics</a:t>
            </a:r>
          </a:p>
          <a:p>
            <a:pPr algn="ctr"/>
            <a:r>
              <a:rPr lang="en-US" dirty="0" smtClean="0"/>
              <a:t>scholars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91764" y="344066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Practicing lawyers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50" y="3957650"/>
            <a:ext cx="614350" cy="614350"/>
          </a:xfrm>
          <a:prstGeom prst="rect">
            <a:avLst/>
          </a:prstGeom>
          <a:effectLst>
            <a:glow>
              <a:schemeClr val="bg2"/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276600"/>
            <a:ext cx="609600" cy="609600"/>
          </a:xfrm>
          <a:prstGeom prst="rect">
            <a:avLst/>
          </a:prstGeom>
          <a:effectLst>
            <a:glow rad="190500">
              <a:schemeClr val="bg2">
                <a:lumMod val="90000"/>
              </a:schemeClr>
            </a:glow>
          </a:effectLst>
        </p:spPr>
      </p:pic>
      <p:cxnSp>
        <p:nvCxnSpPr>
          <p:cNvPr id="33" name="Straight Arrow Connector 32"/>
          <p:cNvCxnSpPr/>
          <p:nvPr/>
        </p:nvCxnSpPr>
        <p:spPr>
          <a:xfrm>
            <a:off x="2216425" y="2567464"/>
            <a:ext cx="483519" cy="34749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04800" y="2948464"/>
            <a:ext cx="1905000" cy="54506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Re-identification literature</a:t>
            </a:r>
            <a:endParaRPr lang="en-US" sz="14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209800" y="3521618"/>
            <a:ext cx="490144" cy="407272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ounded Rectangle 2051"/>
          <p:cNvSpPr/>
          <p:nvPr/>
        </p:nvSpPr>
        <p:spPr>
          <a:xfrm>
            <a:off x="2971800" y="3238500"/>
            <a:ext cx="1277206" cy="12573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Identifying gaps in current approaches</a:t>
            </a:r>
            <a:endParaRPr lang="en-US" sz="1350" dirty="0"/>
          </a:p>
        </p:txBody>
      </p:sp>
      <p:sp>
        <p:nvSpPr>
          <p:cNvPr id="40" name="Rounded Rectangle 39"/>
          <p:cNvSpPr/>
          <p:nvPr/>
        </p:nvSpPr>
        <p:spPr>
          <a:xfrm>
            <a:off x="4325206" y="3238500"/>
            <a:ext cx="1281630" cy="12573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Formulating policy recommend-</a:t>
            </a:r>
            <a:r>
              <a:rPr lang="en-US" sz="1350" dirty="0" err="1" smtClean="0"/>
              <a:t>ations</a:t>
            </a:r>
            <a:endParaRPr lang="en-US" sz="1350" dirty="0"/>
          </a:p>
        </p:txBody>
      </p:sp>
      <p:sp>
        <p:nvSpPr>
          <p:cNvPr id="44" name="Rounded Rectangle 43"/>
          <p:cNvSpPr/>
          <p:nvPr/>
        </p:nvSpPr>
        <p:spPr>
          <a:xfrm>
            <a:off x="304800" y="3634264"/>
            <a:ext cx="1905000" cy="55673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Real-world</a:t>
            </a:r>
          </a:p>
          <a:p>
            <a:pPr algn="ctr"/>
            <a:r>
              <a:rPr lang="en-US" sz="1400" dirty="0" smtClean="0"/>
              <a:t>privacy practices</a:t>
            </a:r>
            <a:endParaRPr lang="en-US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209800" y="3238500"/>
            <a:ext cx="490144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91764" y="405026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Law students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68" y="2743200"/>
            <a:ext cx="549818" cy="549818"/>
          </a:xfrm>
          <a:prstGeom prst="rect">
            <a:avLst/>
          </a:prstGeom>
          <a:effectLst>
            <a:glow rad="190500">
              <a:schemeClr val="bg2">
                <a:lumMod val="90000"/>
              </a:schemeClr>
            </a:glow>
          </a:effectLst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381000" y="1447800"/>
            <a:ext cx="8305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sz="2800" dirty="0" smtClean="0">
                <a:solidFill>
                  <a:schemeClr val="accent4"/>
                </a:solidFill>
              </a:rPr>
              <a:t>Highlights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4958715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accent6"/>
                </a:solidFill>
              </a:rPr>
              <a:t>Strictly Biomedical? Sketching the Ethics of the Big Data Ecosystem in Biomedicine</a:t>
            </a:r>
          </a:p>
          <a:p>
            <a:pPr algn="ctr"/>
            <a:r>
              <a:rPr lang="en-US" sz="2200" dirty="0" smtClean="0">
                <a:solidFill>
                  <a:schemeClr val="accent6"/>
                </a:solidFill>
              </a:rPr>
              <a:t>Article</a:t>
            </a:r>
            <a:endParaRPr lang="en-US" sz="2200" i="1" dirty="0">
              <a:solidFill>
                <a:schemeClr val="accent6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Outreach to Legal &amp; Policy Communities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819018" y="2567464"/>
            <a:ext cx="353182" cy="67103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819018" y="3015734"/>
            <a:ext cx="472746" cy="22276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19018" y="3238500"/>
            <a:ext cx="444024" cy="81915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819018" y="3240875"/>
            <a:ext cx="472746" cy="280743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to Legal &amp; Policy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0292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43200" y="2362200"/>
            <a:ext cx="3075818" cy="1752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Synthesis, Analysis &amp; Application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2262664"/>
            <a:ext cx="1905000" cy="53340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Theoretical research on privacy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91764" y="222146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Policymakers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981200"/>
            <a:ext cx="609600" cy="609600"/>
          </a:xfrm>
          <a:prstGeom prst="rect">
            <a:avLst/>
          </a:prstGeom>
          <a:noFill/>
          <a:effectLst>
            <a:glow rad="190500">
              <a:schemeClr val="bg2">
                <a:lumMod val="9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6311002" y="2743200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Legal </a:t>
            </a:r>
            <a:r>
              <a:rPr lang="en-US" dirty="0" smtClean="0">
                <a:solidFill>
                  <a:schemeClr val="tx2"/>
                </a:solidFill>
              </a:rPr>
              <a:t>&amp; ethics</a:t>
            </a:r>
          </a:p>
          <a:p>
            <a:pPr algn="ctr"/>
            <a:r>
              <a:rPr lang="en-US" dirty="0" smtClean="0"/>
              <a:t>scholars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91764" y="344066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Practicing lawyers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50" y="3957650"/>
            <a:ext cx="614350" cy="614350"/>
          </a:xfrm>
          <a:prstGeom prst="rect">
            <a:avLst/>
          </a:prstGeom>
          <a:effectLst>
            <a:glow>
              <a:schemeClr val="bg2"/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276600"/>
            <a:ext cx="609600" cy="609600"/>
          </a:xfrm>
          <a:prstGeom prst="rect">
            <a:avLst/>
          </a:prstGeom>
          <a:effectLst>
            <a:glow rad="190500">
              <a:schemeClr val="bg2">
                <a:lumMod val="90000"/>
              </a:schemeClr>
            </a:glow>
          </a:effectLst>
        </p:spPr>
      </p:pic>
      <p:cxnSp>
        <p:nvCxnSpPr>
          <p:cNvPr id="33" name="Straight Arrow Connector 32"/>
          <p:cNvCxnSpPr/>
          <p:nvPr/>
        </p:nvCxnSpPr>
        <p:spPr>
          <a:xfrm>
            <a:off x="2216425" y="2567464"/>
            <a:ext cx="483519" cy="34749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04800" y="2948464"/>
            <a:ext cx="1905000" cy="5450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Re-identification literature</a:t>
            </a:r>
            <a:endParaRPr lang="en-US" sz="14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209800" y="3521618"/>
            <a:ext cx="490144" cy="407272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ounded Rectangle 2051"/>
          <p:cNvSpPr/>
          <p:nvPr/>
        </p:nvSpPr>
        <p:spPr>
          <a:xfrm>
            <a:off x="2971800" y="3238500"/>
            <a:ext cx="1277206" cy="12573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Identifying gaps in current approaches</a:t>
            </a:r>
            <a:endParaRPr lang="en-US" sz="1350" dirty="0"/>
          </a:p>
        </p:txBody>
      </p:sp>
      <p:sp>
        <p:nvSpPr>
          <p:cNvPr id="40" name="Rounded Rectangle 39"/>
          <p:cNvSpPr/>
          <p:nvPr/>
        </p:nvSpPr>
        <p:spPr>
          <a:xfrm>
            <a:off x="4325206" y="3238500"/>
            <a:ext cx="1281630" cy="12573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Formulating policy recommend-</a:t>
            </a:r>
            <a:r>
              <a:rPr lang="en-US" sz="1350" dirty="0" err="1" smtClean="0"/>
              <a:t>ations</a:t>
            </a:r>
            <a:endParaRPr lang="en-US" sz="1350" dirty="0"/>
          </a:p>
        </p:txBody>
      </p:sp>
      <p:sp>
        <p:nvSpPr>
          <p:cNvPr id="44" name="Rounded Rectangle 43"/>
          <p:cNvSpPr/>
          <p:nvPr/>
        </p:nvSpPr>
        <p:spPr>
          <a:xfrm>
            <a:off x="304800" y="3634264"/>
            <a:ext cx="1905000" cy="55673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Real-world</a:t>
            </a:r>
          </a:p>
          <a:p>
            <a:pPr algn="ctr"/>
            <a:r>
              <a:rPr lang="en-US" sz="1400" dirty="0" smtClean="0"/>
              <a:t>privacy practices</a:t>
            </a:r>
            <a:endParaRPr lang="en-US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209800" y="3238500"/>
            <a:ext cx="490144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91764" y="405026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Law students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68" y="2743200"/>
            <a:ext cx="549818" cy="549818"/>
          </a:xfrm>
          <a:prstGeom prst="rect">
            <a:avLst/>
          </a:prstGeom>
          <a:effectLst>
            <a:glow rad="190500">
              <a:schemeClr val="bg2">
                <a:lumMod val="90000"/>
              </a:schemeClr>
            </a:glow>
          </a:effectLst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381000" y="1447800"/>
            <a:ext cx="8305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sz="2800" dirty="0" smtClean="0">
                <a:solidFill>
                  <a:schemeClr val="accent4"/>
                </a:solidFill>
              </a:rPr>
              <a:t>Highlights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4958715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accent6"/>
                </a:solidFill>
              </a:rPr>
              <a:t>When Is Information Purely Public?</a:t>
            </a:r>
          </a:p>
          <a:p>
            <a:pPr algn="ctr"/>
            <a:r>
              <a:rPr lang="en-US" sz="2200" dirty="0" smtClean="0">
                <a:solidFill>
                  <a:schemeClr val="accent6"/>
                </a:solidFill>
              </a:rPr>
              <a:t>Article</a:t>
            </a:r>
            <a:endParaRPr lang="en-US" sz="2200" i="1" dirty="0">
              <a:solidFill>
                <a:schemeClr val="accent6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819018" y="2567464"/>
            <a:ext cx="353182" cy="67103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819018" y="3015734"/>
            <a:ext cx="472746" cy="22276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819018" y="3238500"/>
            <a:ext cx="444024" cy="81915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19018" y="3240875"/>
            <a:ext cx="472746" cy="280743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3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to </a:t>
            </a:r>
            <a:r>
              <a:rPr lang="en-US" dirty="0"/>
              <a:t>Legal &amp; Policy </a:t>
            </a:r>
            <a:r>
              <a:rPr lang="en-US" dirty="0" smtClean="0"/>
              <a:t>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0292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43200" y="2362200"/>
            <a:ext cx="3075818" cy="1752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Synthesis, Analysis &amp; Application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2262664"/>
            <a:ext cx="1905000" cy="53340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Theoretical research on privacy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91764" y="222146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Policymakers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981200"/>
            <a:ext cx="609600" cy="609600"/>
          </a:xfrm>
          <a:prstGeom prst="rect">
            <a:avLst/>
          </a:prstGeom>
          <a:noFill/>
          <a:effectLst>
            <a:glow>
              <a:schemeClr val="bg2">
                <a:lumMod val="9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6291765" y="2831068"/>
            <a:ext cx="1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Legal scholars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91764" y="344066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Practicing lawyers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50" y="3957650"/>
            <a:ext cx="614350" cy="614350"/>
          </a:xfrm>
          <a:prstGeom prst="rect">
            <a:avLst/>
          </a:prstGeom>
          <a:effectLst>
            <a:glow>
              <a:schemeClr val="bg2"/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276600"/>
            <a:ext cx="609600" cy="609600"/>
          </a:xfrm>
          <a:prstGeom prst="rect">
            <a:avLst/>
          </a:prstGeom>
          <a:effectLst>
            <a:glow rad="190500">
              <a:schemeClr val="bg2">
                <a:lumMod val="90000"/>
              </a:schemeClr>
            </a:glow>
          </a:effectLst>
        </p:spPr>
      </p:pic>
      <p:cxnSp>
        <p:nvCxnSpPr>
          <p:cNvPr id="33" name="Straight Arrow Connector 32"/>
          <p:cNvCxnSpPr/>
          <p:nvPr/>
        </p:nvCxnSpPr>
        <p:spPr>
          <a:xfrm>
            <a:off x="2216425" y="2567464"/>
            <a:ext cx="483519" cy="34749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04800" y="2948464"/>
            <a:ext cx="1905000" cy="5450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Re-identification literature</a:t>
            </a:r>
            <a:endParaRPr lang="en-US" sz="14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209800" y="3521618"/>
            <a:ext cx="490144" cy="407272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ounded Rectangle 2051"/>
          <p:cNvSpPr/>
          <p:nvPr/>
        </p:nvSpPr>
        <p:spPr>
          <a:xfrm>
            <a:off x="2971800" y="3238500"/>
            <a:ext cx="1277206" cy="12573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Identifying gaps in current approaches</a:t>
            </a:r>
            <a:endParaRPr lang="en-US" sz="1350" dirty="0"/>
          </a:p>
        </p:txBody>
      </p:sp>
      <p:sp>
        <p:nvSpPr>
          <p:cNvPr id="40" name="Rounded Rectangle 39"/>
          <p:cNvSpPr/>
          <p:nvPr/>
        </p:nvSpPr>
        <p:spPr>
          <a:xfrm>
            <a:off x="4325206" y="3238500"/>
            <a:ext cx="1281630" cy="12573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Formulating policy recommend-</a:t>
            </a:r>
            <a:r>
              <a:rPr lang="en-US" sz="1350" dirty="0" err="1" smtClean="0"/>
              <a:t>ations</a:t>
            </a:r>
            <a:endParaRPr lang="en-US" sz="1350" dirty="0"/>
          </a:p>
        </p:txBody>
      </p:sp>
      <p:sp>
        <p:nvSpPr>
          <p:cNvPr id="44" name="Rounded Rectangle 43"/>
          <p:cNvSpPr/>
          <p:nvPr/>
        </p:nvSpPr>
        <p:spPr>
          <a:xfrm>
            <a:off x="304800" y="3634264"/>
            <a:ext cx="1905000" cy="55673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Real-world</a:t>
            </a:r>
          </a:p>
          <a:p>
            <a:pPr algn="ctr"/>
            <a:r>
              <a:rPr lang="en-US" sz="1400" dirty="0" smtClean="0"/>
              <a:t>privacy practices</a:t>
            </a:r>
            <a:endParaRPr lang="en-US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209800" y="3238500"/>
            <a:ext cx="490144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8639" y="4050268"/>
            <a:ext cx="189026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Law students</a:t>
            </a:r>
          </a:p>
          <a:p>
            <a:pPr algn="ctr"/>
            <a:endParaRPr lang="en-US" sz="900" dirty="0" smtClean="0"/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&amp; General public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68" y="2743200"/>
            <a:ext cx="549818" cy="549818"/>
          </a:xfrm>
          <a:prstGeom prst="rect">
            <a:avLst/>
          </a:prstGeom>
          <a:effectLst>
            <a:glow rad="190500">
              <a:schemeClr val="bg2">
                <a:lumMod val="90000"/>
              </a:schemeClr>
            </a:glow>
          </a:effectLst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381000" y="1447800"/>
            <a:ext cx="8305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sz="2800" dirty="0" smtClean="0">
                <a:solidFill>
                  <a:schemeClr val="accent4"/>
                </a:solidFill>
              </a:rPr>
              <a:t>Highlights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4958715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accent6"/>
                </a:solidFill>
              </a:rPr>
              <a:t>Internet Monitor Report: Reflections on the Digital World</a:t>
            </a:r>
          </a:p>
          <a:p>
            <a:pPr algn="ctr"/>
            <a:r>
              <a:rPr lang="en-US" sz="2200" dirty="0">
                <a:solidFill>
                  <a:schemeClr val="accent6"/>
                </a:solidFill>
              </a:rPr>
              <a:t>Essays &amp; </a:t>
            </a:r>
            <a:r>
              <a:rPr lang="en-US" sz="2200" i="1" dirty="0">
                <a:solidFill>
                  <a:schemeClr val="accent6"/>
                </a:solidFill>
              </a:rPr>
              <a:t>Medium </a:t>
            </a:r>
            <a:r>
              <a:rPr lang="en-US" sz="2200" dirty="0">
                <a:solidFill>
                  <a:schemeClr val="accent6"/>
                </a:solidFill>
              </a:rPr>
              <a:t>Stories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819018" y="2567464"/>
            <a:ext cx="353182" cy="67103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819018" y="3015734"/>
            <a:ext cx="472746" cy="22276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819018" y="3238500"/>
            <a:ext cx="444024" cy="81915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19018" y="3240875"/>
            <a:ext cx="472746" cy="280743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2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to </a:t>
            </a:r>
            <a:r>
              <a:rPr lang="en-US" dirty="0"/>
              <a:t>Legal &amp; Policy </a:t>
            </a:r>
            <a:r>
              <a:rPr lang="en-US" dirty="0" smtClean="0"/>
              <a:t>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0292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43200" y="2362200"/>
            <a:ext cx="3075818" cy="1752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Synthesis, Analysis &amp; Application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2262664"/>
            <a:ext cx="1905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Theoretical research on privacy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91764" y="222146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Policymakers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981200"/>
            <a:ext cx="609600" cy="609600"/>
          </a:xfrm>
          <a:prstGeom prst="rect">
            <a:avLst/>
          </a:prstGeom>
          <a:noFill/>
          <a:effectLst>
            <a:glow>
              <a:schemeClr val="bg2">
                <a:lumMod val="9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6291765" y="2831068"/>
            <a:ext cx="1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Legal scholars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91764" y="344066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Practicing lawyers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50" y="3957650"/>
            <a:ext cx="614350" cy="614350"/>
          </a:xfrm>
          <a:prstGeom prst="rect">
            <a:avLst/>
          </a:prstGeom>
          <a:effectLst>
            <a:glow rad="190500">
              <a:schemeClr val="bg2">
                <a:lumMod val="90000"/>
              </a:schemeClr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276600"/>
            <a:ext cx="609600" cy="609600"/>
          </a:xfrm>
          <a:prstGeom prst="rect">
            <a:avLst/>
          </a:prstGeom>
          <a:effectLst>
            <a:glow>
              <a:schemeClr val="bg2">
                <a:lumMod val="90000"/>
              </a:schemeClr>
            </a:glow>
          </a:effectLst>
        </p:spPr>
      </p:pic>
      <p:cxnSp>
        <p:nvCxnSpPr>
          <p:cNvPr id="33" name="Straight Arrow Connector 32"/>
          <p:cNvCxnSpPr/>
          <p:nvPr/>
        </p:nvCxnSpPr>
        <p:spPr>
          <a:xfrm>
            <a:off x="2216425" y="2567464"/>
            <a:ext cx="483519" cy="34749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04800" y="2948464"/>
            <a:ext cx="1905000" cy="5450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Re-identification literature</a:t>
            </a:r>
            <a:endParaRPr lang="en-US" sz="14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209800" y="3521618"/>
            <a:ext cx="490144" cy="407272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ounded Rectangle 2051"/>
          <p:cNvSpPr/>
          <p:nvPr/>
        </p:nvSpPr>
        <p:spPr>
          <a:xfrm>
            <a:off x="2971800" y="3238500"/>
            <a:ext cx="1277206" cy="12573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Identifying gaps in current approaches</a:t>
            </a:r>
            <a:endParaRPr lang="en-US" sz="1350" dirty="0"/>
          </a:p>
        </p:txBody>
      </p:sp>
      <p:sp>
        <p:nvSpPr>
          <p:cNvPr id="40" name="Rounded Rectangle 39"/>
          <p:cNvSpPr/>
          <p:nvPr/>
        </p:nvSpPr>
        <p:spPr>
          <a:xfrm>
            <a:off x="4325206" y="3238500"/>
            <a:ext cx="1281630" cy="1257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Formulating policy recommend-</a:t>
            </a:r>
            <a:r>
              <a:rPr lang="en-US" sz="1350" dirty="0" err="1" smtClean="0"/>
              <a:t>ations</a:t>
            </a:r>
            <a:endParaRPr lang="en-US" sz="1350" dirty="0"/>
          </a:p>
        </p:txBody>
      </p:sp>
      <p:sp>
        <p:nvSpPr>
          <p:cNvPr id="44" name="Rounded Rectangle 43"/>
          <p:cNvSpPr/>
          <p:nvPr/>
        </p:nvSpPr>
        <p:spPr>
          <a:xfrm>
            <a:off x="304800" y="3634264"/>
            <a:ext cx="1905000" cy="55673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Real-world</a:t>
            </a:r>
          </a:p>
          <a:p>
            <a:pPr algn="ctr"/>
            <a:r>
              <a:rPr lang="en-US" sz="1400" dirty="0" smtClean="0"/>
              <a:t>privacy practices</a:t>
            </a:r>
            <a:endParaRPr lang="en-US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209800" y="3238500"/>
            <a:ext cx="490144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91763" y="405026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Law students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68" y="2743200"/>
            <a:ext cx="549818" cy="549818"/>
          </a:xfrm>
          <a:prstGeom prst="rect">
            <a:avLst/>
          </a:prstGeom>
          <a:effectLst>
            <a:glow>
              <a:schemeClr val="bg2">
                <a:lumMod val="90000"/>
              </a:schemeClr>
            </a:glow>
          </a:effectLst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381000" y="1447800"/>
            <a:ext cx="8305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sz="2800" dirty="0" smtClean="0">
                <a:solidFill>
                  <a:schemeClr val="accent4"/>
                </a:solidFill>
              </a:rPr>
              <a:t>Highlights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4958715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accent6"/>
                </a:solidFill>
              </a:rPr>
              <a:t>Rethinking Privacy in an Era of Big Data, </a:t>
            </a:r>
            <a:r>
              <a:rPr lang="en-US" sz="2200" i="1" dirty="0" err="1">
                <a:solidFill>
                  <a:schemeClr val="accent6"/>
                </a:solidFill>
              </a:rPr>
              <a:t>IoT</a:t>
            </a:r>
            <a:r>
              <a:rPr lang="en-US" sz="2200" i="1" dirty="0">
                <a:solidFill>
                  <a:schemeClr val="accent6"/>
                </a:solidFill>
              </a:rPr>
              <a:t>, and Nudge </a:t>
            </a:r>
          </a:p>
          <a:p>
            <a:pPr algn="ctr"/>
            <a:r>
              <a:rPr lang="en-US" sz="2200" dirty="0">
                <a:solidFill>
                  <a:schemeClr val="accent6"/>
                </a:solidFill>
              </a:rPr>
              <a:t>Student-led </a:t>
            </a:r>
            <a:r>
              <a:rPr lang="en-US" sz="2200" dirty="0" smtClean="0">
                <a:solidFill>
                  <a:schemeClr val="accent6"/>
                </a:solidFill>
              </a:rPr>
              <a:t>Mini-symposium</a:t>
            </a:r>
            <a:endParaRPr lang="en-US" sz="2200" i="1" dirty="0">
              <a:solidFill>
                <a:schemeClr val="accent6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819018" y="2567464"/>
            <a:ext cx="353182" cy="67103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819018" y="3015734"/>
            <a:ext cx="472746" cy="22276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819018" y="3238500"/>
            <a:ext cx="444024" cy="81915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19018" y="3240875"/>
            <a:ext cx="472746" cy="280743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9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to </a:t>
            </a:r>
            <a:r>
              <a:rPr lang="en-US" dirty="0"/>
              <a:t>Legal &amp; Policy </a:t>
            </a:r>
            <a:r>
              <a:rPr lang="en-US" dirty="0" smtClean="0"/>
              <a:t>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0292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43200" y="2362200"/>
            <a:ext cx="3075818" cy="1752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Synthesis, Analysis &amp; Application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2262664"/>
            <a:ext cx="1905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Theoretical research on privacy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91764" y="222146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Policymakers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981200"/>
            <a:ext cx="609600" cy="609600"/>
          </a:xfrm>
          <a:prstGeom prst="rect">
            <a:avLst/>
          </a:prstGeom>
          <a:noFill/>
          <a:effectLst>
            <a:glow rad="190500">
              <a:schemeClr val="bg2">
                <a:lumMod val="9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6291765" y="2831068"/>
            <a:ext cx="1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Legal scholars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91764" y="344066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Practicing lawyers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50" y="3957650"/>
            <a:ext cx="614350" cy="614350"/>
          </a:xfrm>
          <a:prstGeom prst="rect">
            <a:avLst/>
          </a:prstGeom>
          <a:effectLst>
            <a:glow rad="190500">
              <a:schemeClr val="bg2">
                <a:lumMod val="90000"/>
              </a:schemeClr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276600"/>
            <a:ext cx="609600" cy="609600"/>
          </a:xfrm>
          <a:prstGeom prst="rect">
            <a:avLst/>
          </a:prstGeom>
          <a:effectLst>
            <a:glow rad="190500">
              <a:schemeClr val="bg2">
                <a:lumMod val="90000"/>
              </a:schemeClr>
            </a:glow>
          </a:effectLst>
        </p:spPr>
      </p:pic>
      <p:cxnSp>
        <p:nvCxnSpPr>
          <p:cNvPr id="33" name="Straight Arrow Connector 32"/>
          <p:cNvCxnSpPr/>
          <p:nvPr/>
        </p:nvCxnSpPr>
        <p:spPr>
          <a:xfrm>
            <a:off x="2216425" y="2567464"/>
            <a:ext cx="483519" cy="34749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04800" y="2948464"/>
            <a:ext cx="1905000" cy="54506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Re-identification literature</a:t>
            </a:r>
            <a:endParaRPr lang="en-US" sz="14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209800" y="3521618"/>
            <a:ext cx="490144" cy="407272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ounded Rectangle 2051"/>
          <p:cNvSpPr/>
          <p:nvPr/>
        </p:nvSpPr>
        <p:spPr>
          <a:xfrm>
            <a:off x="2971800" y="3238500"/>
            <a:ext cx="1277206" cy="12573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Identifying gaps in current approaches</a:t>
            </a:r>
            <a:endParaRPr lang="en-US" sz="1350" dirty="0"/>
          </a:p>
        </p:txBody>
      </p:sp>
      <p:sp>
        <p:nvSpPr>
          <p:cNvPr id="40" name="Rounded Rectangle 39"/>
          <p:cNvSpPr/>
          <p:nvPr/>
        </p:nvSpPr>
        <p:spPr>
          <a:xfrm>
            <a:off x="4325206" y="3238500"/>
            <a:ext cx="1281630" cy="12573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Formulating policy recommend-</a:t>
            </a:r>
            <a:r>
              <a:rPr lang="en-US" sz="1350" dirty="0" err="1" smtClean="0"/>
              <a:t>ations</a:t>
            </a:r>
            <a:endParaRPr lang="en-US" sz="1350" dirty="0"/>
          </a:p>
        </p:txBody>
      </p:sp>
      <p:sp>
        <p:nvSpPr>
          <p:cNvPr id="44" name="Rounded Rectangle 43"/>
          <p:cNvSpPr/>
          <p:nvPr/>
        </p:nvSpPr>
        <p:spPr>
          <a:xfrm>
            <a:off x="304800" y="3634264"/>
            <a:ext cx="1905000" cy="55673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Real-world</a:t>
            </a:r>
          </a:p>
          <a:p>
            <a:pPr algn="ctr"/>
            <a:r>
              <a:rPr lang="en-US" sz="1400" dirty="0" smtClean="0"/>
              <a:t>privacy practices</a:t>
            </a:r>
            <a:endParaRPr lang="en-US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209800" y="3238500"/>
            <a:ext cx="490144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91763" y="405026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Law students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68" y="2743200"/>
            <a:ext cx="549818" cy="549818"/>
          </a:xfrm>
          <a:prstGeom prst="rect">
            <a:avLst/>
          </a:prstGeom>
          <a:effectLst>
            <a:glow rad="190500">
              <a:schemeClr val="bg2">
                <a:lumMod val="90000"/>
              </a:schemeClr>
            </a:glow>
          </a:effectLst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381000" y="1447800"/>
            <a:ext cx="8305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sz="2800" dirty="0" smtClean="0">
                <a:solidFill>
                  <a:schemeClr val="accent4"/>
                </a:solidFill>
              </a:rPr>
              <a:t>Highlights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4958715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accent6"/>
                </a:solidFill>
              </a:rPr>
              <a:t>Towards a Modern Approach to Privacy-Aware Government Data </a:t>
            </a:r>
            <a:r>
              <a:rPr lang="en-US" sz="2200" i="1" dirty="0" smtClean="0">
                <a:solidFill>
                  <a:schemeClr val="accent6"/>
                </a:solidFill>
              </a:rPr>
              <a:t>Releases</a:t>
            </a:r>
          </a:p>
          <a:p>
            <a:pPr algn="ctr"/>
            <a:r>
              <a:rPr lang="en-US" sz="2200" dirty="0" smtClean="0">
                <a:solidFill>
                  <a:schemeClr val="accent6"/>
                </a:solidFill>
              </a:rPr>
              <a:t>Article </a:t>
            </a:r>
            <a:r>
              <a:rPr lang="en-US" sz="2200" i="1" dirty="0">
                <a:solidFill>
                  <a:schemeClr val="accent6"/>
                </a:solidFill>
              </a:rPr>
              <a:t>&amp;</a:t>
            </a:r>
            <a:r>
              <a:rPr lang="en-US" sz="2200" dirty="0">
                <a:solidFill>
                  <a:schemeClr val="accent6"/>
                </a:solidFill>
              </a:rPr>
              <a:t> Presentation at Berkeley </a:t>
            </a:r>
            <a:r>
              <a:rPr lang="en-US" sz="2200" dirty="0" smtClean="0">
                <a:solidFill>
                  <a:schemeClr val="accent6"/>
                </a:solidFill>
              </a:rPr>
              <a:t>Symposium</a:t>
            </a:r>
            <a:endParaRPr lang="en-US" sz="2200" i="1" dirty="0">
              <a:solidFill>
                <a:schemeClr val="accent6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819018" y="2567464"/>
            <a:ext cx="353182" cy="67103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819018" y="3015734"/>
            <a:ext cx="472746" cy="22276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819018" y="3238500"/>
            <a:ext cx="444024" cy="81915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19018" y="3240875"/>
            <a:ext cx="472746" cy="280743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6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to </a:t>
            </a:r>
            <a:r>
              <a:rPr lang="en-US" dirty="0"/>
              <a:t>Legal &amp; Policy </a:t>
            </a:r>
            <a:r>
              <a:rPr lang="en-US" dirty="0" smtClean="0"/>
              <a:t>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 smtClean="0">
                <a:solidFill>
                  <a:schemeClr val="accent4"/>
                </a:solidFill>
              </a:rPr>
              <a:t>Future Plans</a:t>
            </a:r>
          </a:p>
          <a:p>
            <a:pPr lvl="1"/>
            <a:r>
              <a:rPr lang="en-US" sz="2200" dirty="0"/>
              <a:t>NYU-Berkeley </a:t>
            </a:r>
            <a:r>
              <a:rPr lang="en-US" sz="2200" i="1" dirty="0"/>
              <a:t>Conference on Responsible Use of Open Data: Government and the Private Sector </a:t>
            </a:r>
            <a:r>
              <a:rPr lang="en-US" sz="2200" dirty="0"/>
              <a:t>(November 2015</a:t>
            </a:r>
            <a:r>
              <a:rPr lang="en-US" sz="2200" dirty="0" smtClean="0"/>
              <a:t>)</a:t>
            </a:r>
          </a:p>
          <a:p>
            <a:pPr marL="573088" lvl="1" indent="0">
              <a:buNone/>
            </a:pPr>
            <a:r>
              <a:rPr lang="en-US" sz="1850" i="1" dirty="0" smtClean="0"/>
              <a:t>Presentation on our open data article</a:t>
            </a:r>
            <a:endParaRPr lang="en-US" sz="1850" i="1" dirty="0"/>
          </a:p>
          <a:p>
            <a:pPr lvl="1"/>
            <a:endParaRPr lang="en-US" dirty="0"/>
          </a:p>
          <a:p>
            <a:pPr lvl="1"/>
            <a:r>
              <a:rPr lang="en-US" sz="2200" dirty="0"/>
              <a:t>Berkman Luncheon </a:t>
            </a:r>
            <a:r>
              <a:rPr lang="en-US" sz="2200" dirty="0" smtClean="0"/>
              <a:t>Series Talk (</a:t>
            </a:r>
            <a:r>
              <a:rPr lang="en-US" sz="2200" dirty="0" err="1" smtClean="0"/>
              <a:t>CRCS+Berkman</a:t>
            </a:r>
            <a:r>
              <a:rPr lang="en-US" sz="2200" dirty="0" smtClean="0"/>
              <a:t>)</a:t>
            </a:r>
          </a:p>
          <a:p>
            <a:pPr marL="548640" lvl="2" indent="0">
              <a:buNone/>
            </a:pPr>
            <a:r>
              <a:rPr lang="en-US" sz="1850" i="1" dirty="0" smtClean="0"/>
              <a:t>Bridging </a:t>
            </a:r>
            <a:r>
              <a:rPr lang="en-US" sz="1850" i="1" dirty="0"/>
              <a:t>Legal and </a:t>
            </a:r>
            <a:r>
              <a:rPr lang="en-US" sz="1850" i="1" dirty="0" smtClean="0"/>
              <a:t>Computer Science </a:t>
            </a:r>
            <a:r>
              <a:rPr lang="en-US" sz="1850" i="1" dirty="0"/>
              <a:t>Approaches to Privacy </a:t>
            </a:r>
            <a:r>
              <a:rPr lang="en-US" sz="1850" dirty="0"/>
              <a:t>(November 2015)</a:t>
            </a:r>
          </a:p>
          <a:p>
            <a:pPr lvl="1"/>
            <a:endParaRPr lang="en-US" dirty="0" smtClean="0"/>
          </a:p>
          <a:p>
            <a:pPr lvl="1"/>
            <a:r>
              <a:rPr lang="en-US" sz="2200" dirty="0" smtClean="0"/>
              <a:t>Big </a:t>
            </a:r>
            <a:r>
              <a:rPr lang="en-US" sz="2200" dirty="0"/>
              <a:t>Data, Health Law, and Bioethics Conference (May 2016)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2" name="Picture 4" descr="http://petrieflom.law.harvard.edu/images/uploads/Berkman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241" y="5453937"/>
            <a:ext cx="2747273" cy="59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etrieflom.law.harvard.edu/images/uploads/UniversityZuri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53" y="5397925"/>
            <a:ext cx="1901825" cy="7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blogs.law.harvard.edu/billofhealth/files/2014/12/PFC_Banner_DrkBlu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519115"/>
            <a:ext cx="3173172" cy="53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Overarching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Exposing a multidisciplinary understanding of data privacy to a wide range of audiences (students, policymakers, public)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Bringing integrated solutions to data privacy problems to practice (focusing on data repositories and computational social science)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Training students &amp; researchers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Development of courses &amp; educational materials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Outreach to general public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Open resources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Policy engagement and commentary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Engagement with stakeholders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4724400"/>
            <a:ext cx="74676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295400"/>
            <a:ext cx="74676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2895600"/>
            <a:ext cx="7543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7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ounded Rectangle 82"/>
          <p:cNvSpPr/>
          <p:nvPr/>
        </p:nvSpPr>
        <p:spPr>
          <a:xfrm>
            <a:off x="2057400" y="6248400"/>
            <a:ext cx="5137240" cy="517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Pre-project Position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Students &amp; Researchers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34372" y="5486400"/>
            <a:ext cx="91134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 </a:t>
            </a:r>
            <a:r>
              <a:rPr lang="en-US" dirty="0" err="1" smtClean="0"/>
              <a:t>Harv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grad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62557" y="5486400"/>
            <a:ext cx="103958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13 </a:t>
            </a:r>
            <a:r>
              <a:rPr lang="en-US" dirty="0" err="1" smtClean="0"/>
              <a:t>Harv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law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040" y="5486400"/>
            <a:ext cx="103958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14 </a:t>
            </a:r>
            <a:r>
              <a:rPr lang="en-US" dirty="0" err="1" smtClean="0"/>
              <a:t>Harv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ugrad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5486400"/>
            <a:ext cx="119776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14 </a:t>
            </a:r>
            <a:r>
              <a:rPr lang="en-US" dirty="0" smtClean="0"/>
              <a:t>non-H.</a:t>
            </a:r>
            <a:br>
              <a:rPr lang="en-US" dirty="0" smtClean="0"/>
            </a:br>
            <a:r>
              <a:rPr lang="en-US" dirty="0" smtClean="0"/>
              <a:t>grad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05555" y="5486400"/>
            <a:ext cx="1197765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13 </a:t>
            </a:r>
            <a:r>
              <a:rPr lang="en-US" dirty="0" smtClean="0"/>
              <a:t>non-H.</a:t>
            </a:r>
            <a:br>
              <a:rPr lang="en-US" dirty="0" smtClean="0"/>
            </a:br>
            <a:r>
              <a:rPr lang="en-US" dirty="0" smtClean="0"/>
              <a:t>law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5487430"/>
            <a:ext cx="106952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 non-H.</a:t>
            </a:r>
            <a:br>
              <a:rPr lang="en-US" dirty="0" smtClean="0"/>
            </a:br>
            <a:r>
              <a:rPr lang="en-US" dirty="0" smtClean="0"/>
              <a:t>postdoc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59880" y="5486400"/>
            <a:ext cx="1197765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15 </a:t>
            </a:r>
            <a:r>
              <a:rPr lang="en-US" dirty="0" smtClean="0"/>
              <a:t>non-H.</a:t>
            </a:r>
            <a:br>
              <a:rPr lang="en-US" dirty="0" smtClean="0"/>
            </a:br>
            <a:r>
              <a:rPr lang="en-US" dirty="0" err="1" smtClean="0"/>
              <a:t>ugrad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68041" y="3668654"/>
            <a:ext cx="103105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smtClean="0"/>
              <a:t>15 </a:t>
            </a:r>
            <a:r>
              <a:rPr lang="en-US" dirty="0" smtClean="0"/>
              <a:t>grad</a:t>
            </a:r>
            <a:br>
              <a:rPr lang="en-US" dirty="0" smtClean="0"/>
            </a:br>
            <a:r>
              <a:rPr lang="en-US" dirty="0" smtClean="0"/>
              <a:t>student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51059" y="3668654"/>
            <a:ext cx="137730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13 </a:t>
            </a:r>
            <a:r>
              <a:rPr lang="en-US" dirty="0" smtClean="0"/>
              <a:t>postdoc/</a:t>
            </a:r>
            <a:br>
              <a:rPr lang="en-US" dirty="0" smtClean="0"/>
            </a:br>
            <a:r>
              <a:rPr lang="en-US" dirty="0" smtClean="0"/>
              <a:t>fellow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77071" y="3697069"/>
            <a:ext cx="133882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12 </a:t>
            </a:r>
            <a:r>
              <a:rPr lang="en-US" dirty="0" smtClean="0"/>
              <a:t>summer</a:t>
            </a:r>
            <a:br>
              <a:rPr lang="en-US" dirty="0" smtClean="0"/>
            </a:br>
            <a:r>
              <a:rPr lang="en-US" dirty="0" smtClean="0"/>
              <a:t>law intern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-31472" y="3668654"/>
            <a:ext cx="133882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19 </a:t>
            </a:r>
            <a:r>
              <a:rPr lang="en-US" dirty="0" smtClean="0"/>
              <a:t>summer</a:t>
            </a:r>
            <a:br>
              <a:rPr lang="en-US" dirty="0" smtClean="0"/>
            </a:br>
            <a:r>
              <a:rPr lang="en-US" dirty="0" smtClean="0"/>
              <a:t>undergrad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00200" y="3657600"/>
            <a:ext cx="1462773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11 term-time</a:t>
            </a:r>
            <a:br>
              <a:rPr lang="en-US" dirty="0" smtClean="0"/>
            </a:br>
            <a:r>
              <a:rPr lang="en-US" dirty="0" err="1" smtClean="0"/>
              <a:t>ugrad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00638" y="3689842"/>
            <a:ext cx="147989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 </a:t>
            </a:r>
            <a:r>
              <a:rPr lang="en-US" dirty="0" smtClean="0"/>
              <a:t>term-time</a:t>
            </a:r>
            <a:br>
              <a:rPr lang="en-US" dirty="0" smtClean="0"/>
            </a:br>
            <a:r>
              <a:rPr lang="en-US" dirty="0" smtClean="0"/>
              <a:t>law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57600" y="1779904"/>
            <a:ext cx="128753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 </a:t>
            </a:r>
            <a:r>
              <a:rPr lang="en-US" dirty="0" smtClean="0"/>
              <a:t>faculty/</a:t>
            </a:r>
            <a:br>
              <a:rPr lang="en-US" dirty="0" smtClean="0"/>
            </a:br>
            <a:r>
              <a:rPr lang="en-US" dirty="0" smtClean="0"/>
              <a:t>researcher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72400" y="1779907"/>
            <a:ext cx="67197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 </a:t>
            </a:r>
            <a:br>
              <a:rPr lang="en-US" dirty="0" smtClean="0"/>
            </a:br>
            <a:r>
              <a:rPr lang="en-US" dirty="0" smtClean="0"/>
              <a:t>gov’t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22042" y="1779907"/>
            <a:ext cx="85151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 </a:t>
            </a:r>
            <a:r>
              <a:rPr lang="en-US" dirty="0" smtClean="0"/>
              <a:t>grad</a:t>
            </a:r>
            <a:br>
              <a:rPr lang="en-US" dirty="0" smtClean="0"/>
            </a:br>
            <a:r>
              <a:rPr lang="en-US" dirty="0" smtClean="0"/>
              <a:t>school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60164" y="1773030"/>
            <a:ext cx="99257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industry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60938" y="1779903"/>
            <a:ext cx="115929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br>
              <a:rPr lang="en-US" dirty="0" smtClean="0"/>
            </a:br>
            <a:r>
              <a:rPr lang="en-US" dirty="0" smtClean="0"/>
              <a:t>non-profit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47910" y="1779906"/>
            <a:ext cx="99257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br>
              <a:rPr lang="en-US" dirty="0" smtClean="0"/>
            </a:br>
            <a:r>
              <a:rPr lang="en-US" dirty="0" smtClean="0"/>
              <a:t>postdoc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5" idx="0"/>
            <a:endCxn id="13" idx="2"/>
          </p:cNvCxnSpPr>
          <p:nvPr/>
        </p:nvCxnSpPr>
        <p:spPr>
          <a:xfrm flipH="1" flipV="1">
            <a:off x="637942" y="4314985"/>
            <a:ext cx="101888" cy="11714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1000" y="47947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5" idx="0"/>
          </p:cNvCxnSpPr>
          <p:nvPr/>
        </p:nvCxnSpPr>
        <p:spPr>
          <a:xfrm flipV="1">
            <a:off x="739830" y="4343400"/>
            <a:ext cx="1644424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34223" y="49344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9" idx="0"/>
            <a:endCxn id="13" idx="2"/>
          </p:cNvCxnSpPr>
          <p:nvPr/>
        </p:nvCxnSpPr>
        <p:spPr>
          <a:xfrm flipH="1" flipV="1">
            <a:off x="637942" y="4314985"/>
            <a:ext cx="1420821" cy="11714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371600" y="51054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9" idx="0"/>
            <a:endCxn id="10" idx="2"/>
          </p:cNvCxnSpPr>
          <p:nvPr/>
        </p:nvCxnSpPr>
        <p:spPr>
          <a:xfrm flipV="1">
            <a:off x="2058763" y="4314985"/>
            <a:ext cx="1724804" cy="11714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66657" y="49794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13" idx="3"/>
            <a:endCxn id="14" idx="1"/>
          </p:cNvCxnSpPr>
          <p:nvPr/>
        </p:nvCxnSpPr>
        <p:spPr>
          <a:xfrm flipV="1">
            <a:off x="1307356" y="3980766"/>
            <a:ext cx="292844" cy="1105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302763" y="36239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3" idx="0"/>
            <a:endCxn id="10" idx="2"/>
          </p:cNvCxnSpPr>
          <p:nvPr/>
        </p:nvCxnSpPr>
        <p:spPr>
          <a:xfrm flipV="1">
            <a:off x="3290042" y="4314985"/>
            <a:ext cx="493525" cy="11714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33589" y="49794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3" idx="0"/>
            <a:endCxn id="11" idx="2"/>
          </p:cNvCxnSpPr>
          <p:nvPr/>
        </p:nvCxnSpPr>
        <p:spPr>
          <a:xfrm flipV="1">
            <a:off x="3290042" y="4314985"/>
            <a:ext cx="2049668" cy="11714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726336" y="47972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9" name="Straight Arrow Connector 48"/>
          <p:cNvCxnSpPr>
            <a:stCxn id="6" idx="0"/>
            <a:endCxn id="10" idx="2"/>
          </p:cNvCxnSpPr>
          <p:nvPr/>
        </p:nvCxnSpPr>
        <p:spPr>
          <a:xfrm flipH="1" flipV="1">
            <a:off x="3783567" y="4314985"/>
            <a:ext cx="777715" cy="11714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138109" y="5105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10" idx="3"/>
            <a:endCxn id="11" idx="1"/>
          </p:cNvCxnSpPr>
          <p:nvPr/>
        </p:nvCxnSpPr>
        <p:spPr>
          <a:xfrm>
            <a:off x="4299092" y="3991820"/>
            <a:ext cx="35196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290532" y="36556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4659619" y="4303318"/>
            <a:ext cx="661575" cy="11714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847258" y="49981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cxnSp>
        <p:nvCxnSpPr>
          <p:cNvPr id="61" name="Straight Arrow Connector 60"/>
          <p:cNvCxnSpPr>
            <a:stCxn id="8" idx="0"/>
            <a:endCxn id="11" idx="2"/>
          </p:cNvCxnSpPr>
          <p:nvPr/>
        </p:nvCxnSpPr>
        <p:spPr>
          <a:xfrm flipH="1" flipV="1">
            <a:off x="5339710" y="4314985"/>
            <a:ext cx="529052" cy="11724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343547" y="49525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65" name="Straight Arrow Connector 64"/>
          <p:cNvCxnSpPr>
            <a:stCxn id="4" idx="0"/>
            <a:endCxn id="11" idx="2"/>
          </p:cNvCxnSpPr>
          <p:nvPr/>
        </p:nvCxnSpPr>
        <p:spPr>
          <a:xfrm flipH="1" flipV="1">
            <a:off x="5339710" y="4314985"/>
            <a:ext cx="1742637" cy="11714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152743" y="49794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69" name="Straight Arrow Connector 68"/>
          <p:cNvCxnSpPr>
            <a:stCxn id="4" idx="0"/>
            <a:endCxn id="15" idx="2"/>
          </p:cNvCxnSpPr>
          <p:nvPr/>
        </p:nvCxnSpPr>
        <p:spPr>
          <a:xfrm flipH="1" flipV="1">
            <a:off x="6940584" y="4336173"/>
            <a:ext cx="141763" cy="11502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629400" y="473546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cxnSp>
        <p:nvCxnSpPr>
          <p:cNvPr id="73" name="Straight Arrow Connector 72"/>
          <p:cNvCxnSpPr>
            <a:stCxn id="7" idx="0"/>
            <a:endCxn id="12" idx="2"/>
          </p:cNvCxnSpPr>
          <p:nvPr/>
        </p:nvCxnSpPr>
        <p:spPr>
          <a:xfrm flipV="1">
            <a:off x="8304438" y="4343400"/>
            <a:ext cx="142047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997123" y="47715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cxnSp>
        <p:nvCxnSpPr>
          <p:cNvPr id="79" name="Straight Arrow Connector 78"/>
          <p:cNvCxnSpPr>
            <a:stCxn id="10" idx="0"/>
            <a:endCxn id="21" idx="2"/>
          </p:cNvCxnSpPr>
          <p:nvPr/>
        </p:nvCxnSpPr>
        <p:spPr>
          <a:xfrm flipH="1" flipV="1">
            <a:off x="2644200" y="2426237"/>
            <a:ext cx="1139367" cy="12424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057430" y="27487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85" name="Straight Arrow Connector 84"/>
          <p:cNvCxnSpPr>
            <a:stCxn id="11" idx="0"/>
          </p:cNvCxnSpPr>
          <p:nvPr/>
        </p:nvCxnSpPr>
        <p:spPr>
          <a:xfrm flipH="1" flipV="1">
            <a:off x="2921166" y="2426240"/>
            <a:ext cx="2418544" cy="12424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456845" y="3288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90" name="Straight Arrow Connector 89"/>
          <p:cNvCxnSpPr>
            <a:stCxn id="21" idx="3"/>
            <a:endCxn id="16" idx="1"/>
          </p:cNvCxnSpPr>
          <p:nvPr/>
        </p:nvCxnSpPr>
        <p:spPr>
          <a:xfrm flipV="1">
            <a:off x="3140489" y="2103070"/>
            <a:ext cx="517111" cy="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242591" y="1733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94" name="Straight Arrow Connector 93"/>
          <p:cNvCxnSpPr/>
          <p:nvPr/>
        </p:nvCxnSpPr>
        <p:spPr>
          <a:xfrm flipH="1" flipV="1">
            <a:off x="4374663" y="2454652"/>
            <a:ext cx="964166" cy="12424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5030641" y="30436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0" name="Freeform 99"/>
          <p:cNvSpPr/>
          <p:nvPr/>
        </p:nvSpPr>
        <p:spPr>
          <a:xfrm>
            <a:off x="2816942" y="1386323"/>
            <a:ext cx="4123642" cy="393583"/>
          </a:xfrm>
          <a:custGeom>
            <a:avLst/>
            <a:gdLst>
              <a:gd name="connsiteX0" fmla="*/ 0 w 2831690"/>
              <a:gd name="connsiteY0" fmla="*/ 383482 h 383482"/>
              <a:gd name="connsiteX1" fmla="*/ 1445342 w 2831690"/>
              <a:gd name="connsiteY1" fmla="*/ 24 h 383482"/>
              <a:gd name="connsiteX2" fmla="*/ 2831690 w 2831690"/>
              <a:gd name="connsiteY2" fmla="*/ 368734 h 38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1690" h="383482">
                <a:moveTo>
                  <a:pt x="0" y="383482"/>
                </a:moveTo>
                <a:cubicBezTo>
                  <a:pt x="486697" y="192982"/>
                  <a:pt x="973394" y="2482"/>
                  <a:pt x="1445342" y="24"/>
                </a:cubicBezTo>
                <a:cubicBezTo>
                  <a:pt x="1917290" y="-2434"/>
                  <a:pt x="2374490" y="183150"/>
                  <a:pt x="2831690" y="36873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4793640" y="13863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03" name="Straight Arrow Connector 102"/>
          <p:cNvCxnSpPr>
            <a:stCxn id="12" idx="0"/>
            <a:endCxn id="20" idx="2"/>
          </p:cNvCxnSpPr>
          <p:nvPr/>
        </p:nvCxnSpPr>
        <p:spPr>
          <a:xfrm flipH="1" flipV="1">
            <a:off x="6940584" y="2426234"/>
            <a:ext cx="1505901" cy="12708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7951936" y="30474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05" name="Straight Arrow Connector 104"/>
          <p:cNvCxnSpPr>
            <a:stCxn id="12" idx="0"/>
          </p:cNvCxnSpPr>
          <p:nvPr/>
        </p:nvCxnSpPr>
        <p:spPr>
          <a:xfrm flipH="1" flipV="1">
            <a:off x="5712699" y="2419009"/>
            <a:ext cx="2733786" cy="12780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6934200" y="2743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08" name="Straight Arrow Connector 107"/>
          <p:cNvCxnSpPr>
            <a:stCxn id="12" idx="0"/>
            <a:endCxn id="17" idx="2"/>
          </p:cNvCxnSpPr>
          <p:nvPr/>
        </p:nvCxnSpPr>
        <p:spPr>
          <a:xfrm flipH="1" flipV="1">
            <a:off x="8108390" y="2426238"/>
            <a:ext cx="338095" cy="12708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8281029" y="28289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112" name="Straight Arrow Connector 111"/>
          <p:cNvCxnSpPr>
            <a:stCxn id="15" idx="0"/>
            <a:endCxn id="17" idx="2"/>
          </p:cNvCxnSpPr>
          <p:nvPr/>
        </p:nvCxnSpPr>
        <p:spPr>
          <a:xfrm flipV="1">
            <a:off x="6940584" y="2426238"/>
            <a:ext cx="1167806" cy="12636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7188391" y="33106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17" name="Straight Arrow Connector 116"/>
          <p:cNvCxnSpPr>
            <a:stCxn id="15" idx="0"/>
          </p:cNvCxnSpPr>
          <p:nvPr/>
        </p:nvCxnSpPr>
        <p:spPr>
          <a:xfrm flipH="1" flipV="1">
            <a:off x="5712700" y="2454652"/>
            <a:ext cx="1227884" cy="1235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6126819" y="30758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23" name="Straight Arrow Connector 122"/>
          <p:cNvCxnSpPr>
            <a:stCxn id="13" idx="0"/>
            <a:endCxn id="18" idx="2"/>
          </p:cNvCxnSpPr>
          <p:nvPr/>
        </p:nvCxnSpPr>
        <p:spPr>
          <a:xfrm flipV="1">
            <a:off x="637942" y="2426238"/>
            <a:ext cx="809858" cy="12424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538502" y="30436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126" name="Straight Arrow Connector 125"/>
          <p:cNvCxnSpPr>
            <a:stCxn id="14" idx="0"/>
          </p:cNvCxnSpPr>
          <p:nvPr/>
        </p:nvCxnSpPr>
        <p:spPr>
          <a:xfrm flipV="1">
            <a:off x="2331587" y="2454653"/>
            <a:ext cx="3328444" cy="12029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2608259" y="31408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31" name="Straight Arrow Connector 130"/>
          <p:cNvCxnSpPr>
            <a:stCxn id="14" idx="0"/>
            <a:endCxn id="18" idx="2"/>
          </p:cNvCxnSpPr>
          <p:nvPr/>
        </p:nvCxnSpPr>
        <p:spPr>
          <a:xfrm flipH="1" flipV="1">
            <a:off x="1447800" y="2426238"/>
            <a:ext cx="883787" cy="12313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1820694" y="2831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36" name="Straight Arrow Connector 135"/>
          <p:cNvCxnSpPr>
            <a:stCxn id="14" idx="0"/>
          </p:cNvCxnSpPr>
          <p:nvPr/>
        </p:nvCxnSpPr>
        <p:spPr>
          <a:xfrm flipV="1">
            <a:off x="2331587" y="2454653"/>
            <a:ext cx="5612868" cy="12029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3892024" y="32283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39" name="Straight Arrow Connector 138"/>
          <p:cNvCxnSpPr>
            <a:stCxn id="10" idx="0"/>
            <a:endCxn id="18" idx="2"/>
          </p:cNvCxnSpPr>
          <p:nvPr/>
        </p:nvCxnSpPr>
        <p:spPr>
          <a:xfrm flipH="1" flipV="1">
            <a:off x="1447800" y="2426238"/>
            <a:ext cx="2335767" cy="12424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2384255" y="2680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46" name="Straight Arrow Connector 145"/>
          <p:cNvCxnSpPr>
            <a:stCxn id="11" idx="0"/>
            <a:endCxn id="20" idx="2"/>
          </p:cNvCxnSpPr>
          <p:nvPr/>
        </p:nvCxnSpPr>
        <p:spPr>
          <a:xfrm flipV="1">
            <a:off x="5339710" y="2426234"/>
            <a:ext cx="1600874" cy="12424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5715424" y="32261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02" name="Straight Arrow Connector 101"/>
          <p:cNvCxnSpPr/>
          <p:nvPr/>
        </p:nvCxnSpPr>
        <p:spPr>
          <a:xfrm flipH="1" flipV="1">
            <a:off x="7090653" y="4343400"/>
            <a:ext cx="1215148" cy="11714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7437123" y="48793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21" name="Straight Arrow Connector 120"/>
          <p:cNvCxnSpPr>
            <a:stCxn id="14" idx="3"/>
          </p:cNvCxnSpPr>
          <p:nvPr/>
        </p:nvCxnSpPr>
        <p:spPr>
          <a:xfrm>
            <a:off x="3062973" y="3980766"/>
            <a:ext cx="22706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971800" y="3669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42" name="Straight Arrow Connector 141"/>
          <p:cNvCxnSpPr>
            <a:stCxn id="13" idx="0"/>
          </p:cNvCxnSpPr>
          <p:nvPr/>
        </p:nvCxnSpPr>
        <p:spPr>
          <a:xfrm flipV="1">
            <a:off x="637942" y="2454653"/>
            <a:ext cx="4966294" cy="12140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1058694" y="3200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59" name="Freeform 2058"/>
          <p:cNvSpPr/>
          <p:nvPr/>
        </p:nvSpPr>
        <p:spPr>
          <a:xfrm>
            <a:off x="738130" y="4340646"/>
            <a:ext cx="2974554" cy="330521"/>
          </a:xfrm>
          <a:custGeom>
            <a:avLst/>
            <a:gdLst>
              <a:gd name="connsiteX0" fmla="*/ 0 w 2974554"/>
              <a:gd name="connsiteY0" fmla="*/ 0 h 330521"/>
              <a:gd name="connsiteX1" fmla="*/ 1652530 w 2974554"/>
              <a:gd name="connsiteY1" fmla="*/ 330506 h 330521"/>
              <a:gd name="connsiteX2" fmla="*/ 2974554 w 2974554"/>
              <a:gd name="connsiteY2" fmla="*/ 11017 h 3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4554" h="330521">
                <a:moveTo>
                  <a:pt x="0" y="0"/>
                </a:moveTo>
                <a:cubicBezTo>
                  <a:pt x="578385" y="164335"/>
                  <a:pt x="1156771" y="328670"/>
                  <a:pt x="1652530" y="330506"/>
                </a:cubicBezTo>
                <a:cubicBezTo>
                  <a:pt x="2148289" y="332342"/>
                  <a:pt x="2561421" y="171679"/>
                  <a:pt x="2974554" y="11017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2133600" y="46598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Rounded Rectangle 150"/>
              <p:cNvSpPr/>
              <p:nvPr/>
            </p:nvSpPr>
            <p:spPr>
              <a:xfrm>
                <a:off x="2051151" y="3463413"/>
                <a:ext cx="5137240" cy="1034704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77 </a:t>
                </a:r>
                <a:r>
                  <a:rPr lang="en-US" dirty="0" smtClean="0"/>
                  <a:t>students &amp; postdocs</a:t>
                </a:r>
                <a:br>
                  <a:rPr lang="en-US" dirty="0" smtClean="0"/>
                </a:br>
                <a:r>
                  <a:rPr lang="en-US" dirty="0" smtClean="0"/>
                  <a:t>24 </a:t>
                </a:r>
                <a:r>
                  <a:rPr lang="en-US" dirty="0" smtClean="0"/>
                  <a:t>women,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</m:t>
                    </m:r>
                  </m:oMath>
                </a14:m>
                <a:r>
                  <a:rPr lang="en-US" dirty="0" smtClean="0"/>
                  <a:t>7 </a:t>
                </a:r>
                <a:r>
                  <a:rPr lang="en-US" dirty="0" smtClean="0"/>
                  <a:t>underrepresented minorities </a:t>
                </a:r>
                <a:endParaRPr lang="en-US" dirty="0"/>
              </a:p>
            </p:txBody>
          </p:sp>
        </mc:Choice>
        <mc:Fallback>
          <p:sp>
            <p:nvSpPr>
              <p:cNvPr id="151" name="Rounded Rectangle 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151" y="3463413"/>
                <a:ext cx="5137240" cy="1034704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ounded Rectangle 85"/>
          <p:cNvSpPr/>
          <p:nvPr/>
        </p:nvSpPr>
        <p:spPr>
          <a:xfrm>
            <a:off x="2063581" y="2933457"/>
            <a:ext cx="5137240" cy="517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Position</a:t>
            </a:r>
            <a:endParaRPr lang="en-US" dirty="0"/>
          </a:p>
        </p:txBody>
      </p:sp>
      <p:sp>
        <p:nvSpPr>
          <p:cNvPr id="88" name="Rounded Rectangle 87"/>
          <p:cNvSpPr/>
          <p:nvPr/>
        </p:nvSpPr>
        <p:spPr>
          <a:xfrm>
            <a:off x="2101760" y="1216388"/>
            <a:ext cx="5137240" cy="517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Post-Project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1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000"/>
                            </p:stCondLst>
                            <p:childTnLst>
                              <p:par>
                                <p:cTn id="2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500"/>
                            </p:stCondLst>
                            <p:childTnLst>
                              <p:par>
                                <p:cTn id="26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/>
      <p:bldP spid="27" grpId="0"/>
      <p:bldP spid="31" grpId="0"/>
      <p:bldP spid="35" grpId="0"/>
      <p:bldP spid="40" grpId="0"/>
      <p:bldP spid="44" grpId="0"/>
      <p:bldP spid="48" grpId="0"/>
      <p:bldP spid="52" grpId="0"/>
      <p:bldP spid="56" grpId="0"/>
      <p:bldP spid="59" grpId="0"/>
      <p:bldP spid="64" grpId="0"/>
      <p:bldP spid="67" grpId="0"/>
      <p:bldP spid="71" grpId="0"/>
      <p:bldP spid="75" grpId="0"/>
      <p:bldP spid="80" grpId="0"/>
      <p:bldP spid="87" grpId="0"/>
      <p:bldP spid="91" grpId="0"/>
      <p:bldP spid="95" grpId="0"/>
      <p:bldP spid="100" grpId="0" animBg="1"/>
      <p:bldP spid="101" grpId="0"/>
      <p:bldP spid="104" grpId="0"/>
      <p:bldP spid="107" grpId="0"/>
      <p:bldP spid="111" grpId="0"/>
      <p:bldP spid="116" grpId="0"/>
      <p:bldP spid="120" grpId="0"/>
      <p:bldP spid="125" grpId="0"/>
      <p:bldP spid="130" grpId="0"/>
      <p:bldP spid="134" grpId="0"/>
      <p:bldP spid="137" grpId="0"/>
      <p:bldP spid="144" grpId="0"/>
      <p:bldP spid="147" grpId="0"/>
      <p:bldP spid="106" grpId="0"/>
      <p:bldP spid="129" grpId="0"/>
      <p:bldP spid="145" grpId="0"/>
      <p:bldP spid="2059" grpId="0" animBg="1"/>
      <p:bldP spid="149" grpId="0"/>
      <p:bldP spid="151" grpId="0" animBg="1"/>
      <p:bldP spid="151" grpId="1" animBg="1"/>
      <p:bldP spid="86" grpId="0" animBg="1"/>
      <p:bldP spid="86" grpId="1" animBg="1"/>
      <p:bldP spid="88" grpId="0" animBg="1"/>
      <p:bldP spid="8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2015 Intern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Students from CS </a:t>
            </a:r>
            <a:r>
              <a:rPr lang="en-US" dirty="0" smtClean="0"/>
              <a:t>(6), </a:t>
            </a:r>
            <a:r>
              <a:rPr lang="en-US" dirty="0" smtClean="0"/>
              <a:t>Social Science </a:t>
            </a:r>
            <a:r>
              <a:rPr lang="en-US" dirty="0" smtClean="0"/>
              <a:t>(4), </a:t>
            </a:r>
            <a:r>
              <a:rPr lang="en-US" dirty="0" smtClean="0"/>
              <a:t>and Law </a:t>
            </a:r>
            <a:r>
              <a:rPr lang="en-US" dirty="0" smtClean="0"/>
              <a:t>(3)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Project-wide orientation at start of summer</a:t>
            </a:r>
          </a:p>
          <a:p>
            <a:pPr lvl="1"/>
            <a:r>
              <a:rPr lang="en-US" dirty="0" smtClean="0"/>
              <a:t>For all students, from all units: CRCS, Berkman, IQSS/</a:t>
            </a:r>
            <a:r>
              <a:rPr lang="en-US" dirty="0" err="1" smtClean="0"/>
              <a:t>Dataverse</a:t>
            </a:r>
            <a:endParaRPr lang="en-US" dirty="0" smtClean="0"/>
          </a:p>
          <a:p>
            <a:pPr lvl="1"/>
            <a:r>
              <a:rPr lang="en-US" dirty="0" smtClean="0"/>
              <a:t>Tutorial videos on online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 smtClean="0"/>
              <a:t>Continued tutorials throughout summer</a:t>
            </a:r>
          </a:p>
          <a:p>
            <a:pPr lvl="1"/>
            <a:r>
              <a:rPr lang="en-US" dirty="0" smtClean="0"/>
              <a:t>Differential privacy, R, Statistics</a:t>
            </a:r>
          </a:p>
          <a:p>
            <a:pPr lvl="1"/>
            <a:r>
              <a:rPr lang="en-US" dirty="0" smtClean="0"/>
              <a:t>Many taught by students, postdocs, and visitors</a:t>
            </a:r>
          </a:p>
          <a:p>
            <a:pPr lvl="1"/>
            <a:endParaRPr lang="en-US" dirty="0"/>
          </a:p>
          <a:p>
            <a:r>
              <a:rPr lang="en-US" dirty="0" smtClean="0"/>
              <a:t>Cross-disciplinary mentoring</a:t>
            </a:r>
          </a:p>
          <a:p>
            <a:endParaRPr lang="en-US" dirty="0"/>
          </a:p>
          <a:p>
            <a:r>
              <a:rPr lang="en-US" dirty="0" smtClean="0"/>
              <a:t>Continued project-wide activities</a:t>
            </a:r>
          </a:p>
          <a:p>
            <a:pPr lvl="1"/>
            <a:r>
              <a:rPr lang="en-US" dirty="0" smtClean="0"/>
              <a:t>All-hands meetings</a:t>
            </a:r>
          </a:p>
          <a:p>
            <a:pPr lvl="1"/>
            <a:r>
              <a:rPr lang="en-US" dirty="0" smtClean="0"/>
              <a:t>Kickball game and </a:t>
            </a:r>
            <a:r>
              <a:rPr lang="en-US" b="1" dirty="0" smtClean="0"/>
              <a:t>project retreat </a:t>
            </a:r>
            <a:r>
              <a:rPr lang="en-US" dirty="0" smtClean="0"/>
              <a:t>(repeating </a:t>
            </a:r>
            <a:r>
              <a:rPr lang="en-US" b="1" dirty="0" smtClean="0"/>
              <a:t>Spring term retreat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53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Summer Meeting Attendance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063942"/>
              </p:ext>
            </p:extLst>
          </p:nvPr>
        </p:nvGraphicFramePr>
        <p:xfrm>
          <a:off x="0" y="2438400"/>
          <a:ext cx="9109958" cy="2931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5"/>
                <a:gridCol w="685795"/>
                <a:gridCol w="731934"/>
                <a:gridCol w="828178"/>
                <a:gridCol w="828178"/>
                <a:gridCol w="828178"/>
                <a:gridCol w="828178"/>
                <a:gridCol w="828178"/>
                <a:gridCol w="828178"/>
                <a:gridCol w="828178"/>
                <a:gridCol w="82817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Computer Science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Social Science/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IQSS/Stats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Law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Pdoc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Ugrad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Pdoc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Ugrad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Pdoc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All-hands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Diff.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Priv.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Bridging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Notions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400" y="6096000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Not based on rigorous data collection.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of Project Participants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Overall experience: 4.75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±</m:t>
                    </m:r>
                  </m:oMath>
                </a14:m>
                <a:r>
                  <a:rPr lang="en-US" dirty="0" smtClean="0"/>
                  <a:t> .52 (out of 5.0)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What did you enjoy most?</a:t>
                </a:r>
                <a:br>
                  <a:rPr lang="en-US" dirty="0" smtClean="0"/>
                </a:br>
                <a:r>
                  <a:rPr lang="en-US" sz="2000" dirty="0" smtClean="0"/>
                  <a:t>“</a:t>
                </a:r>
                <a:r>
                  <a:rPr lang="en-US" sz="2000" dirty="0"/>
                  <a:t>I loved that it was a multidisciplinary project and issues were collaboratively discussed and solutions were effective and encompassed ideas from experts of many disciplines</a:t>
                </a:r>
                <a:r>
                  <a:rPr lang="en-US" sz="2000" dirty="0" smtClean="0"/>
                  <a:t>.”</a:t>
                </a:r>
              </a:p>
              <a:p>
                <a:endParaRPr lang="en-US" sz="2000" dirty="0" smtClean="0"/>
              </a:p>
              <a:p>
                <a:r>
                  <a:rPr lang="en-US" dirty="0" smtClean="0"/>
                  <a:t>Relevance to your current/future career?</a:t>
                </a:r>
                <a:br>
                  <a:rPr lang="en-US" dirty="0" smtClean="0"/>
                </a:br>
                <a:r>
                  <a:rPr lang="en-US" sz="2000" dirty="0" smtClean="0"/>
                  <a:t>“…widened </a:t>
                </a:r>
                <a:r>
                  <a:rPr lang="en-US" sz="2000" dirty="0"/>
                  <a:t>my </a:t>
                </a:r>
                <a:r>
                  <a:rPr lang="en-US" sz="2000" dirty="0" smtClean="0"/>
                  <a:t>[TCS] research </a:t>
                </a:r>
                <a:r>
                  <a:rPr lang="en-US" sz="2000" dirty="0"/>
                  <a:t>interests to also include policy and </a:t>
                </a:r>
                <a:r>
                  <a:rPr lang="en-US" sz="2000" dirty="0" smtClean="0"/>
                  <a:t>implementation…”</a:t>
                </a:r>
                <a:br>
                  <a:rPr lang="en-US" sz="2000" dirty="0" smtClean="0"/>
                </a:br>
                <a:r>
                  <a:rPr lang="en-US" sz="2000" dirty="0" smtClean="0"/>
                  <a:t>“</a:t>
                </a:r>
                <a:r>
                  <a:rPr lang="en-US" sz="2000" dirty="0"/>
                  <a:t>major contributing factor toward being hired to work at a law firm focusing on privacy law</a:t>
                </a:r>
                <a:r>
                  <a:rPr lang="en-US" sz="2000" dirty="0" smtClean="0"/>
                  <a:t>.”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Constructive Feedback?</a:t>
                </a:r>
                <a:br>
                  <a:rPr lang="en-US" dirty="0" smtClean="0"/>
                </a:br>
                <a:r>
                  <a:rPr lang="en-US" sz="1800" dirty="0" smtClean="0"/>
                  <a:t>“…</a:t>
                </a:r>
                <a:r>
                  <a:rPr lang="en-US" sz="2000" dirty="0" smtClean="0"/>
                  <a:t>focus </a:t>
                </a:r>
                <a:r>
                  <a:rPr lang="en-US" sz="2000" dirty="0"/>
                  <a:t>more resources on tool </a:t>
                </a:r>
                <a:r>
                  <a:rPr lang="en-US" sz="2000" dirty="0" smtClean="0"/>
                  <a:t>development…”</a:t>
                </a:r>
                <a:br>
                  <a:rPr lang="en-US" sz="2000" dirty="0" smtClean="0"/>
                </a:br>
                <a:r>
                  <a:rPr lang="en-US" sz="1800" dirty="0" smtClean="0"/>
                  <a:t>“</a:t>
                </a:r>
                <a:r>
                  <a:rPr lang="en-US" sz="2000"/>
                  <a:t>Fewer </a:t>
                </a:r>
                <a:r>
                  <a:rPr lang="en-US" sz="2000" smtClean="0"/>
                  <a:t>meetings…”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257800"/>
              </a:xfrm>
              <a:blipFill rotWithShape="1">
                <a:blip r:embed="rId2"/>
                <a:stretch>
                  <a:fillRect l="-593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3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Project website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4267200"/>
            <a:ext cx="5334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Update and replace with actual link that I can follow to show them things</a:t>
            </a:r>
            <a:endParaRPr lang="en-US" dirty="0"/>
          </a:p>
        </p:txBody>
      </p:sp>
      <p:pic>
        <p:nvPicPr>
          <p:cNvPr id="2050" name="Picture 2" descr="C:\Users\Salil.SalilSurface\g.harvard\Privacy for Social Science Research\site-visit-oct2015\project-website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3"/>
          <a:stretch/>
        </p:blipFill>
        <p:spPr bwMode="auto">
          <a:xfrm>
            <a:off x="1066800" y="1066801"/>
            <a:ext cx="700279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2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to General Public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021683"/>
              </p:ext>
            </p:extLst>
          </p:nvPr>
        </p:nvGraphicFramePr>
        <p:xfrm>
          <a:off x="1143000" y="1219200"/>
          <a:ext cx="3552606" cy="549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Acrobat Document" r:id="rId3" imgW="7543665" imgH="11658600" progId="AcroExch.Document.7">
                  <p:embed/>
                </p:oleObj>
              </mc:Choice>
              <mc:Fallback>
                <p:oleObj name="Acrobat Document" r:id="rId3" imgW="7543665" imgH="116586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1219200"/>
                        <a:ext cx="3552606" cy="549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29200" y="2286000"/>
            <a:ext cx="34435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Over 700 registrants</a:t>
            </a:r>
          </a:p>
          <a:p>
            <a:endParaRPr lang="en-US" sz="2800" dirty="0"/>
          </a:p>
          <a:p>
            <a:r>
              <a:rPr lang="en-US" sz="2800" dirty="0" smtClean="0"/>
              <a:t>Videos online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01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ALIL@QZHAVKNFUVWZY5H8" val="468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8993</TotalTime>
  <Words>890</Words>
  <Application>Microsoft Office PowerPoint</Application>
  <PresentationFormat>On-screen Show (4:3)</PresentationFormat>
  <Paragraphs>318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Cambria Math</vt:lpstr>
      <vt:lpstr>Calibri</vt:lpstr>
      <vt:lpstr>Clarity</vt:lpstr>
      <vt:lpstr>Acrobat Document</vt:lpstr>
      <vt:lpstr>EDUCATION &amp; OUTREACH</vt:lpstr>
      <vt:lpstr>Overarching Goals</vt:lpstr>
      <vt:lpstr>Activities</vt:lpstr>
      <vt:lpstr>Training Students &amp; Researchers</vt:lpstr>
      <vt:lpstr>Summer 2015 Intern Experience</vt:lpstr>
      <vt:lpstr>Typical Summer Meeting Attendance</vt:lpstr>
      <vt:lpstr>Survey of Project Participants</vt:lpstr>
      <vt:lpstr>Project website</vt:lpstr>
      <vt:lpstr>Outreach to General Public</vt:lpstr>
      <vt:lpstr>Outreach to Social Science</vt:lpstr>
      <vt:lpstr>Outreach to Legal &amp; Policy Communities</vt:lpstr>
      <vt:lpstr>Outreach to Legal &amp; Policy Communities</vt:lpstr>
      <vt:lpstr>Outreach to Legal &amp; Policy Communities</vt:lpstr>
      <vt:lpstr>Outreach to Legal &amp; Policy Communities</vt:lpstr>
      <vt:lpstr>Outreach to Legal &amp; Policy Communities</vt:lpstr>
      <vt:lpstr>Outreach to Legal &amp; Policy Communities</vt:lpstr>
      <vt:lpstr>Outreach to Legal &amp; Policy Communities</vt:lpstr>
      <vt:lpstr>Outreach to Legal &amp; Policy Communities</vt:lpstr>
      <vt:lpstr>Outreach to Legal &amp; Policy Communities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TOC &amp; Society</dc:title>
  <dc:creator>Salil Vadhan</dc:creator>
  <cp:lastModifiedBy>Salil Vadhan</cp:lastModifiedBy>
  <cp:revision>461</cp:revision>
  <cp:lastPrinted>2012-06-04T05:43:59Z</cp:lastPrinted>
  <dcterms:created xsi:type="dcterms:W3CDTF">2012-01-06T18:37:26Z</dcterms:created>
  <dcterms:modified xsi:type="dcterms:W3CDTF">2015-10-18T23:49:17Z</dcterms:modified>
</cp:coreProperties>
</file>