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816" r:id="rId1"/>
  </p:sldMasterIdLst>
  <p:notesMasterIdLst>
    <p:notesMasterId r:id="rId21"/>
  </p:notesMasterIdLst>
  <p:sldIdLst>
    <p:sldId id="296" r:id="rId2"/>
    <p:sldId id="399" r:id="rId3"/>
    <p:sldId id="400" r:id="rId4"/>
    <p:sldId id="401" r:id="rId5"/>
    <p:sldId id="403" r:id="rId6"/>
    <p:sldId id="422" r:id="rId7"/>
    <p:sldId id="419" r:id="rId8"/>
    <p:sldId id="415" r:id="rId9"/>
    <p:sldId id="414" r:id="rId10"/>
    <p:sldId id="420" r:id="rId11"/>
    <p:sldId id="423" r:id="rId12"/>
    <p:sldId id="424" r:id="rId13"/>
    <p:sldId id="425" r:id="rId14"/>
    <p:sldId id="426" r:id="rId15"/>
    <p:sldId id="427" r:id="rId16"/>
    <p:sldId id="428" r:id="rId17"/>
    <p:sldId id="429" r:id="rId18"/>
    <p:sldId id="430" r:id="rId19"/>
    <p:sldId id="431" r:id="rId20"/>
  </p:sldIdLst>
  <p:sldSz cx="9144000" cy="6858000" type="screen4x3"/>
  <p:notesSz cx="7315200" cy="9601200"/>
  <p:embeddedFontLst>
    <p:embeddedFont>
      <p:font typeface="Cambria Math" panose="02040503050406030204" pitchFamily="18" charset="0"/>
      <p:regular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</p:embeddedFontLst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3" autoAdjust="0"/>
    <p:restoredTop sz="88455" autoAdjust="0"/>
  </p:normalViewPr>
  <p:slideViewPr>
    <p:cSldViewPr>
      <p:cViewPr varScale="1">
        <p:scale>
          <a:sx n="78" d="100"/>
          <a:sy n="78" d="100"/>
        </p:scale>
        <p:origin x="-1565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6658" tIns="48329" rIns="96658" bIns="4832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0060"/>
          </a:xfrm>
          <a:prstGeom prst="rect">
            <a:avLst/>
          </a:prstGeom>
        </p:spPr>
        <p:txBody>
          <a:bodyPr vert="horz" lIns="96658" tIns="48329" rIns="96658" bIns="48329" rtlCol="0"/>
          <a:lstStyle>
            <a:lvl1pPr algn="r">
              <a:defRPr sz="1200"/>
            </a:lvl1pPr>
          </a:lstStyle>
          <a:p>
            <a:fld id="{2049F64A-EABA-457A-A5DE-915A3D3FB8D2}" type="datetimeFigureOut">
              <a:rPr lang="en-US" smtClean="0"/>
              <a:t>10/16/2015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8" tIns="48329" rIns="96658" bIns="4832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</p:spPr>
        <p:txBody>
          <a:bodyPr vert="horz" lIns="96658" tIns="48329" rIns="96658" bIns="4832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8" tIns="48329" rIns="96658" bIns="4832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8" tIns="48329" rIns="96658" bIns="48329" rtlCol="0" anchor="b"/>
          <a:lstStyle>
            <a:lvl1pPr algn="r">
              <a:defRPr sz="1200"/>
            </a:lvl1pPr>
          </a:lstStyle>
          <a:p>
            <a:fld id="{A378F4F8-160B-406F-A930-E90103237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44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8F4F8-160B-406F-A930-E90103237C2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157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8F4F8-160B-406F-A930-E90103237C2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116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AF7FF-C04C-4A56-A914-EDD00A405EF1}" type="datetimeFigureOut">
              <a:rPr lang="en-US" smtClean="0"/>
              <a:t>10/16/2015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9BD5E-420E-4157-BE62-CE85D2C3523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20040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AF7FF-C04C-4A56-A914-EDD00A405EF1}" type="datetimeFigureOut">
              <a:rPr lang="en-US" smtClean="0"/>
              <a:t>10/16/2015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9BD5E-420E-4157-BE62-CE85D2C352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AF7FF-C04C-4A56-A914-EDD00A405EF1}" type="datetimeFigureOut">
              <a:rPr lang="en-US" smtClean="0"/>
              <a:t>10/16/2015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9BD5E-420E-4157-BE62-CE85D2C352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AF7FF-C04C-4A56-A914-EDD00A405EF1}" type="datetimeFigureOut">
              <a:rPr lang="en-US" smtClean="0"/>
              <a:t>10/16/2015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9BD5E-420E-4157-BE62-CE85D2C352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AF7FF-C04C-4A56-A914-EDD00A405EF1}" type="datetimeFigureOut">
              <a:rPr lang="en-US" smtClean="0"/>
              <a:t>10/16/2015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9BD5E-420E-4157-BE62-CE85D2C3523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AF7FF-C04C-4A56-A914-EDD00A405EF1}" type="datetimeFigureOut">
              <a:rPr lang="en-US" smtClean="0"/>
              <a:t>10/16/2015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9BD5E-420E-4157-BE62-CE85D2C352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AF7FF-C04C-4A56-A914-EDD00A405EF1}" type="datetimeFigureOut">
              <a:rPr lang="en-US" smtClean="0"/>
              <a:t>10/16/2015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9BD5E-420E-4157-BE62-CE85D2C35231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AF7FF-C04C-4A56-A914-EDD00A405EF1}" type="datetimeFigureOut">
              <a:rPr lang="en-US" smtClean="0"/>
              <a:t>10/16/2015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9BD5E-420E-4157-BE62-CE85D2C352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AF7FF-C04C-4A56-A914-EDD00A405EF1}" type="datetimeFigureOut">
              <a:rPr lang="en-US" smtClean="0"/>
              <a:t>10/16/2015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9BD5E-420E-4157-BE62-CE85D2C352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AF7FF-C04C-4A56-A914-EDD00A405EF1}" type="datetimeFigureOut">
              <a:rPr lang="en-US" smtClean="0"/>
              <a:t>10/16/2015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9BD5E-420E-4157-BE62-CE85D2C3523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AF7FF-C04C-4A56-A914-EDD00A405EF1}" type="datetimeFigureOut">
              <a:rPr lang="en-US" smtClean="0"/>
              <a:t>10/16/2015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9BD5E-420E-4157-BE62-CE85D2C352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2EAF7FF-C04C-4A56-A914-EDD00A405EF1}" type="datetimeFigureOut">
              <a:rPr lang="en-US" smtClean="0"/>
              <a:t>10/16/2015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C7A9BD5E-420E-4157-BE62-CE85D2C3523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privacytools.seas.harvard.edu/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228600"/>
            <a:ext cx="9067799" cy="2460625"/>
          </a:xfrm>
        </p:spPr>
        <p:txBody>
          <a:bodyPr/>
          <a:lstStyle/>
          <a:p>
            <a:r>
              <a:rPr lang="en-US" dirty="0" smtClean="0"/>
              <a:t>EDUCATION &amp; OUTREACH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886200"/>
            <a:ext cx="8534400" cy="3276600"/>
          </a:xfrm>
        </p:spPr>
        <p:txBody>
          <a:bodyPr numCol="1">
            <a:normAutofit/>
          </a:bodyPr>
          <a:lstStyle/>
          <a:p>
            <a:r>
              <a:rPr lang="en-US" sz="2000" dirty="0"/>
              <a:t>NSF site visit</a:t>
            </a:r>
            <a:br>
              <a:rPr lang="en-US" sz="2000" dirty="0"/>
            </a:br>
            <a:r>
              <a:rPr lang="en-US" sz="2000" dirty="0" smtClean="0"/>
              <a:t>October 19, 2015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 smtClean="0"/>
              <a:t>Salil Vadhan and Urs Gasser</a:t>
            </a:r>
          </a:p>
          <a:p>
            <a:endParaRPr lang="en-US" sz="2000" dirty="0"/>
          </a:p>
          <a:p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Supported </a:t>
            </a:r>
            <a:r>
              <a:rPr lang="en-US" sz="2000" dirty="0"/>
              <a:t>by the NSF Secure &amp; Trustworthy Cyberspace (</a:t>
            </a:r>
            <a:r>
              <a:rPr lang="en-US" sz="2000" dirty="0" err="1"/>
              <a:t>SaTC</a:t>
            </a:r>
            <a:r>
              <a:rPr lang="en-US" sz="2000" dirty="0"/>
              <a:t>) program, the Sloan Foundation, and Google.</a:t>
            </a:r>
          </a:p>
        </p:txBody>
      </p:sp>
      <p:pic>
        <p:nvPicPr>
          <p:cNvPr id="1026" name="Picture 2" descr="C:\Users\Salil\Desktop\active2\committee for advancement of tcs\Visioning\final nuggets\PrivacyUtility-ima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822252"/>
            <a:ext cx="3429000" cy="2816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608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Outreach to Social Science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First </a:t>
            </a:r>
            <a:r>
              <a:rPr lang="en-US" dirty="0" err="1" smtClean="0"/>
              <a:t>Dataverse</a:t>
            </a:r>
            <a:r>
              <a:rPr lang="en-US" dirty="0" smtClean="0"/>
              <a:t> Community Meeting, June 2015.</a:t>
            </a:r>
          </a:p>
          <a:p>
            <a:pPr lvl="1"/>
            <a:r>
              <a:rPr lang="en-US" dirty="0" smtClean="0"/>
              <a:t>Presentations &amp; Break-Out Sessions on Privacy, incl. </a:t>
            </a:r>
            <a:r>
              <a:rPr lang="en-US" dirty="0" err="1" smtClean="0"/>
              <a:t>DataTags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Conference Presentations</a:t>
            </a:r>
          </a:p>
          <a:p>
            <a:pPr lvl="1"/>
            <a:r>
              <a:rPr lang="en-US" dirty="0"/>
              <a:t>Meetings of the Midwest Political Science </a:t>
            </a:r>
            <a:r>
              <a:rPr lang="en-US" dirty="0" smtClean="0"/>
              <a:t>Association</a:t>
            </a:r>
          </a:p>
          <a:p>
            <a:pPr lvl="1"/>
            <a:r>
              <a:rPr lang="en-US" dirty="0" smtClean="0"/>
              <a:t>Summer </a:t>
            </a:r>
            <a:r>
              <a:rPr lang="en-US" dirty="0"/>
              <a:t>Meetings of the Society for Political </a:t>
            </a:r>
            <a:r>
              <a:rPr lang="en-US" dirty="0" smtClean="0"/>
              <a:t>Methodology</a:t>
            </a:r>
          </a:p>
          <a:p>
            <a:pPr lvl="1"/>
            <a:r>
              <a:rPr lang="en-US" dirty="0" smtClean="0"/>
              <a:t>Annual </a:t>
            </a:r>
            <a:r>
              <a:rPr lang="en-US" dirty="0"/>
              <a:t>Meetings of the American Political Science </a:t>
            </a:r>
            <a:r>
              <a:rPr lang="en-US" dirty="0" smtClean="0"/>
              <a:t>Association.</a:t>
            </a:r>
          </a:p>
          <a:p>
            <a:pPr lvl="1"/>
            <a:r>
              <a:rPr lang="en-US" dirty="0" smtClean="0"/>
              <a:t>Society </a:t>
            </a:r>
            <a:r>
              <a:rPr lang="en-US" dirty="0"/>
              <a:t>of Economic Measurement OECD conference.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Paper “Automating </a:t>
            </a:r>
            <a:r>
              <a:rPr lang="en-US" dirty="0"/>
              <a:t>Open Science for Big </a:t>
            </a:r>
            <a:r>
              <a:rPr lang="en-US" dirty="0" smtClean="0"/>
              <a:t>Data” by </a:t>
            </a:r>
            <a:r>
              <a:rPr lang="en-US" dirty="0" smtClean="0"/>
              <a:t>Crosas-King-Honaker-Sweeney </a:t>
            </a:r>
            <a:r>
              <a:rPr lang="en-US" dirty="0"/>
              <a:t>in a special Big Data issue of </a:t>
            </a:r>
            <a:r>
              <a:rPr lang="en-US" i="1" dirty="0"/>
              <a:t>The ANNALS of the American Academy of Political and Social </a:t>
            </a:r>
            <a:r>
              <a:rPr lang="en-US" i="1" dirty="0" smtClean="0"/>
              <a:t>Science.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7112071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Outreach to Legal &amp; Policy Communities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05800" cy="5029200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1600"/>
              </a:spcAft>
              <a:buNone/>
            </a:pPr>
            <a:r>
              <a:rPr lang="en-US" sz="2600" dirty="0" smtClean="0">
                <a:solidFill>
                  <a:schemeClr val="accent4"/>
                </a:solidFill>
              </a:rPr>
              <a:t>Goal: Transferring project findings and insights from technical literature to lawyers and policymakers 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Deep interdisciplinary collaborations within the project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Developing real-world data privacy use cases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Contextualizing findings from scientific research on privacy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Identifying gaps in current regulatory and procedural approaches</a:t>
            </a:r>
          </a:p>
          <a:p>
            <a:pPr lvl="1">
              <a:spcAft>
                <a:spcPts val="1600"/>
              </a:spcAft>
            </a:pPr>
            <a:r>
              <a:rPr lang="en-US" dirty="0" smtClean="0"/>
              <a:t>Devising new analysis frameworks and policy recommendations for addressing gaps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Highlights from Year 3: joint publications, presentations, meetings &amp; workshops</a:t>
            </a:r>
          </a:p>
        </p:txBody>
      </p:sp>
    </p:spTree>
    <p:extLst>
      <p:ext uri="{BB962C8B-B14F-4D97-AF65-F5344CB8AC3E}">
        <p14:creationId xmlns:p14="http://schemas.microsoft.com/office/powerpoint/2010/main" val="157862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05800" cy="5029200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endParaRPr lang="en-US" sz="2800" dirty="0" smtClean="0">
              <a:solidFill>
                <a:schemeClr val="accent4"/>
              </a:solidFill>
            </a:endParaRPr>
          </a:p>
          <a:p>
            <a:pPr marL="0" indent="0">
              <a:spcAft>
                <a:spcPts val="1200"/>
              </a:spcAft>
              <a:buNone/>
            </a:pPr>
            <a:endParaRPr lang="en-US" sz="2800" dirty="0">
              <a:solidFill>
                <a:schemeClr val="accent4"/>
              </a:solidFill>
            </a:endParaRPr>
          </a:p>
          <a:p>
            <a:pPr marL="0" indent="0">
              <a:spcAft>
                <a:spcPts val="1200"/>
              </a:spcAft>
              <a:buNone/>
            </a:pPr>
            <a:endParaRPr lang="en-US" sz="2800" dirty="0" smtClean="0">
              <a:solidFill>
                <a:schemeClr val="accent4"/>
              </a:solidFill>
            </a:endParaRPr>
          </a:p>
          <a:p>
            <a:pPr marL="0" indent="0">
              <a:spcAft>
                <a:spcPts val="1200"/>
              </a:spcAft>
              <a:buNone/>
            </a:pPr>
            <a:endParaRPr lang="en-US" sz="2800" dirty="0" smtClean="0">
              <a:solidFill>
                <a:schemeClr val="accent4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743200" y="2362200"/>
            <a:ext cx="3075818" cy="17526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Synthesis, Analysis &amp; Application</a:t>
            </a:r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04800" y="2262664"/>
            <a:ext cx="1905000" cy="533400"/>
          </a:xfrm>
          <a:prstGeom prst="round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Theoretical research on privacy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6291764" y="2221468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Policymakers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1981200"/>
            <a:ext cx="609600" cy="609600"/>
          </a:xfrm>
          <a:prstGeom prst="rect">
            <a:avLst/>
          </a:prstGeom>
          <a:noFill/>
          <a:effectLst>
            <a:glow>
              <a:schemeClr val="bg2"/>
            </a:glow>
          </a:effectLst>
        </p:spPr>
      </p:pic>
      <p:sp>
        <p:nvSpPr>
          <p:cNvPr id="14" name="TextBox 13"/>
          <p:cNvSpPr txBox="1"/>
          <p:nvPr/>
        </p:nvSpPr>
        <p:spPr>
          <a:xfrm>
            <a:off x="6291764" y="2831068"/>
            <a:ext cx="167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Legal scholars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91764" y="3440668"/>
            <a:ext cx="2044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Practicing lawyers</a:t>
            </a:r>
            <a:endParaRPr lang="en-US" dirty="0"/>
          </a:p>
        </p:txBody>
      </p:sp>
      <p:cxnSp>
        <p:nvCxnSpPr>
          <p:cNvPr id="16" name="Straight Arrow Connector 15"/>
          <p:cNvCxnSpPr>
            <a:stCxn id="4" idx="3"/>
          </p:cNvCxnSpPr>
          <p:nvPr/>
        </p:nvCxnSpPr>
        <p:spPr>
          <a:xfrm flipV="1">
            <a:off x="5819018" y="2567464"/>
            <a:ext cx="353182" cy="671036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4" idx="3"/>
            <a:endCxn id="14" idx="1"/>
          </p:cNvCxnSpPr>
          <p:nvPr/>
        </p:nvCxnSpPr>
        <p:spPr>
          <a:xfrm flipV="1">
            <a:off x="5819018" y="3015734"/>
            <a:ext cx="472746" cy="222766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819018" y="3238500"/>
            <a:ext cx="444024" cy="819150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850" y="3957650"/>
            <a:ext cx="614350" cy="614350"/>
          </a:xfrm>
          <a:prstGeom prst="rect">
            <a:avLst/>
          </a:prstGeom>
          <a:effectLst>
            <a:glow>
              <a:schemeClr val="bg2"/>
            </a:glow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3276600"/>
            <a:ext cx="609600" cy="609600"/>
          </a:xfrm>
          <a:prstGeom prst="rect">
            <a:avLst/>
          </a:prstGeom>
          <a:effectLst>
            <a:glow>
              <a:schemeClr val="bg2"/>
            </a:glow>
          </a:effectLst>
        </p:spPr>
      </p:pic>
      <p:cxnSp>
        <p:nvCxnSpPr>
          <p:cNvPr id="33" name="Straight Arrow Connector 32"/>
          <p:cNvCxnSpPr/>
          <p:nvPr/>
        </p:nvCxnSpPr>
        <p:spPr>
          <a:xfrm>
            <a:off x="2216425" y="2567464"/>
            <a:ext cx="483519" cy="347490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ounded Rectangle 35"/>
          <p:cNvSpPr/>
          <p:nvPr/>
        </p:nvSpPr>
        <p:spPr>
          <a:xfrm>
            <a:off x="304800" y="2948464"/>
            <a:ext cx="1905000" cy="545068"/>
          </a:xfrm>
          <a:prstGeom prst="round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Re-identification literature</a:t>
            </a:r>
            <a:endParaRPr lang="en-US" sz="1400" dirty="0"/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2209800" y="3521618"/>
            <a:ext cx="490144" cy="407272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2" name="Rounded Rectangle 2051"/>
          <p:cNvSpPr/>
          <p:nvPr/>
        </p:nvSpPr>
        <p:spPr>
          <a:xfrm>
            <a:off x="2971800" y="3238500"/>
            <a:ext cx="1277206" cy="12573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 smtClean="0"/>
              <a:t>Identifying gaps in current approaches</a:t>
            </a:r>
            <a:endParaRPr lang="en-US" sz="1350" dirty="0"/>
          </a:p>
        </p:txBody>
      </p:sp>
      <p:sp>
        <p:nvSpPr>
          <p:cNvPr id="40" name="Rounded Rectangle 39"/>
          <p:cNvSpPr/>
          <p:nvPr/>
        </p:nvSpPr>
        <p:spPr>
          <a:xfrm>
            <a:off x="4325206" y="3238500"/>
            <a:ext cx="1281630" cy="12573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 smtClean="0"/>
              <a:t>Formulating policy recommend-</a:t>
            </a:r>
            <a:r>
              <a:rPr lang="en-US" sz="1350" dirty="0" err="1" smtClean="0"/>
              <a:t>ations</a:t>
            </a:r>
            <a:endParaRPr lang="en-US" sz="1350" dirty="0"/>
          </a:p>
        </p:txBody>
      </p:sp>
      <p:sp>
        <p:nvSpPr>
          <p:cNvPr id="44" name="Rounded Rectangle 43"/>
          <p:cNvSpPr/>
          <p:nvPr/>
        </p:nvSpPr>
        <p:spPr>
          <a:xfrm>
            <a:off x="304800" y="3634264"/>
            <a:ext cx="1905000" cy="556736"/>
          </a:xfrm>
          <a:prstGeom prst="round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Real-world</a:t>
            </a:r>
          </a:p>
          <a:p>
            <a:pPr algn="ctr"/>
            <a:r>
              <a:rPr lang="en-US" sz="1400" dirty="0" smtClean="0"/>
              <a:t>privacy practices</a:t>
            </a:r>
            <a:endParaRPr lang="en-US" sz="1400" dirty="0"/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2209800" y="3238500"/>
            <a:ext cx="490144" cy="0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291764" y="4050268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Law students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468" y="2743200"/>
            <a:ext cx="549818" cy="549818"/>
          </a:xfrm>
          <a:prstGeom prst="rect">
            <a:avLst/>
          </a:prstGeom>
          <a:effectLst>
            <a:glow>
              <a:schemeClr val="bg2"/>
            </a:glow>
          </a:effectLst>
        </p:spPr>
      </p:pic>
      <p:sp>
        <p:nvSpPr>
          <p:cNvPr id="26" name="Content Placeholder 2"/>
          <p:cNvSpPr txBox="1">
            <a:spLocks/>
          </p:cNvSpPr>
          <p:nvPr/>
        </p:nvSpPr>
        <p:spPr>
          <a:xfrm>
            <a:off x="381000" y="1447800"/>
            <a:ext cx="8305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Font typeface="Arial" pitchFamily="34" charset="0"/>
              <a:buNone/>
            </a:pPr>
            <a:r>
              <a:rPr lang="en-US" sz="2800" dirty="0" smtClean="0">
                <a:solidFill>
                  <a:schemeClr val="accent4"/>
                </a:solidFill>
              </a:rPr>
              <a:t>Approach</a:t>
            </a:r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Outreach to Legal &amp; Policy Communities</a:t>
            </a:r>
            <a:endParaRPr lang="en-US" dirty="0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5819018" y="3240875"/>
            <a:ext cx="472746" cy="280743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966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05800" cy="5029200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endParaRPr lang="en-US" sz="2800" dirty="0" smtClean="0">
              <a:solidFill>
                <a:schemeClr val="accent4"/>
              </a:solidFill>
            </a:endParaRPr>
          </a:p>
          <a:p>
            <a:pPr marL="0" indent="0">
              <a:spcAft>
                <a:spcPts val="1200"/>
              </a:spcAft>
              <a:buNone/>
            </a:pPr>
            <a:endParaRPr lang="en-US" sz="2800" dirty="0">
              <a:solidFill>
                <a:schemeClr val="accent4"/>
              </a:solidFill>
            </a:endParaRPr>
          </a:p>
          <a:p>
            <a:pPr marL="0" indent="0">
              <a:spcAft>
                <a:spcPts val="1200"/>
              </a:spcAft>
              <a:buNone/>
            </a:pPr>
            <a:endParaRPr lang="en-US" sz="2800" dirty="0" smtClean="0">
              <a:solidFill>
                <a:schemeClr val="accent4"/>
              </a:solidFill>
            </a:endParaRPr>
          </a:p>
          <a:p>
            <a:pPr marL="0" indent="0">
              <a:spcAft>
                <a:spcPts val="1200"/>
              </a:spcAft>
              <a:buNone/>
            </a:pPr>
            <a:endParaRPr lang="en-US" sz="2800" dirty="0" smtClean="0">
              <a:solidFill>
                <a:schemeClr val="accent4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743200" y="2362200"/>
            <a:ext cx="3075818" cy="17526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Synthesis, Analysis &amp; Application</a:t>
            </a:r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04800" y="2262664"/>
            <a:ext cx="1905000" cy="533400"/>
          </a:xfrm>
          <a:prstGeom prst="round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Theoretical research on privacy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6291764" y="2221468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Policymakers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1981200"/>
            <a:ext cx="609600" cy="609600"/>
          </a:xfrm>
          <a:prstGeom prst="rect">
            <a:avLst/>
          </a:prstGeom>
          <a:noFill/>
          <a:effectLst>
            <a:glow rad="190500">
              <a:schemeClr val="bg2">
                <a:lumMod val="90000"/>
              </a:schemeClr>
            </a:glow>
          </a:effectLst>
        </p:spPr>
      </p:pic>
      <p:sp>
        <p:nvSpPr>
          <p:cNvPr id="14" name="TextBox 13"/>
          <p:cNvSpPr txBox="1"/>
          <p:nvPr/>
        </p:nvSpPr>
        <p:spPr>
          <a:xfrm>
            <a:off x="6291764" y="2831068"/>
            <a:ext cx="167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Legal scholars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91764" y="3440668"/>
            <a:ext cx="2044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Practicing lawyers</a:t>
            </a:r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850" y="3957650"/>
            <a:ext cx="614350" cy="614350"/>
          </a:xfrm>
          <a:prstGeom prst="rect">
            <a:avLst/>
          </a:prstGeom>
          <a:effectLst>
            <a:glow>
              <a:schemeClr val="bg2"/>
            </a:glow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3276600"/>
            <a:ext cx="609600" cy="609600"/>
          </a:xfrm>
          <a:prstGeom prst="rect">
            <a:avLst/>
          </a:prstGeom>
          <a:effectLst>
            <a:glow rad="190500">
              <a:schemeClr val="bg2">
                <a:lumMod val="90000"/>
              </a:schemeClr>
            </a:glow>
          </a:effectLst>
        </p:spPr>
      </p:pic>
      <p:cxnSp>
        <p:nvCxnSpPr>
          <p:cNvPr id="33" name="Straight Arrow Connector 32"/>
          <p:cNvCxnSpPr/>
          <p:nvPr/>
        </p:nvCxnSpPr>
        <p:spPr>
          <a:xfrm>
            <a:off x="2216425" y="2567464"/>
            <a:ext cx="483519" cy="347490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ounded Rectangle 35"/>
          <p:cNvSpPr/>
          <p:nvPr/>
        </p:nvSpPr>
        <p:spPr>
          <a:xfrm>
            <a:off x="304800" y="2948464"/>
            <a:ext cx="1905000" cy="545068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Re-identification literature</a:t>
            </a:r>
            <a:endParaRPr lang="en-US" sz="1400" dirty="0"/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2209800" y="3521618"/>
            <a:ext cx="490144" cy="407272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2" name="Rounded Rectangle 2051"/>
          <p:cNvSpPr/>
          <p:nvPr/>
        </p:nvSpPr>
        <p:spPr>
          <a:xfrm>
            <a:off x="2971800" y="3238500"/>
            <a:ext cx="1277206" cy="12573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 smtClean="0"/>
              <a:t>Identifying gaps in current approaches</a:t>
            </a:r>
            <a:endParaRPr lang="en-US" sz="1350" dirty="0"/>
          </a:p>
        </p:txBody>
      </p:sp>
      <p:sp>
        <p:nvSpPr>
          <p:cNvPr id="40" name="Rounded Rectangle 39"/>
          <p:cNvSpPr/>
          <p:nvPr/>
        </p:nvSpPr>
        <p:spPr>
          <a:xfrm>
            <a:off x="4325206" y="3238500"/>
            <a:ext cx="1281630" cy="12573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 smtClean="0"/>
              <a:t>Formulating policy recommend-</a:t>
            </a:r>
            <a:r>
              <a:rPr lang="en-US" sz="1350" dirty="0" err="1" smtClean="0"/>
              <a:t>ations</a:t>
            </a:r>
            <a:endParaRPr lang="en-US" sz="1350" dirty="0"/>
          </a:p>
        </p:txBody>
      </p:sp>
      <p:sp>
        <p:nvSpPr>
          <p:cNvPr id="44" name="Rounded Rectangle 43"/>
          <p:cNvSpPr/>
          <p:nvPr/>
        </p:nvSpPr>
        <p:spPr>
          <a:xfrm>
            <a:off x="304800" y="3634264"/>
            <a:ext cx="1905000" cy="556736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Real-world</a:t>
            </a:r>
          </a:p>
          <a:p>
            <a:pPr algn="ctr"/>
            <a:r>
              <a:rPr lang="en-US" sz="1400" dirty="0" smtClean="0"/>
              <a:t>privacy practices</a:t>
            </a:r>
            <a:endParaRPr lang="en-US" sz="1400" dirty="0"/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2209800" y="3238500"/>
            <a:ext cx="490144" cy="0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291764" y="4050268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Law students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468" y="2743200"/>
            <a:ext cx="549818" cy="549818"/>
          </a:xfrm>
          <a:prstGeom prst="rect">
            <a:avLst/>
          </a:prstGeom>
          <a:effectLst>
            <a:glow rad="190500">
              <a:schemeClr val="bg2">
                <a:lumMod val="90000"/>
              </a:schemeClr>
            </a:glow>
          </a:effectLst>
        </p:spPr>
      </p:pic>
      <p:sp>
        <p:nvSpPr>
          <p:cNvPr id="26" name="Content Placeholder 2"/>
          <p:cNvSpPr txBox="1">
            <a:spLocks/>
          </p:cNvSpPr>
          <p:nvPr/>
        </p:nvSpPr>
        <p:spPr>
          <a:xfrm>
            <a:off x="381000" y="1447800"/>
            <a:ext cx="8305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Font typeface="Arial" pitchFamily="34" charset="0"/>
              <a:buNone/>
            </a:pPr>
            <a:r>
              <a:rPr lang="en-US" sz="2800" dirty="0" smtClean="0">
                <a:solidFill>
                  <a:schemeClr val="accent4"/>
                </a:solidFill>
              </a:rPr>
              <a:t>Highlights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09600" y="4958715"/>
            <a:ext cx="7848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i="1" dirty="0" smtClean="0">
                <a:solidFill>
                  <a:schemeClr val="accent6"/>
                </a:solidFill>
              </a:rPr>
              <a:t>Perspectives on the Future of Digital Privacy</a:t>
            </a:r>
          </a:p>
          <a:p>
            <a:pPr algn="ctr"/>
            <a:r>
              <a:rPr lang="en-US" sz="2200" dirty="0" smtClean="0">
                <a:solidFill>
                  <a:schemeClr val="accent6"/>
                </a:solidFill>
              </a:rPr>
              <a:t>Article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595077" y="1474113"/>
            <a:ext cx="1864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EU communities</a:t>
            </a:r>
          </a:p>
        </p:txBody>
      </p:sp>
      <p:sp>
        <p:nvSpPr>
          <p:cNvPr id="29" name="Right Brace 28"/>
          <p:cNvSpPr/>
          <p:nvPr/>
        </p:nvSpPr>
        <p:spPr>
          <a:xfrm rot="16200000">
            <a:off x="7426707" y="749896"/>
            <a:ext cx="181188" cy="2338998"/>
          </a:xfrm>
          <a:prstGeom prst="rightBrac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Outreach to Legal &amp; Policy Communities</a:t>
            </a:r>
            <a:endParaRPr lang="en-US" dirty="0"/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5819018" y="2567464"/>
            <a:ext cx="353182" cy="671036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5819018" y="3015734"/>
            <a:ext cx="472746" cy="222766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5819018" y="3238500"/>
            <a:ext cx="444024" cy="819150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5819018" y="3240875"/>
            <a:ext cx="472746" cy="280743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568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05800" cy="5029200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endParaRPr lang="en-US" sz="2800" dirty="0" smtClean="0">
              <a:solidFill>
                <a:schemeClr val="accent4"/>
              </a:solidFill>
            </a:endParaRPr>
          </a:p>
          <a:p>
            <a:pPr marL="0" indent="0">
              <a:spcAft>
                <a:spcPts val="1200"/>
              </a:spcAft>
              <a:buNone/>
            </a:pPr>
            <a:endParaRPr lang="en-US" sz="2800" dirty="0">
              <a:solidFill>
                <a:schemeClr val="accent4"/>
              </a:solidFill>
            </a:endParaRPr>
          </a:p>
          <a:p>
            <a:pPr marL="0" indent="0">
              <a:spcAft>
                <a:spcPts val="1200"/>
              </a:spcAft>
              <a:buNone/>
            </a:pPr>
            <a:endParaRPr lang="en-US" sz="2800" dirty="0" smtClean="0">
              <a:solidFill>
                <a:schemeClr val="accent4"/>
              </a:solidFill>
            </a:endParaRPr>
          </a:p>
          <a:p>
            <a:pPr marL="0" indent="0">
              <a:spcAft>
                <a:spcPts val="1200"/>
              </a:spcAft>
              <a:buNone/>
            </a:pPr>
            <a:endParaRPr lang="en-US" sz="2800" dirty="0" smtClean="0">
              <a:solidFill>
                <a:schemeClr val="accent4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743200" y="2362200"/>
            <a:ext cx="3075818" cy="17526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Synthesis, Analysis &amp; Application</a:t>
            </a:r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04800" y="2262664"/>
            <a:ext cx="1905000" cy="533400"/>
          </a:xfrm>
          <a:prstGeom prst="round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Theoretical research on privacy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6291764" y="2221468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Policymakers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1981200"/>
            <a:ext cx="609600" cy="609600"/>
          </a:xfrm>
          <a:prstGeom prst="rect">
            <a:avLst/>
          </a:prstGeom>
          <a:noFill/>
          <a:effectLst>
            <a:glow rad="190500">
              <a:schemeClr val="bg2">
                <a:lumMod val="90000"/>
              </a:schemeClr>
            </a:glow>
          </a:effectLst>
        </p:spPr>
      </p:pic>
      <p:sp>
        <p:nvSpPr>
          <p:cNvPr id="14" name="TextBox 13"/>
          <p:cNvSpPr txBox="1"/>
          <p:nvPr/>
        </p:nvSpPr>
        <p:spPr>
          <a:xfrm>
            <a:off x="6311002" y="2743200"/>
            <a:ext cx="16337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Legal </a:t>
            </a:r>
            <a:r>
              <a:rPr lang="en-US" dirty="0" smtClean="0">
                <a:solidFill>
                  <a:schemeClr val="tx2"/>
                </a:solidFill>
              </a:rPr>
              <a:t>&amp; ethics</a:t>
            </a:r>
          </a:p>
          <a:p>
            <a:pPr algn="ctr"/>
            <a:r>
              <a:rPr lang="en-US" dirty="0" smtClean="0"/>
              <a:t>scholars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91764" y="3440668"/>
            <a:ext cx="2044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Practicing lawyers</a:t>
            </a:r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850" y="3957650"/>
            <a:ext cx="614350" cy="614350"/>
          </a:xfrm>
          <a:prstGeom prst="rect">
            <a:avLst/>
          </a:prstGeom>
          <a:effectLst>
            <a:glow>
              <a:schemeClr val="bg2"/>
            </a:glow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3276600"/>
            <a:ext cx="609600" cy="609600"/>
          </a:xfrm>
          <a:prstGeom prst="rect">
            <a:avLst/>
          </a:prstGeom>
          <a:effectLst>
            <a:glow rad="190500">
              <a:schemeClr val="bg2">
                <a:lumMod val="90000"/>
              </a:schemeClr>
            </a:glow>
          </a:effectLst>
        </p:spPr>
      </p:pic>
      <p:cxnSp>
        <p:nvCxnSpPr>
          <p:cNvPr id="33" name="Straight Arrow Connector 32"/>
          <p:cNvCxnSpPr/>
          <p:nvPr/>
        </p:nvCxnSpPr>
        <p:spPr>
          <a:xfrm>
            <a:off x="2216425" y="2567464"/>
            <a:ext cx="483519" cy="347490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ounded Rectangle 35"/>
          <p:cNvSpPr/>
          <p:nvPr/>
        </p:nvSpPr>
        <p:spPr>
          <a:xfrm>
            <a:off x="304800" y="2948464"/>
            <a:ext cx="1905000" cy="545068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Re-identification literature</a:t>
            </a:r>
            <a:endParaRPr lang="en-US" sz="1400" dirty="0"/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2209800" y="3521618"/>
            <a:ext cx="490144" cy="407272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2" name="Rounded Rectangle 2051"/>
          <p:cNvSpPr/>
          <p:nvPr/>
        </p:nvSpPr>
        <p:spPr>
          <a:xfrm>
            <a:off x="2971800" y="3238500"/>
            <a:ext cx="1277206" cy="12573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 smtClean="0"/>
              <a:t>Identifying gaps in current approaches</a:t>
            </a:r>
            <a:endParaRPr lang="en-US" sz="1350" dirty="0"/>
          </a:p>
        </p:txBody>
      </p:sp>
      <p:sp>
        <p:nvSpPr>
          <p:cNvPr id="40" name="Rounded Rectangle 39"/>
          <p:cNvSpPr/>
          <p:nvPr/>
        </p:nvSpPr>
        <p:spPr>
          <a:xfrm>
            <a:off x="4325206" y="3238500"/>
            <a:ext cx="1281630" cy="12573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 smtClean="0"/>
              <a:t>Formulating policy recommend-</a:t>
            </a:r>
            <a:r>
              <a:rPr lang="en-US" sz="1350" dirty="0" err="1" smtClean="0"/>
              <a:t>ations</a:t>
            </a:r>
            <a:endParaRPr lang="en-US" sz="1350" dirty="0"/>
          </a:p>
        </p:txBody>
      </p:sp>
      <p:sp>
        <p:nvSpPr>
          <p:cNvPr id="44" name="Rounded Rectangle 43"/>
          <p:cNvSpPr/>
          <p:nvPr/>
        </p:nvSpPr>
        <p:spPr>
          <a:xfrm>
            <a:off x="304800" y="3634264"/>
            <a:ext cx="1905000" cy="556736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Real-world</a:t>
            </a:r>
          </a:p>
          <a:p>
            <a:pPr algn="ctr"/>
            <a:r>
              <a:rPr lang="en-US" sz="1400" dirty="0" smtClean="0"/>
              <a:t>privacy practices</a:t>
            </a:r>
            <a:endParaRPr lang="en-US" sz="1400" dirty="0"/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2209800" y="3238500"/>
            <a:ext cx="490144" cy="0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291764" y="4050268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Law students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468" y="2743200"/>
            <a:ext cx="549818" cy="549818"/>
          </a:xfrm>
          <a:prstGeom prst="rect">
            <a:avLst/>
          </a:prstGeom>
          <a:effectLst>
            <a:glow rad="190500">
              <a:schemeClr val="bg2">
                <a:lumMod val="90000"/>
              </a:schemeClr>
            </a:glow>
          </a:effectLst>
        </p:spPr>
      </p:pic>
      <p:sp>
        <p:nvSpPr>
          <p:cNvPr id="26" name="Content Placeholder 2"/>
          <p:cNvSpPr txBox="1">
            <a:spLocks/>
          </p:cNvSpPr>
          <p:nvPr/>
        </p:nvSpPr>
        <p:spPr>
          <a:xfrm>
            <a:off x="381000" y="1447800"/>
            <a:ext cx="8305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Font typeface="Arial" pitchFamily="34" charset="0"/>
              <a:buNone/>
            </a:pPr>
            <a:r>
              <a:rPr lang="en-US" sz="2800" dirty="0" smtClean="0">
                <a:solidFill>
                  <a:schemeClr val="accent4"/>
                </a:solidFill>
              </a:rPr>
              <a:t>Highlights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09600" y="4958715"/>
            <a:ext cx="7848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i="1" dirty="0">
                <a:solidFill>
                  <a:schemeClr val="accent6"/>
                </a:solidFill>
              </a:rPr>
              <a:t>Strictly Biomedical? Sketching the Ethics of the Big Data Ecosystem in Biomedicine</a:t>
            </a:r>
          </a:p>
          <a:p>
            <a:pPr algn="ctr"/>
            <a:r>
              <a:rPr lang="en-US" sz="2200" dirty="0" smtClean="0">
                <a:solidFill>
                  <a:schemeClr val="accent6"/>
                </a:solidFill>
              </a:rPr>
              <a:t>Article</a:t>
            </a:r>
            <a:endParaRPr lang="en-US" sz="2200" i="1" dirty="0">
              <a:solidFill>
                <a:schemeClr val="accent6"/>
              </a:solidFill>
            </a:endParaRPr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Outreach to Legal &amp; Policy Communities</a:t>
            </a:r>
            <a:endParaRPr lang="en-US" dirty="0"/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5819018" y="2567464"/>
            <a:ext cx="353182" cy="671036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5819018" y="3015734"/>
            <a:ext cx="472746" cy="222766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5819018" y="3238500"/>
            <a:ext cx="444024" cy="819150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5819018" y="3240875"/>
            <a:ext cx="472746" cy="280743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25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Outreach to Legal &amp; Policy Communities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05800" cy="5029200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endParaRPr lang="en-US" sz="2800" dirty="0" smtClean="0">
              <a:solidFill>
                <a:schemeClr val="accent4"/>
              </a:solidFill>
            </a:endParaRPr>
          </a:p>
          <a:p>
            <a:pPr marL="0" indent="0">
              <a:spcAft>
                <a:spcPts val="1200"/>
              </a:spcAft>
              <a:buNone/>
            </a:pPr>
            <a:endParaRPr lang="en-US" sz="2800" dirty="0">
              <a:solidFill>
                <a:schemeClr val="accent4"/>
              </a:solidFill>
            </a:endParaRPr>
          </a:p>
          <a:p>
            <a:pPr marL="0" indent="0">
              <a:spcAft>
                <a:spcPts val="1200"/>
              </a:spcAft>
              <a:buNone/>
            </a:pPr>
            <a:endParaRPr lang="en-US" sz="2800" dirty="0" smtClean="0">
              <a:solidFill>
                <a:schemeClr val="accent4"/>
              </a:solidFill>
            </a:endParaRPr>
          </a:p>
          <a:p>
            <a:pPr marL="0" indent="0">
              <a:spcAft>
                <a:spcPts val="1200"/>
              </a:spcAft>
              <a:buNone/>
            </a:pPr>
            <a:endParaRPr lang="en-US" sz="2800" dirty="0" smtClean="0">
              <a:solidFill>
                <a:schemeClr val="accent4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743200" y="2362200"/>
            <a:ext cx="3075818" cy="17526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Synthesis, Analysis &amp; Application</a:t>
            </a:r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04800" y="2262664"/>
            <a:ext cx="1905000" cy="533400"/>
          </a:xfrm>
          <a:prstGeom prst="round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Theoretical research on privacy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6291764" y="2221468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Policymakers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1981200"/>
            <a:ext cx="609600" cy="609600"/>
          </a:xfrm>
          <a:prstGeom prst="rect">
            <a:avLst/>
          </a:prstGeom>
          <a:noFill/>
          <a:effectLst>
            <a:glow rad="190500">
              <a:schemeClr val="bg2">
                <a:lumMod val="90000"/>
              </a:schemeClr>
            </a:glow>
          </a:effectLst>
        </p:spPr>
      </p:pic>
      <p:sp>
        <p:nvSpPr>
          <p:cNvPr id="14" name="TextBox 13"/>
          <p:cNvSpPr txBox="1"/>
          <p:nvPr/>
        </p:nvSpPr>
        <p:spPr>
          <a:xfrm>
            <a:off x="6311002" y="2743200"/>
            <a:ext cx="16337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Legal </a:t>
            </a:r>
            <a:r>
              <a:rPr lang="en-US" dirty="0" smtClean="0">
                <a:solidFill>
                  <a:schemeClr val="tx2"/>
                </a:solidFill>
              </a:rPr>
              <a:t>&amp; ethics</a:t>
            </a:r>
          </a:p>
          <a:p>
            <a:pPr algn="ctr"/>
            <a:r>
              <a:rPr lang="en-US" dirty="0" smtClean="0"/>
              <a:t>scholars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91764" y="3440668"/>
            <a:ext cx="2044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Practicing lawyers</a:t>
            </a:r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850" y="3957650"/>
            <a:ext cx="614350" cy="614350"/>
          </a:xfrm>
          <a:prstGeom prst="rect">
            <a:avLst/>
          </a:prstGeom>
          <a:effectLst>
            <a:glow>
              <a:schemeClr val="bg2"/>
            </a:glow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3276600"/>
            <a:ext cx="609600" cy="609600"/>
          </a:xfrm>
          <a:prstGeom prst="rect">
            <a:avLst/>
          </a:prstGeom>
          <a:effectLst>
            <a:glow rad="190500">
              <a:schemeClr val="bg2">
                <a:lumMod val="90000"/>
              </a:schemeClr>
            </a:glow>
          </a:effectLst>
        </p:spPr>
      </p:pic>
      <p:cxnSp>
        <p:nvCxnSpPr>
          <p:cNvPr id="33" name="Straight Arrow Connector 32"/>
          <p:cNvCxnSpPr/>
          <p:nvPr/>
        </p:nvCxnSpPr>
        <p:spPr>
          <a:xfrm>
            <a:off x="2216425" y="2567464"/>
            <a:ext cx="483519" cy="347490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ounded Rectangle 35"/>
          <p:cNvSpPr/>
          <p:nvPr/>
        </p:nvSpPr>
        <p:spPr>
          <a:xfrm>
            <a:off x="304800" y="2948464"/>
            <a:ext cx="1905000" cy="5450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Re-identification literature</a:t>
            </a:r>
            <a:endParaRPr lang="en-US" sz="1400" dirty="0"/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2209800" y="3521618"/>
            <a:ext cx="490144" cy="407272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2" name="Rounded Rectangle 2051"/>
          <p:cNvSpPr/>
          <p:nvPr/>
        </p:nvSpPr>
        <p:spPr>
          <a:xfrm>
            <a:off x="2971800" y="3238500"/>
            <a:ext cx="1277206" cy="12573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 smtClean="0"/>
              <a:t>Identifying gaps in current approaches</a:t>
            </a:r>
            <a:endParaRPr lang="en-US" sz="1350" dirty="0"/>
          </a:p>
        </p:txBody>
      </p:sp>
      <p:sp>
        <p:nvSpPr>
          <p:cNvPr id="40" name="Rounded Rectangle 39"/>
          <p:cNvSpPr/>
          <p:nvPr/>
        </p:nvSpPr>
        <p:spPr>
          <a:xfrm>
            <a:off x="4325206" y="3238500"/>
            <a:ext cx="1281630" cy="12573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 smtClean="0"/>
              <a:t>Formulating policy recommend-</a:t>
            </a:r>
            <a:r>
              <a:rPr lang="en-US" sz="1350" dirty="0" err="1" smtClean="0"/>
              <a:t>ations</a:t>
            </a:r>
            <a:endParaRPr lang="en-US" sz="1350" dirty="0"/>
          </a:p>
        </p:txBody>
      </p:sp>
      <p:sp>
        <p:nvSpPr>
          <p:cNvPr id="44" name="Rounded Rectangle 43"/>
          <p:cNvSpPr/>
          <p:nvPr/>
        </p:nvSpPr>
        <p:spPr>
          <a:xfrm>
            <a:off x="304800" y="3634264"/>
            <a:ext cx="1905000" cy="556736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Real-world</a:t>
            </a:r>
          </a:p>
          <a:p>
            <a:pPr algn="ctr"/>
            <a:r>
              <a:rPr lang="en-US" sz="1400" dirty="0" smtClean="0"/>
              <a:t>privacy practices</a:t>
            </a:r>
            <a:endParaRPr lang="en-US" sz="1400" dirty="0"/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2209800" y="3238500"/>
            <a:ext cx="490144" cy="0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291764" y="4050268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Law students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468" y="2743200"/>
            <a:ext cx="549818" cy="549818"/>
          </a:xfrm>
          <a:prstGeom prst="rect">
            <a:avLst/>
          </a:prstGeom>
          <a:effectLst>
            <a:glow rad="190500">
              <a:schemeClr val="bg2">
                <a:lumMod val="90000"/>
              </a:schemeClr>
            </a:glow>
          </a:effectLst>
        </p:spPr>
      </p:pic>
      <p:sp>
        <p:nvSpPr>
          <p:cNvPr id="26" name="Content Placeholder 2"/>
          <p:cNvSpPr txBox="1">
            <a:spLocks/>
          </p:cNvSpPr>
          <p:nvPr/>
        </p:nvSpPr>
        <p:spPr>
          <a:xfrm>
            <a:off x="381000" y="1447800"/>
            <a:ext cx="8305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Font typeface="Arial" pitchFamily="34" charset="0"/>
              <a:buNone/>
            </a:pPr>
            <a:r>
              <a:rPr lang="en-US" sz="2800" dirty="0" smtClean="0">
                <a:solidFill>
                  <a:schemeClr val="accent4"/>
                </a:solidFill>
              </a:rPr>
              <a:t>Highlights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09600" y="4958715"/>
            <a:ext cx="7848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i="1" dirty="0">
                <a:solidFill>
                  <a:schemeClr val="accent6"/>
                </a:solidFill>
              </a:rPr>
              <a:t>When Is Information Purely Public?</a:t>
            </a:r>
          </a:p>
          <a:p>
            <a:pPr algn="ctr"/>
            <a:r>
              <a:rPr lang="en-US" sz="2200" dirty="0" smtClean="0">
                <a:solidFill>
                  <a:schemeClr val="accent6"/>
                </a:solidFill>
              </a:rPr>
              <a:t>Article</a:t>
            </a:r>
            <a:endParaRPr lang="en-US" sz="2200" i="1" dirty="0">
              <a:solidFill>
                <a:schemeClr val="accent6"/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5819018" y="2567464"/>
            <a:ext cx="353182" cy="671036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5819018" y="3015734"/>
            <a:ext cx="472746" cy="222766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5819018" y="3238500"/>
            <a:ext cx="444024" cy="819150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5819018" y="3240875"/>
            <a:ext cx="472746" cy="280743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939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Outreach to </a:t>
            </a:r>
            <a:r>
              <a:rPr lang="en-US" dirty="0"/>
              <a:t>Legal &amp; Policy </a:t>
            </a:r>
            <a:r>
              <a:rPr lang="en-US" dirty="0" smtClean="0"/>
              <a:t>Communities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05800" cy="5029200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endParaRPr lang="en-US" sz="2800" dirty="0" smtClean="0">
              <a:solidFill>
                <a:schemeClr val="accent4"/>
              </a:solidFill>
            </a:endParaRPr>
          </a:p>
          <a:p>
            <a:pPr marL="0" indent="0">
              <a:spcAft>
                <a:spcPts val="1200"/>
              </a:spcAft>
              <a:buNone/>
            </a:pPr>
            <a:endParaRPr lang="en-US" sz="2800" dirty="0">
              <a:solidFill>
                <a:schemeClr val="accent4"/>
              </a:solidFill>
            </a:endParaRPr>
          </a:p>
          <a:p>
            <a:pPr marL="0" indent="0">
              <a:spcAft>
                <a:spcPts val="1200"/>
              </a:spcAft>
              <a:buNone/>
            </a:pPr>
            <a:endParaRPr lang="en-US" sz="2800" dirty="0" smtClean="0">
              <a:solidFill>
                <a:schemeClr val="accent4"/>
              </a:solidFill>
            </a:endParaRPr>
          </a:p>
          <a:p>
            <a:pPr marL="0" indent="0">
              <a:spcAft>
                <a:spcPts val="1200"/>
              </a:spcAft>
              <a:buNone/>
            </a:pPr>
            <a:endParaRPr lang="en-US" sz="2800" dirty="0" smtClean="0">
              <a:solidFill>
                <a:schemeClr val="accent4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743200" y="2362200"/>
            <a:ext cx="3075818" cy="17526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Synthesis, Analysis &amp; Application</a:t>
            </a:r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04800" y="2262664"/>
            <a:ext cx="1905000" cy="533400"/>
          </a:xfrm>
          <a:prstGeom prst="round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Theoretical research on privacy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6291764" y="2221468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Policymakers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1981200"/>
            <a:ext cx="609600" cy="609600"/>
          </a:xfrm>
          <a:prstGeom prst="rect">
            <a:avLst/>
          </a:prstGeom>
          <a:noFill/>
          <a:effectLst>
            <a:glow>
              <a:schemeClr val="bg2">
                <a:lumMod val="90000"/>
              </a:schemeClr>
            </a:glow>
          </a:effectLst>
        </p:spPr>
      </p:pic>
      <p:sp>
        <p:nvSpPr>
          <p:cNvPr id="14" name="TextBox 13"/>
          <p:cNvSpPr txBox="1"/>
          <p:nvPr/>
        </p:nvSpPr>
        <p:spPr>
          <a:xfrm>
            <a:off x="6291765" y="2831068"/>
            <a:ext cx="1672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Legal scholars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91764" y="3440668"/>
            <a:ext cx="2044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Practicing lawyers</a:t>
            </a:r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850" y="3957650"/>
            <a:ext cx="614350" cy="614350"/>
          </a:xfrm>
          <a:prstGeom prst="rect">
            <a:avLst/>
          </a:prstGeom>
          <a:effectLst>
            <a:glow>
              <a:schemeClr val="bg2"/>
            </a:glow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3276600"/>
            <a:ext cx="609600" cy="609600"/>
          </a:xfrm>
          <a:prstGeom prst="rect">
            <a:avLst/>
          </a:prstGeom>
          <a:effectLst>
            <a:glow rad="190500">
              <a:schemeClr val="bg2">
                <a:lumMod val="90000"/>
              </a:schemeClr>
            </a:glow>
          </a:effectLst>
        </p:spPr>
      </p:pic>
      <p:cxnSp>
        <p:nvCxnSpPr>
          <p:cNvPr id="33" name="Straight Arrow Connector 32"/>
          <p:cNvCxnSpPr/>
          <p:nvPr/>
        </p:nvCxnSpPr>
        <p:spPr>
          <a:xfrm>
            <a:off x="2216425" y="2567464"/>
            <a:ext cx="483519" cy="347490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ounded Rectangle 35"/>
          <p:cNvSpPr/>
          <p:nvPr/>
        </p:nvSpPr>
        <p:spPr>
          <a:xfrm>
            <a:off x="304800" y="2948464"/>
            <a:ext cx="1905000" cy="5450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Re-identification literature</a:t>
            </a:r>
            <a:endParaRPr lang="en-US" sz="1400" dirty="0"/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2209800" y="3521618"/>
            <a:ext cx="490144" cy="407272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2" name="Rounded Rectangle 2051"/>
          <p:cNvSpPr/>
          <p:nvPr/>
        </p:nvSpPr>
        <p:spPr>
          <a:xfrm>
            <a:off x="2971800" y="3238500"/>
            <a:ext cx="1277206" cy="12573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 smtClean="0"/>
              <a:t>Identifying gaps in current approaches</a:t>
            </a:r>
            <a:endParaRPr lang="en-US" sz="1350" dirty="0"/>
          </a:p>
        </p:txBody>
      </p:sp>
      <p:sp>
        <p:nvSpPr>
          <p:cNvPr id="40" name="Rounded Rectangle 39"/>
          <p:cNvSpPr/>
          <p:nvPr/>
        </p:nvSpPr>
        <p:spPr>
          <a:xfrm>
            <a:off x="4325206" y="3238500"/>
            <a:ext cx="1281630" cy="12573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 smtClean="0"/>
              <a:t>Formulating policy recommend-</a:t>
            </a:r>
            <a:r>
              <a:rPr lang="en-US" sz="1350" dirty="0" err="1" smtClean="0"/>
              <a:t>ations</a:t>
            </a:r>
            <a:endParaRPr lang="en-US" sz="1350" dirty="0"/>
          </a:p>
        </p:txBody>
      </p:sp>
      <p:sp>
        <p:nvSpPr>
          <p:cNvPr id="44" name="Rounded Rectangle 43"/>
          <p:cNvSpPr/>
          <p:nvPr/>
        </p:nvSpPr>
        <p:spPr>
          <a:xfrm>
            <a:off x="304800" y="3634264"/>
            <a:ext cx="1905000" cy="556736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Real-world</a:t>
            </a:r>
          </a:p>
          <a:p>
            <a:pPr algn="ctr"/>
            <a:r>
              <a:rPr lang="en-US" sz="1400" dirty="0" smtClean="0"/>
              <a:t>privacy practices</a:t>
            </a:r>
            <a:endParaRPr lang="en-US" sz="1400" dirty="0"/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2209800" y="3238500"/>
            <a:ext cx="490144" cy="0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118639" y="4050268"/>
            <a:ext cx="1890261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Law students</a:t>
            </a:r>
          </a:p>
          <a:p>
            <a:pPr algn="ctr"/>
            <a:endParaRPr lang="en-US" sz="900" dirty="0" smtClean="0"/>
          </a:p>
          <a:p>
            <a:pPr algn="ctr"/>
            <a:r>
              <a:rPr lang="en-US" dirty="0" smtClean="0">
                <a:solidFill>
                  <a:schemeClr val="tx2"/>
                </a:solidFill>
              </a:rPr>
              <a:t>&amp; General public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468" y="2743200"/>
            <a:ext cx="549818" cy="549818"/>
          </a:xfrm>
          <a:prstGeom prst="rect">
            <a:avLst/>
          </a:prstGeom>
          <a:effectLst>
            <a:glow rad="190500">
              <a:schemeClr val="bg2">
                <a:lumMod val="90000"/>
              </a:schemeClr>
            </a:glow>
          </a:effectLst>
        </p:spPr>
      </p:pic>
      <p:sp>
        <p:nvSpPr>
          <p:cNvPr id="26" name="Content Placeholder 2"/>
          <p:cNvSpPr txBox="1">
            <a:spLocks/>
          </p:cNvSpPr>
          <p:nvPr/>
        </p:nvSpPr>
        <p:spPr>
          <a:xfrm>
            <a:off x="381000" y="1447800"/>
            <a:ext cx="8305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Font typeface="Arial" pitchFamily="34" charset="0"/>
              <a:buNone/>
            </a:pPr>
            <a:r>
              <a:rPr lang="en-US" sz="2800" dirty="0" smtClean="0">
                <a:solidFill>
                  <a:schemeClr val="accent4"/>
                </a:solidFill>
              </a:rPr>
              <a:t>Highlights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09600" y="4958715"/>
            <a:ext cx="7848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i="1" dirty="0">
                <a:solidFill>
                  <a:schemeClr val="accent6"/>
                </a:solidFill>
              </a:rPr>
              <a:t>Internet Monitor Report: Reflections on the Digital World</a:t>
            </a:r>
          </a:p>
          <a:p>
            <a:pPr algn="ctr"/>
            <a:r>
              <a:rPr lang="en-US" sz="2200" dirty="0">
                <a:solidFill>
                  <a:schemeClr val="accent6"/>
                </a:solidFill>
              </a:rPr>
              <a:t>Essays &amp; </a:t>
            </a:r>
            <a:r>
              <a:rPr lang="en-US" sz="2200" i="1" dirty="0">
                <a:solidFill>
                  <a:schemeClr val="accent6"/>
                </a:solidFill>
              </a:rPr>
              <a:t>Medium </a:t>
            </a:r>
            <a:r>
              <a:rPr lang="en-US" sz="2200" dirty="0">
                <a:solidFill>
                  <a:schemeClr val="accent6"/>
                </a:solidFill>
              </a:rPr>
              <a:t>Stories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5819018" y="2567464"/>
            <a:ext cx="353182" cy="671036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5819018" y="3015734"/>
            <a:ext cx="472746" cy="222766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5819018" y="3238500"/>
            <a:ext cx="444024" cy="819150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5819018" y="3240875"/>
            <a:ext cx="472746" cy="280743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227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Outreach to </a:t>
            </a:r>
            <a:r>
              <a:rPr lang="en-US" dirty="0"/>
              <a:t>Legal &amp; Policy </a:t>
            </a:r>
            <a:r>
              <a:rPr lang="en-US" dirty="0" smtClean="0"/>
              <a:t>Communities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05800" cy="5029200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endParaRPr lang="en-US" sz="2800" dirty="0" smtClean="0">
              <a:solidFill>
                <a:schemeClr val="accent4"/>
              </a:solidFill>
            </a:endParaRPr>
          </a:p>
          <a:p>
            <a:pPr marL="0" indent="0">
              <a:spcAft>
                <a:spcPts val="1200"/>
              </a:spcAft>
              <a:buNone/>
            </a:pPr>
            <a:endParaRPr lang="en-US" sz="2800" dirty="0">
              <a:solidFill>
                <a:schemeClr val="accent4"/>
              </a:solidFill>
            </a:endParaRPr>
          </a:p>
          <a:p>
            <a:pPr marL="0" indent="0">
              <a:spcAft>
                <a:spcPts val="1200"/>
              </a:spcAft>
              <a:buNone/>
            </a:pPr>
            <a:endParaRPr lang="en-US" sz="2800" dirty="0" smtClean="0">
              <a:solidFill>
                <a:schemeClr val="accent4"/>
              </a:solidFill>
            </a:endParaRPr>
          </a:p>
          <a:p>
            <a:pPr marL="0" indent="0">
              <a:spcAft>
                <a:spcPts val="1200"/>
              </a:spcAft>
              <a:buNone/>
            </a:pPr>
            <a:endParaRPr lang="en-US" sz="2800" dirty="0" smtClean="0">
              <a:solidFill>
                <a:schemeClr val="accent4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743200" y="2362200"/>
            <a:ext cx="3075818" cy="17526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Synthesis, Analysis &amp; Application</a:t>
            </a:r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04800" y="2262664"/>
            <a:ext cx="1905000" cy="5334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Theoretical research on privacy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6291764" y="2221468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Policymakers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1981200"/>
            <a:ext cx="609600" cy="609600"/>
          </a:xfrm>
          <a:prstGeom prst="rect">
            <a:avLst/>
          </a:prstGeom>
          <a:noFill/>
          <a:effectLst>
            <a:glow>
              <a:schemeClr val="bg2">
                <a:lumMod val="90000"/>
              </a:schemeClr>
            </a:glow>
          </a:effectLst>
        </p:spPr>
      </p:pic>
      <p:sp>
        <p:nvSpPr>
          <p:cNvPr id="14" name="TextBox 13"/>
          <p:cNvSpPr txBox="1"/>
          <p:nvPr/>
        </p:nvSpPr>
        <p:spPr>
          <a:xfrm>
            <a:off x="6291765" y="2831068"/>
            <a:ext cx="1672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Legal scholars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91764" y="3440668"/>
            <a:ext cx="2044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Practicing lawyers</a:t>
            </a:r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850" y="3957650"/>
            <a:ext cx="614350" cy="614350"/>
          </a:xfrm>
          <a:prstGeom prst="rect">
            <a:avLst/>
          </a:prstGeom>
          <a:effectLst>
            <a:glow rad="190500">
              <a:schemeClr val="bg2">
                <a:lumMod val="90000"/>
              </a:schemeClr>
            </a:glow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3276600"/>
            <a:ext cx="609600" cy="609600"/>
          </a:xfrm>
          <a:prstGeom prst="rect">
            <a:avLst/>
          </a:prstGeom>
          <a:effectLst>
            <a:glow>
              <a:schemeClr val="bg2">
                <a:lumMod val="90000"/>
              </a:schemeClr>
            </a:glow>
          </a:effectLst>
        </p:spPr>
      </p:pic>
      <p:cxnSp>
        <p:nvCxnSpPr>
          <p:cNvPr id="33" name="Straight Arrow Connector 32"/>
          <p:cNvCxnSpPr/>
          <p:nvPr/>
        </p:nvCxnSpPr>
        <p:spPr>
          <a:xfrm>
            <a:off x="2216425" y="2567464"/>
            <a:ext cx="483519" cy="347490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ounded Rectangle 35"/>
          <p:cNvSpPr/>
          <p:nvPr/>
        </p:nvSpPr>
        <p:spPr>
          <a:xfrm>
            <a:off x="304800" y="2948464"/>
            <a:ext cx="1905000" cy="5450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Re-identification literature</a:t>
            </a:r>
            <a:endParaRPr lang="en-US" sz="1400" dirty="0"/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2209800" y="3521618"/>
            <a:ext cx="490144" cy="407272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2" name="Rounded Rectangle 2051"/>
          <p:cNvSpPr/>
          <p:nvPr/>
        </p:nvSpPr>
        <p:spPr>
          <a:xfrm>
            <a:off x="2971800" y="3238500"/>
            <a:ext cx="1277206" cy="12573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 smtClean="0"/>
              <a:t>Identifying gaps in current approaches</a:t>
            </a:r>
            <a:endParaRPr lang="en-US" sz="1350" dirty="0"/>
          </a:p>
        </p:txBody>
      </p:sp>
      <p:sp>
        <p:nvSpPr>
          <p:cNvPr id="40" name="Rounded Rectangle 39"/>
          <p:cNvSpPr/>
          <p:nvPr/>
        </p:nvSpPr>
        <p:spPr>
          <a:xfrm>
            <a:off x="4325206" y="3238500"/>
            <a:ext cx="1281630" cy="12573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 smtClean="0"/>
              <a:t>Formulating policy recommend-</a:t>
            </a:r>
            <a:r>
              <a:rPr lang="en-US" sz="1350" dirty="0" err="1" smtClean="0"/>
              <a:t>ations</a:t>
            </a:r>
            <a:endParaRPr lang="en-US" sz="1350" dirty="0"/>
          </a:p>
        </p:txBody>
      </p:sp>
      <p:sp>
        <p:nvSpPr>
          <p:cNvPr id="44" name="Rounded Rectangle 43"/>
          <p:cNvSpPr/>
          <p:nvPr/>
        </p:nvSpPr>
        <p:spPr>
          <a:xfrm>
            <a:off x="304800" y="3634264"/>
            <a:ext cx="1905000" cy="556736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Real-world</a:t>
            </a:r>
          </a:p>
          <a:p>
            <a:pPr algn="ctr"/>
            <a:r>
              <a:rPr lang="en-US" sz="1400" dirty="0" smtClean="0"/>
              <a:t>privacy practices</a:t>
            </a:r>
            <a:endParaRPr lang="en-US" sz="1400" dirty="0"/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2209800" y="3238500"/>
            <a:ext cx="490144" cy="0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291763" y="4050268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Law students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468" y="2743200"/>
            <a:ext cx="549818" cy="549818"/>
          </a:xfrm>
          <a:prstGeom prst="rect">
            <a:avLst/>
          </a:prstGeom>
          <a:effectLst>
            <a:glow>
              <a:schemeClr val="bg2">
                <a:lumMod val="90000"/>
              </a:schemeClr>
            </a:glow>
          </a:effectLst>
        </p:spPr>
      </p:pic>
      <p:sp>
        <p:nvSpPr>
          <p:cNvPr id="26" name="Content Placeholder 2"/>
          <p:cNvSpPr txBox="1">
            <a:spLocks/>
          </p:cNvSpPr>
          <p:nvPr/>
        </p:nvSpPr>
        <p:spPr>
          <a:xfrm>
            <a:off x="381000" y="1447800"/>
            <a:ext cx="8305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Font typeface="Arial" pitchFamily="34" charset="0"/>
              <a:buNone/>
            </a:pPr>
            <a:r>
              <a:rPr lang="en-US" sz="2800" dirty="0" smtClean="0">
                <a:solidFill>
                  <a:schemeClr val="accent4"/>
                </a:solidFill>
              </a:rPr>
              <a:t>Highlights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09600" y="4958715"/>
            <a:ext cx="7848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i="1" dirty="0">
                <a:solidFill>
                  <a:schemeClr val="accent6"/>
                </a:solidFill>
              </a:rPr>
              <a:t>Rethinking Privacy in an Era of Big Data, </a:t>
            </a:r>
            <a:r>
              <a:rPr lang="en-US" sz="2200" i="1" dirty="0" err="1">
                <a:solidFill>
                  <a:schemeClr val="accent6"/>
                </a:solidFill>
              </a:rPr>
              <a:t>IoT</a:t>
            </a:r>
            <a:r>
              <a:rPr lang="en-US" sz="2200" i="1" dirty="0">
                <a:solidFill>
                  <a:schemeClr val="accent6"/>
                </a:solidFill>
              </a:rPr>
              <a:t>, and Nudge </a:t>
            </a:r>
          </a:p>
          <a:p>
            <a:pPr algn="ctr"/>
            <a:r>
              <a:rPr lang="en-US" sz="2200" dirty="0">
                <a:solidFill>
                  <a:schemeClr val="accent6"/>
                </a:solidFill>
              </a:rPr>
              <a:t>Student-led </a:t>
            </a:r>
            <a:r>
              <a:rPr lang="en-US" sz="2200" dirty="0" smtClean="0">
                <a:solidFill>
                  <a:schemeClr val="accent6"/>
                </a:solidFill>
              </a:rPr>
              <a:t>Mini-symposium</a:t>
            </a:r>
            <a:endParaRPr lang="en-US" sz="2200" i="1" dirty="0">
              <a:solidFill>
                <a:schemeClr val="accent6"/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5819018" y="2567464"/>
            <a:ext cx="353182" cy="671036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5819018" y="3015734"/>
            <a:ext cx="472746" cy="222766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5819018" y="3238500"/>
            <a:ext cx="444024" cy="819150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5819018" y="3240875"/>
            <a:ext cx="472746" cy="280743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598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Outreach to </a:t>
            </a:r>
            <a:r>
              <a:rPr lang="en-US" dirty="0"/>
              <a:t>Legal &amp; Policy </a:t>
            </a:r>
            <a:r>
              <a:rPr lang="en-US" dirty="0" smtClean="0"/>
              <a:t>Communities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05800" cy="5029200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endParaRPr lang="en-US" sz="2800" dirty="0" smtClean="0">
              <a:solidFill>
                <a:schemeClr val="accent4"/>
              </a:solidFill>
            </a:endParaRPr>
          </a:p>
          <a:p>
            <a:pPr marL="0" indent="0">
              <a:spcAft>
                <a:spcPts val="1200"/>
              </a:spcAft>
              <a:buNone/>
            </a:pPr>
            <a:endParaRPr lang="en-US" sz="2800" dirty="0">
              <a:solidFill>
                <a:schemeClr val="accent4"/>
              </a:solidFill>
            </a:endParaRPr>
          </a:p>
          <a:p>
            <a:pPr marL="0" indent="0">
              <a:spcAft>
                <a:spcPts val="1200"/>
              </a:spcAft>
              <a:buNone/>
            </a:pPr>
            <a:endParaRPr lang="en-US" sz="2800" dirty="0" smtClean="0">
              <a:solidFill>
                <a:schemeClr val="accent4"/>
              </a:solidFill>
            </a:endParaRPr>
          </a:p>
          <a:p>
            <a:pPr marL="0" indent="0">
              <a:spcAft>
                <a:spcPts val="1200"/>
              </a:spcAft>
              <a:buNone/>
            </a:pPr>
            <a:endParaRPr lang="en-US" sz="2800" dirty="0" smtClean="0">
              <a:solidFill>
                <a:schemeClr val="accent4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743200" y="2362200"/>
            <a:ext cx="3075818" cy="17526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Synthesis, Analysis &amp; Application</a:t>
            </a:r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04800" y="2262664"/>
            <a:ext cx="1905000" cy="5334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Theoretical research on privacy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6291764" y="2221468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Policymakers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1981200"/>
            <a:ext cx="609600" cy="609600"/>
          </a:xfrm>
          <a:prstGeom prst="rect">
            <a:avLst/>
          </a:prstGeom>
          <a:noFill/>
          <a:effectLst>
            <a:glow rad="190500">
              <a:schemeClr val="bg2">
                <a:lumMod val="90000"/>
              </a:schemeClr>
            </a:glow>
          </a:effectLst>
        </p:spPr>
      </p:pic>
      <p:sp>
        <p:nvSpPr>
          <p:cNvPr id="14" name="TextBox 13"/>
          <p:cNvSpPr txBox="1"/>
          <p:nvPr/>
        </p:nvSpPr>
        <p:spPr>
          <a:xfrm>
            <a:off x="6291765" y="2831068"/>
            <a:ext cx="1672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Legal scholars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91764" y="3440668"/>
            <a:ext cx="2044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Practicing lawyers</a:t>
            </a:r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850" y="3957650"/>
            <a:ext cx="614350" cy="614350"/>
          </a:xfrm>
          <a:prstGeom prst="rect">
            <a:avLst/>
          </a:prstGeom>
          <a:effectLst>
            <a:glow rad="190500">
              <a:schemeClr val="bg2">
                <a:lumMod val="90000"/>
              </a:schemeClr>
            </a:glow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3276600"/>
            <a:ext cx="609600" cy="609600"/>
          </a:xfrm>
          <a:prstGeom prst="rect">
            <a:avLst/>
          </a:prstGeom>
          <a:effectLst>
            <a:glow rad="190500">
              <a:schemeClr val="bg2">
                <a:lumMod val="90000"/>
              </a:schemeClr>
            </a:glow>
          </a:effectLst>
        </p:spPr>
      </p:pic>
      <p:cxnSp>
        <p:nvCxnSpPr>
          <p:cNvPr id="33" name="Straight Arrow Connector 32"/>
          <p:cNvCxnSpPr/>
          <p:nvPr/>
        </p:nvCxnSpPr>
        <p:spPr>
          <a:xfrm>
            <a:off x="2216425" y="2567464"/>
            <a:ext cx="483519" cy="347490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ounded Rectangle 35"/>
          <p:cNvSpPr/>
          <p:nvPr/>
        </p:nvSpPr>
        <p:spPr>
          <a:xfrm>
            <a:off x="304800" y="2948464"/>
            <a:ext cx="1905000" cy="545068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Re-identification literature</a:t>
            </a:r>
            <a:endParaRPr lang="en-US" sz="1400" dirty="0"/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2209800" y="3521618"/>
            <a:ext cx="490144" cy="407272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2" name="Rounded Rectangle 2051"/>
          <p:cNvSpPr/>
          <p:nvPr/>
        </p:nvSpPr>
        <p:spPr>
          <a:xfrm>
            <a:off x="2971800" y="3238500"/>
            <a:ext cx="1277206" cy="12573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 smtClean="0"/>
              <a:t>Identifying gaps in current approaches</a:t>
            </a:r>
            <a:endParaRPr lang="en-US" sz="1350" dirty="0"/>
          </a:p>
        </p:txBody>
      </p:sp>
      <p:sp>
        <p:nvSpPr>
          <p:cNvPr id="40" name="Rounded Rectangle 39"/>
          <p:cNvSpPr/>
          <p:nvPr/>
        </p:nvSpPr>
        <p:spPr>
          <a:xfrm>
            <a:off x="4325206" y="3238500"/>
            <a:ext cx="1281630" cy="12573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 smtClean="0"/>
              <a:t>Formulating policy recommend-</a:t>
            </a:r>
            <a:r>
              <a:rPr lang="en-US" sz="1350" dirty="0" err="1" smtClean="0"/>
              <a:t>ations</a:t>
            </a:r>
            <a:endParaRPr lang="en-US" sz="1350" dirty="0"/>
          </a:p>
        </p:txBody>
      </p:sp>
      <p:sp>
        <p:nvSpPr>
          <p:cNvPr id="44" name="Rounded Rectangle 43"/>
          <p:cNvSpPr/>
          <p:nvPr/>
        </p:nvSpPr>
        <p:spPr>
          <a:xfrm>
            <a:off x="304800" y="3634264"/>
            <a:ext cx="1905000" cy="556736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Real-world</a:t>
            </a:r>
          </a:p>
          <a:p>
            <a:pPr algn="ctr"/>
            <a:r>
              <a:rPr lang="en-US" sz="1400" dirty="0" smtClean="0"/>
              <a:t>privacy practices</a:t>
            </a:r>
            <a:endParaRPr lang="en-US" sz="1400" dirty="0"/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2209800" y="3238500"/>
            <a:ext cx="490144" cy="0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291763" y="4050268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Law students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468" y="2743200"/>
            <a:ext cx="549818" cy="549818"/>
          </a:xfrm>
          <a:prstGeom prst="rect">
            <a:avLst/>
          </a:prstGeom>
          <a:effectLst>
            <a:glow rad="190500">
              <a:schemeClr val="bg2">
                <a:lumMod val="90000"/>
              </a:schemeClr>
            </a:glow>
          </a:effectLst>
        </p:spPr>
      </p:pic>
      <p:sp>
        <p:nvSpPr>
          <p:cNvPr id="26" name="Content Placeholder 2"/>
          <p:cNvSpPr txBox="1">
            <a:spLocks/>
          </p:cNvSpPr>
          <p:nvPr/>
        </p:nvSpPr>
        <p:spPr>
          <a:xfrm>
            <a:off x="381000" y="1447800"/>
            <a:ext cx="8305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Font typeface="Arial" pitchFamily="34" charset="0"/>
              <a:buNone/>
            </a:pPr>
            <a:r>
              <a:rPr lang="en-US" sz="2800" dirty="0" smtClean="0">
                <a:solidFill>
                  <a:schemeClr val="accent4"/>
                </a:solidFill>
              </a:rPr>
              <a:t>Highlights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09600" y="4958715"/>
            <a:ext cx="7848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i="1" dirty="0">
                <a:solidFill>
                  <a:schemeClr val="accent6"/>
                </a:solidFill>
              </a:rPr>
              <a:t>Towards a Modern Approach to Privacy-Aware Government Data </a:t>
            </a:r>
            <a:r>
              <a:rPr lang="en-US" sz="2200" i="1" dirty="0" smtClean="0">
                <a:solidFill>
                  <a:schemeClr val="accent6"/>
                </a:solidFill>
              </a:rPr>
              <a:t>Releases</a:t>
            </a:r>
          </a:p>
          <a:p>
            <a:pPr algn="ctr"/>
            <a:r>
              <a:rPr lang="en-US" sz="2200" dirty="0" smtClean="0">
                <a:solidFill>
                  <a:schemeClr val="accent6"/>
                </a:solidFill>
              </a:rPr>
              <a:t>Article </a:t>
            </a:r>
            <a:r>
              <a:rPr lang="en-US" sz="2200" i="1" dirty="0">
                <a:solidFill>
                  <a:schemeClr val="accent6"/>
                </a:solidFill>
              </a:rPr>
              <a:t>&amp;</a:t>
            </a:r>
            <a:r>
              <a:rPr lang="en-US" sz="2200" dirty="0">
                <a:solidFill>
                  <a:schemeClr val="accent6"/>
                </a:solidFill>
              </a:rPr>
              <a:t> Presentation at Berkeley </a:t>
            </a:r>
            <a:r>
              <a:rPr lang="en-US" sz="2200" dirty="0" smtClean="0">
                <a:solidFill>
                  <a:schemeClr val="accent6"/>
                </a:solidFill>
              </a:rPr>
              <a:t>Symposium</a:t>
            </a:r>
            <a:endParaRPr lang="en-US" sz="2200" i="1" dirty="0">
              <a:solidFill>
                <a:schemeClr val="accent6"/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5819018" y="2567464"/>
            <a:ext cx="353182" cy="671036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5819018" y="3015734"/>
            <a:ext cx="472746" cy="222766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5819018" y="3238500"/>
            <a:ext cx="444024" cy="819150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5819018" y="3240875"/>
            <a:ext cx="472746" cy="280743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762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Outreach to </a:t>
            </a:r>
            <a:r>
              <a:rPr lang="en-US" dirty="0"/>
              <a:t>Legal &amp; Policy </a:t>
            </a:r>
            <a:r>
              <a:rPr lang="en-US" dirty="0" smtClean="0"/>
              <a:t>Communities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US" sz="2800" dirty="0" smtClean="0">
                <a:solidFill>
                  <a:schemeClr val="accent4"/>
                </a:solidFill>
              </a:rPr>
              <a:t>Future Plans</a:t>
            </a:r>
          </a:p>
          <a:p>
            <a:pPr lvl="1"/>
            <a:r>
              <a:rPr lang="en-US" sz="2200" dirty="0"/>
              <a:t>NYU-Berkeley </a:t>
            </a:r>
            <a:r>
              <a:rPr lang="en-US" sz="2200" i="1" dirty="0"/>
              <a:t>Conference on Responsible Use of Open Data: Government and the Private Sector </a:t>
            </a:r>
            <a:r>
              <a:rPr lang="en-US" sz="2200" dirty="0"/>
              <a:t>(November 2015</a:t>
            </a:r>
            <a:r>
              <a:rPr lang="en-US" sz="2200" dirty="0" smtClean="0"/>
              <a:t>)</a:t>
            </a:r>
          </a:p>
          <a:p>
            <a:pPr marL="573088" lvl="1" indent="0">
              <a:buNone/>
            </a:pPr>
            <a:r>
              <a:rPr lang="en-US" sz="1850" i="1" dirty="0" smtClean="0"/>
              <a:t>Presentation on our open data article</a:t>
            </a:r>
            <a:endParaRPr lang="en-US" sz="1850" i="1" dirty="0"/>
          </a:p>
          <a:p>
            <a:pPr lvl="1"/>
            <a:endParaRPr lang="en-US" dirty="0"/>
          </a:p>
          <a:p>
            <a:pPr lvl="1"/>
            <a:r>
              <a:rPr lang="en-US" sz="2200" dirty="0"/>
              <a:t>Berkman Luncheon </a:t>
            </a:r>
            <a:r>
              <a:rPr lang="en-US" sz="2200" dirty="0" smtClean="0"/>
              <a:t>Series Talk (</a:t>
            </a:r>
            <a:r>
              <a:rPr lang="en-US" sz="2200" dirty="0" err="1" smtClean="0"/>
              <a:t>CRCS+Berkman</a:t>
            </a:r>
            <a:r>
              <a:rPr lang="en-US" sz="2200" dirty="0" smtClean="0"/>
              <a:t>)</a:t>
            </a:r>
          </a:p>
          <a:p>
            <a:pPr marL="548640" lvl="2" indent="0">
              <a:buNone/>
            </a:pPr>
            <a:r>
              <a:rPr lang="en-US" sz="1850" i="1" dirty="0" smtClean="0"/>
              <a:t>Bridging </a:t>
            </a:r>
            <a:r>
              <a:rPr lang="en-US" sz="1850" i="1" dirty="0"/>
              <a:t>Legal and </a:t>
            </a:r>
            <a:r>
              <a:rPr lang="en-US" sz="1850" i="1" dirty="0" smtClean="0"/>
              <a:t>Computer Science </a:t>
            </a:r>
            <a:r>
              <a:rPr lang="en-US" sz="1850" i="1" dirty="0"/>
              <a:t>Approaches to Privacy </a:t>
            </a:r>
            <a:r>
              <a:rPr lang="en-US" sz="1850" dirty="0"/>
              <a:t>(November 2015)</a:t>
            </a:r>
          </a:p>
          <a:p>
            <a:pPr lvl="1"/>
            <a:endParaRPr lang="en-US" dirty="0" smtClean="0"/>
          </a:p>
          <a:p>
            <a:pPr lvl="1"/>
            <a:r>
              <a:rPr lang="en-US" sz="2200" dirty="0" smtClean="0"/>
              <a:t>Big </a:t>
            </a:r>
            <a:r>
              <a:rPr lang="en-US" sz="2200" dirty="0"/>
              <a:t>Data, Health Law, and Bioethics Conference (May 2016)</a:t>
            </a:r>
          </a:p>
          <a:p>
            <a:pPr marL="274320" lvl="1" indent="0">
              <a:buNone/>
            </a:pPr>
            <a:endParaRPr lang="en-US" dirty="0" smtClean="0"/>
          </a:p>
          <a:p>
            <a:pPr marL="27432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2052" name="Picture 4" descr="http://petrieflom.law.harvard.edu/images/uploads/Berkman_we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5241" y="5453937"/>
            <a:ext cx="2747273" cy="597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petrieflom.law.harvard.edu/images/uploads/UniversityZuric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853" y="5397925"/>
            <a:ext cx="1901825" cy="77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blogs.law.harvard.edu/billofhealth/files/2014/12/PFC_Banner_DrkBlu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519115"/>
            <a:ext cx="3173172" cy="531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701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Overarching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Exposing a multidisciplinary understanding of data privacy to a wide range of audiences (students, policymakers, public)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Bringing integrated solutions to data privacy problems to practice (focusing on data repositories and computational social science)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2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Training students &amp; researchers</a:t>
            </a:r>
            <a:br>
              <a:rPr lang="en-US" dirty="0" smtClean="0"/>
            </a:b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Development of courses &amp; educational materials</a:t>
            </a:r>
            <a:br>
              <a:rPr lang="en-US" dirty="0" smtClean="0"/>
            </a:b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Outreach to general public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Open resources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Policy engagement and commentary</a:t>
            </a:r>
            <a:br>
              <a:rPr lang="en-US" dirty="0"/>
            </a:b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Engagement with stakeholders</a:t>
            </a:r>
          </a:p>
        </p:txBody>
      </p:sp>
    </p:spTree>
    <p:extLst>
      <p:ext uri="{BB962C8B-B14F-4D97-AF65-F5344CB8AC3E}">
        <p14:creationId xmlns:p14="http://schemas.microsoft.com/office/powerpoint/2010/main" val="65897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Rounded Rectangle 117"/>
          <p:cNvSpPr/>
          <p:nvPr/>
        </p:nvSpPr>
        <p:spPr>
          <a:xfrm>
            <a:off x="2057400" y="6248400"/>
            <a:ext cx="5137240" cy="517352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Paul Handorff: undergrad in diff. privacy course</a:t>
            </a:r>
            <a:endParaRPr lang="en-US" dirty="0"/>
          </a:p>
        </p:txBody>
      </p:sp>
      <p:sp>
        <p:nvSpPr>
          <p:cNvPr id="119" name="Rounded Rectangle 118"/>
          <p:cNvSpPr/>
          <p:nvPr/>
        </p:nvSpPr>
        <p:spPr>
          <a:xfrm>
            <a:off x="2057400" y="6248400"/>
            <a:ext cx="5137240" cy="517352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Summer 2013: intern under Harvard funding</a:t>
            </a:r>
            <a:endParaRPr lang="en-US" dirty="0"/>
          </a:p>
        </p:txBody>
      </p:sp>
      <p:sp>
        <p:nvSpPr>
          <p:cNvPr id="122" name="Rounded Rectangle 121"/>
          <p:cNvSpPr/>
          <p:nvPr/>
        </p:nvSpPr>
        <p:spPr>
          <a:xfrm>
            <a:off x="2057400" y="6248400"/>
            <a:ext cx="5137240" cy="517352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Summer 2014+: joined </a:t>
            </a:r>
            <a:r>
              <a:rPr lang="en-US" dirty="0" err="1" smtClean="0"/>
              <a:t>Quora</a:t>
            </a:r>
            <a:endParaRPr lang="en-US" dirty="0"/>
          </a:p>
        </p:txBody>
      </p:sp>
      <p:sp>
        <p:nvSpPr>
          <p:cNvPr id="124" name="Rounded Rectangle 123"/>
          <p:cNvSpPr/>
          <p:nvPr/>
        </p:nvSpPr>
        <p:spPr>
          <a:xfrm>
            <a:off x="2057400" y="6248400"/>
            <a:ext cx="5137240" cy="517352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Summer 2014: intern with </a:t>
            </a:r>
            <a:r>
              <a:rPr lang="en-US" dirty="0" err="1" smtClean="0"/>
              <a:t>Dataverse</a:t>
            </a:r>
            <a:r>
              <a:rPr lang="en-US" dirty="0" smtClean="0"/>
              <a:t> team</a:t>
            </a:r>
            <a:endParaRPr lang="en-US" dirty="0"/>
          </a:p>
        </p:txBody>
      </p:sp>
      <p:sp>
        <p:nvSpPr>
          <p:cNvPr id="127" name="Rounded Rectangle 126"/>
          <p:cNvSpPr/>
          <p:nvPr/>
        </p:nvSpPr>
        <p:spPr>
          <a:xfrm>
            <a:off x="2057400" y="6248400"/>
            <a:ext cx="5137240" cy="517352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2014-15: intern with </a:t>
            </a:r>
            <a:r>
              <a:rPr lang="en-US" dirty="0" err="1" smtClean="0"/>
              <a:t>Dataverse</a:t>
            </a:r>
            <a:r>
              <a:rPr lang="en-US" dirty="0" smtClean="0"/>
              <a:t> team</a:t>
            </a:r>
            <a:endParaRPr lang="en-US" dirty="0"/>
          </a:p>
        </p:txBody>
      </p:sp>
      <p:sp>
        <p:nvSpPr>
          <p:cNvPr id="138" name="Rounded Rectangle 137"/>
          <p:cNvSpPr/>
          <p:nvPr/>
        </p:nvSpPr>
        <p:spPr>
          <a:xfrm>
            <a:off x="2057400" y="6248400"/>
            <a:ext cx="5137240" cy="517352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Naomi Day: Wellesley first-year</a:t>
            </a:r>
            <a:endParaRPr lang="en-US" dirty="0"/>
          </a:p>
        </p:txBody>
      </p:sp>
      <p:sp>
        <p:nvSpPr>
          <p:cNvPr id="128" name="Rounded Rectangle 127"/>
          <p:cNvSpPr/>
          <p:nvPr/>
        </p:nvSpPr>
        <p:spPr>
          <a:xfrm>
            <a:off x="2057400" y="6248400"/>
            <a:ext cx="5137240" cy="517352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Connor Bain: undergrad @ U. South Carolina</a:t>
            </a:r>
            <a:endParaRPr lang="en-US" dirty="0"/>
          </a:p>
        </p:txBody>
      </p:sp>
      <p:sp>
        <p:nvSpPr>
          <p:cNvPr id="132" name="Rounded Rectangle 131"/>
          <p:cNvSpPr/>
          <p:nvPr/>
        </p:nvSpPr>
        <p:spPr>
          <a:xfrm>
            <a:off x="2057400" y="6248400"/>
            <a:ext cx="5137240" cy="517352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Summer 2014: differential privacy intern</a:t>
            </a:r>
            <a:endParaRPr lang="en-US" dirty="0"/>
          </a:p>
        </p:txBody>
      </p:sp>
      <p:sp>
        <p:nvSpPr>
          <p:cNvPr id="133" name="Rounded Rectangle 132"/>
          <p:cNvSpPr/>
          <p:nvPr/>
        </p:nvSpPr>
        <p:spPr>
          <a:xfrm>
            <a:off x="2057400" y="6248400"/>
            <a:ext cx="5137240" cy="517352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Fall 2014: applying to PhD programs</a:t>
            </a:r>
            <a:endParaRPr lang="en-US" dirty="0"/>
          </a:p>
        </p:txBody>
      </p:sp>
      <p:sp>
        <p:nvSpPr>
          <p:cNvPr id="135" name="Rounded Rectangle 134"/>
          <p:cNvSpPr/>
          <p:nvPr/>
        </p:nvSpPr>
        <p:spPr>
          <a:xfrm>
            <a:off x="2057400" y="6248400"/>
            <a:ext cx="5137240" cy="517352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2013-14: term-time research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Students &amp; Researchers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834372" y="5486400"/>
            <a:ext cx="911340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5 </a:t>
            </a:r>
            <a:r>
              <a:rPr lang="en-US" dirty="0" err="1" smtClean="0"/>
              <a:t>Harv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>grad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571117" y="5486400"/>
            <a:ext cx="1022459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11 </a:t>
            </a:r>
            <a:r>
              <a:rPr lang="en-US" dirty="0" err="1" smtClean="0"/>
              <a:t>Harv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>law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5486400"/>
            <a:ext cx="1022459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11 </a:t>
            </a:r>
            <a:r>
              <a:rPr lang="en-US" dirty="0" err="1" smtClean="0"/>
              <a:t>Harv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err="1" smtClean="0"/>
              <a:t>ugrad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970960" y="5486400"/>
            <a:ext cx="1180644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11 non-H.</a:t>
            </a:r>
            <a:br>
              <a:rPr lang="en-US" dirty="0" smtClean="0"/>
            </a:br>
            <a:r>
              <a:rPr lang="en-US" dirty="0" smtClean="0"/>
              <a:t>grad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705555" y="5486400"/>
            <a:ext cx="1197765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10 non-H.</a:t>
            </a:r>
            <a:br>
              <a:rPr lang="en-US" dirty="0" smtClean="0"/>
            </a:br>
            <a:r>
              <a:rPr lang="en-US" dirty="0" smtClean="0"/>
              <a:t>law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34000" y="5487430"/>
            <a:ext cx="1069524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3 non-H.</a:t>
            </a:r>
            <a:br>
              <a:rPr lang="en-US" dirty="0" smtClean="0"/>
            </a:br>
            <a:r>
              <a:rPr lang="en-US" dirty="0" smtClean="0"/>
              <a:t>postdoc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524000" y="5486400"/>
            <a:ext cx="1069525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7</a:t>
            </a:r>
            <a:r>
              <a:rPr lang="en-US" dirty="0" smtClean="0"/>
              <a:t> non-H.</a:t>
            </a:r>
            <a:br>
              <a:rPr lang="en-US" dirty="0" smtClean="0"/>
            </a:br>
            <a:r>
              <a:rPr lang="en-US" dirty="0" err="1" smtClean="0"/>
              <a:t>ugrad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276600" y="3668654"/>
            <a:ext cx="1013932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 11 grad</a:t>
            </a:r>
            <a:br>
              <a:rPr lang="en-US" dirty="0" smtClean="0"/>
            </a:br>
            <a:r>
              <a:rPr lang="en-US" dirty="0" smtClean="0"/>
              <a:t>student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659619" y="3668654"/>
            <a:ext cx="1360181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11 postdoc/</a:t>
            </a:r>
            <a:br>
              <a:rPr lang="en-US" dirty="0" smtClean="0"/>
            </a:br>
            <a:r>
              <a:rPr lang="en-US" dirty="0" smtClean="0"/>
              <a:t>fellow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841191" y="3697069"/>
            <a:ext cx="1210588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9 summer</a:t>
            </a:r>
            <a:br>
              <a:rPr lang="en-US" dirty="0" smtClean="0"/>
            </a:br>
            <a:r>
              <a:rPr lang="en-US" dirty="0" smtClean="0"/>
              <a:t>law intern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9823" y="3668654"/>
            <a:ext cx="1236237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9</a:t>
            </a:r>
            <a:r>
              <a:rPr lang="en-US" dirty="0" smtClean="0"/>
              <a:t> summer</a:t>
            </a:r>
            <a:br>
              <a:rPr lang="en-US" dirty="0" smtClean="0"/>
            </a:br>
            <a:r>
              <a:rPr lang="en-US" dirty="0" smtClean="0"/>
              <a:t>undergrad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652868" y="3657600"/>
            <a:ext cx="1462773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11 term-time</a:t>
            </a:r>
            <a:br>
              <a:rPr lang="en-US" dirty="0" smtClean="0"/>
            </a:br>
            <a:r>
              <a:rPr lang="en-US" dirty="0" err="1" smtClean="0"/>
              <a:t>ugrad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264758" y="3689842"/>
            <a:ext cx="1351652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8 term-time</a:t>
            </a:r>
            <a:br>
              <a:rPr lang="en-US" dirty="0" smtClean="0"/>
            </a:br>
            <a:r>
              <a:rPr lang="en-US" dirty="0" smtClean="0"/>
              <a:t>law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657600" y="1779904"/>
            <a:ext cx="1287532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4</a:t>
            </a:r>
            <a:r>
              <a:rPr lang="en-US" dirty="0" smtClean="0"/>
              <a:t> faculty/</a:t>
            </a:r>
            <a:br>
              <a:rPr lang="en-US" dirty="0" smtClean="0"/>
            </a:br>
            <a:r>
              <a:rPr lang="en-US" dirty="0" smtClean="0"/>
              <a:t>researcher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772400" y="1779907"/>
            <a:ext cx="671979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6 </a:t>
            </a:r>
            <a:br>
              <a:rPr lang="en-US" dirty="0" smtClean="0"/>
            </a:br>
            <a:r>
              <a:rPr lang="en-US" dirty="0" smtClean="0"/>
              <a:t>gov’t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022042" y="1779907"/>
            <a:ext cx="851516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5 grad</a:t>
            </a:r>
            <a:br>
              <a:rPr lang="en-US" dirty="0" smtClean="0"/>
            </a:br>
            <a:r>
              <a:rPr lang="en-US" dirty="0" smtClean="0"/>
              <a:t>school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160164" y="1773030"/>
            <a:ext cx="992579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9</a:t>
            </a:r>
            <a:br>
              <a:rPr lang="en-US" dirty="0" smtClean="0"/>
            </a:br>
            <a:r>
              <a:rPr lang="en-US" dirty="0" smtClean="0"/>
              <a:t>industry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360938" y="1779903"/>
            <a:ext cx="1159292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4</a:t>
            </a:r>
            <a:br>
              <a:rPr lang="en-US" dirty="0" smtClean="0"/>
            </a:br>
            <a:r>
              <a:rPr lang="en-US" dirty="0" smtClean="0"/>
              <a:t>non-profit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147910" y="1779906"/>
            <a:ext cx="992579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3</a:t>
            </a:r>
            <a:br>
              <a:rPr lang="en-US" dirty="0" smtClean="0"/>
            </a:br>
            <a:r>
              <a:rPr lang="en-US" dirty="0" smtClean="0"/>
              <a:t>postdoc</a:t>
            </a:r>
            <a:endParaRPr lang="en-US" dirty="0"/>
          </a:p>
        </p:txBody>
      </p:sp>
      <p:cxnSp>
        <p:nvCxnSpPr>
          <p:cNvPr id="23" name="Straight Arrow Connector 22"/>
          <p:cNvCxnSpPr>
            <a:stCxn id="5" idx="0"/>
            <a:endCxn id="13" idx="2"/>
          </p:cNvCxnSpPr>
          <p:nvPr/>
        </p:nvCxnSpPr>
        <p:spPr>
          <a:xfrm flipH="1" flipV="1">
            <a:off x="637942" y="4314985"/>
            <a:ext cx="101888" cy="117141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81000" y="479476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cxnSp>
        <p:nvCxnSpPr>
          <p:cNvPr id="26" name="Straight Arrow Connector 25"/>
          <p:cNvCxnSpPr>
            <a:stCxn id="5" idx="0"/>
          </p:cNvCxnSpPr>
          <p:nvPr/>
        </p:nvCxnSpPr>
        <p:spPr>
          <a:xfrm flipV="1">
            <a:off x="739830" y="4343400"/>
            <a:ext cx="1644424" cy="1143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934223" y="493441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</a:t>
            </a:r>
            <a:endParaRPr lang="en-US" dirty="0"/>
          </a:p>
        </p:txBody>
      </p:sp>
      <p:cxnSp>
        <p:nvCxnSpPr>
          <p:cNvPr id="28" name="Straight Arrow Connector 27"/>
          <p:cNvCxnSpPr>
            <a:stCxn id="9" idx="0"/>
            <a:endCxn id="13" idx="2"/>
          </p:cNvCxnSpPr>
          <p:nvPr/>
        </p:nvCxnSpPr>
        <p:spPr>
          <a:xfrm flipH="1" flipV="1">
            <a:off x="637942" y="4314985"/>
            <a:ext cx="1420821" cy="117141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447800" y="5105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cxnSp>
        <p:nvCxnSpPr>
          <p:cNvPr id="32" name="Straight Arrow Connector 31"/>
          <p:cNvCxnSpPr>
            <a:stCxn id="9" idx="0"/>
            <a:endCxn id="10" idx="2"/>
          </p:cNvCxnSpPr>
          <p:nvPr/>
        </p:nvCxnSpPr>
        <p:spPr>
          <a:xfrm flipV="1">
            <a:off x="2058763" y="4314985"/>
            <a:ext cx="1724803" cy="117141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166657" y="497943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cxnSp>
        <p:nvCxnSpPr>
          <p:cNvPr id="39" name="Straight Arrow Connector 38"/>
          <p:cNvCxnSpPr>
            <a:stCxn id="13" idx="3"/>
            <a:endCxn id="14" idx="1"/>
          </p:cNvCxnSpPr>
          <p:nvPr/>
        </p:nvCxnSpPr>
        <p:spPr>
          <a:xfrm flipV="1">
            <a:off x="1256060" y="3980766"/>
            <a:ext cx="396808" cy="1105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302763" y="362393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cxnSp>
        <p:nvCxnSpPr>
          <p:cNvPr id="41" name="Straight Arrow Connector 40"/>
          <p:cNvCxnSpPr>
            <a:stCxn id="3" idx="0"/>
            <a:endCxn id="10" idx="2"/>
          </p:cNvCxnSpPr>
          <p:nvPr/>
        </p:nvCxnSpPr>
        <p:spPr>
          <a:xfrm flipV="1">
            <a:off x="3290042" y="4314985"/>
            <a:ext cx="493524" cy="117141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133589" y="497943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cxnSp>
        <p:nvCxnSpPr>
          <p:cNvPr id="45" name="Straight Arrow Connector 44"/>
          <p:cNvCxnSpPr>
            <a:stCxn id="3" idx="0"/>
            <a:endCxn id="11" idx="2"/>
          </p:cNvCxnSpPr>
          <p:nvPr/>
        </p:nvCxnSpPr>
        <p:spPr>
          <a:xfrm flipV="1">
            <a:off x="3290042" y="4314985"/>
            <a:ext cx="2049668" cy="117141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3726336" y="479722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cxnSp>
        <p:nvCxnSpPr>
          <p:cNvPr id="49" name="Straight Arrow Connector 48"/>
          <p:cNvCxnSpPr>
            <a:stCxn id="6" idx="0"/>
            <a:endCxn id="10" idx="2"/>
          </p:cNvCxnSpPr>
          <p:nvPr/>
        </p:nvCxnSpPr>
        <p:spPr>
          <a:xfrm flipH="1" flipV="1">
            <a:off x="3783566" y="4314985"/>
            <a:ext cx="777716" cy="117141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4138109" y="5105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cxnSp>
        <p:nvCxnSpPr>
          <p:cNvPr id="55" name="Straight Arrow Connector 54"/>
          <p:cNvCxnSpPr>
            <a:stCxn id="10" idx="3"/>
            <a:endCxn id="11" idx="1"/>
          </p:cNvCxnSpPr>
          <p:nvPr/>
        </p:nvCxnSpPr>
        <p:spPr>
          <a:xfrm>
            <a:off x="4290532" y="3991820"/>
            <a:ext cx="369087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4290532" y="365567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cxnSp>
        <p:nvCxnSpPr>
          <p:cNvPr id="57" name="Straight Arrow Connector 56"/>
          <p:cNvCxnSpPr/>
          <p:nvPr/>
        </p:nvCxnSpPr>
        <p:spPr>
          <a:xfrm flipV="1">
            <a:off x="4659619" y="4303318"/>
            <a:ext cx="661575" cy="117141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4847258" y="499817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cxnSp>
        <p:nvCxnSpPr>
          <p:cNvPr id="61" name="Straight Arrow Connector 60"/>
          <p:cNvCxnSpPr>
            <a:stCxn id="8" idx="0"/>
            <a:endCxn id="11" idx="2"/>
          </p:cNvCxnSpPr>
          <p:nvPr/>
        </p:nvCxnSpPr>
        <p:spPr>
          <a:xfrm flipH="1" flipV="1">
            <a:off x="5339710" y="4314985"/>
            <a:ext cx="529052" cy="117244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5343547" y="495255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cxnSp>
        <p:nvCxnSpPr>
          <p:cNvPr id="65" name="Straight Arrow Connector 64"/>
          <p:cNvCxnSpPr>
            <a:stCxn id="4" idx="0"/>
            <a:endCxn id="11" idx="2"/>
          </p:cNvCxnSpPr>
          <p:nvPr/>
        </p:nvCxnSpPr>
        <p:spPr>
          <a:xfrm flipH="1" flipV="1">
            <a:off x="5339710" y="4314985"/>
            <a:ext cx="1742637" cy="117141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6152743" y="497943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cxnSp>
        <p:nvCxnSpPr>
          <p:cNvPr id="69" name="Straight Arrow Connector 68"/>
          <p:cNvCxnSpPr>
            <a:stCxn id="4" idx="0"/>
            <a:endCxn id="15" idx="2"/>
          </p:cNvCxnSpPr>
          <p:nvPr/>
        </p:nvCxnSpPr>
        <p:spPr>
          <a:xfrm flipH="1" flipV="1">
            <a:off x="6940584" y="4336173"/>
            <a:ext cx="141763" cy="115022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6629400" y="473546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</a:t>
            </a:r>
            <a:endParaRPr lang="en-US" dirty="0"/>
          </a:p>
        </p:txBody>
      </p:sp>
      <p:cxnSp>
        <p:nvCxnSpPr>
          <p:cNvPr id="73" name="Straight Arrow Connector 72"/>
          <p:cNvCxnSpPr>
            <a:stCxn id="7" idx="0"/>
            <a:endCxn id="12" idx="2"/>
          </p:cNvCxnSpPr>
          <p:nvPr/>
        </p:nvCxnSpPr>
        <p:spPr>
          <a:xfrm flipV="1">
            <a:off x="8304438" y="4343400"/>
            <a:ext cx="142047" cy="1143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7997123" y="47715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</a:t>
            </a:r>
            <a:endParaRPr lang="en-US" dirty="0"/>
          </a:p>
        </p:txBody>
      </p:sp>
      <p:cxnSp>
        <p:nvCxnSpPr>
          <p:cNvPr id="79" name="Straight Arrow Connector 78"/>
          <p:cNvCxnSpPr>
            <a:stCxn id="10" idx="0"/>
            <a:endCxn id="21" idx="2"/>
          </p:cNvCxnSpPr>
          <p:nvPr/>
        </p:nvCxnSpPr>
        <p:spPr>
          <a:xfrm flipH="1" flipV="1">
            <a:off x="2644200" y="2426237"/>
            <a:ext cx="1139366" cy="124241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3057430" y="274879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cxnSp>
        <p:nvCxnSpPr>
          <p:cNvPr id="85" name="Straight Arrow Connector 84"/>
          <p:cNvCxnSpPr>
            <a:stCxn id="11" idx="0"/>
          </p:cNvCxnSpPr>
          <p:nvPr/>
        </p:nvCxnSpPr>
        <p:spPr>
          <a:xfrm flipH="1" flipV="1">
            <a:off x="2921165" y="2426239"/>
            <a:ext cx="2418545" cy="124241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4456845" y="32882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cxnSp>
        <p:nvCxnSpPr>
          <p:cNvPr id="90" name="Straight Arrow Connector 89"/>
          <p:cNvCxnSpPr>
            <a:stCxn id="21" idx="3"/>
            <a:endCxn id="16" idx="1"/>
          </p:cNvCxnSpPr>
          <p:nvPr/>
        </p:nvCxnSpPr>
        <p:spPr>
          <a:xfrm flipV="1">
            <a:off x="3140489" y="2103070"/>
            <a:ext cx="517111" cy="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3242591" y="173374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cxnSp>
        <p:nvCxnSpPr>
          <p:cNvPr id="94" name="Straight Arrow Connector 93"/>
          <p:cNvCxnSpPr/>
          <p:nvPr/>
        </p:nvCxnSpPr>
        <p:spPr>
          <a:xfrm flipH="1" flipV="1">
            <a:off x="4374663" y="2454652"/>
            <a:ext cx="964166" cy="124241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5030641" y="304363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00" name="Freeform 99"/>
          <p:cNvSpPr/>
          <p:nvPr/>
        </p:nvSpPr>
        <p:spPr>
          <a:xfrm>
            <a:off x="2816942" y="1386323"/>
            <a:ext cx="4123642" cy="393583"/>
          </a:xfrm>
          <a:custGeom>
            <a:avLst/>
            <a:gdLst>
              <a:gd name="connsiteX0" fmla="*/ 0 w 2831690"/>
              <a:gd name="connsiteY0" fmla="*/ 383482 h 383482"/>
              <a:gd name="connsiteX1" fmla="*/ 1445342 w 2831690"/>
              <a:gd name="connsiteY1" fmla="*/ 24 h 383482"/>
              <a:gd name="connsiteX2" fmla="*/ 2831690 w 2831690"/>
              <a:gd name="connsiteY2" fmla="*/ 368734 h 383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31690" h="383482">
                <a:moveTo>
                  <a:pt x="0" y="383482"/>
                </a:moveTo>
                <a:cubicBezTo>
                  <a:pt x="486697" y="192982"/>
                  <a:pt x="973394" y="2482"/>
                  <a:pt x="1445342" y="24"/>
                </a:cubicBezTo>
                <a:cubicBezTo>
                  <a:pt x="1917290" y="-2434"/>
                  <a:pt x="2374490" y="183150"/>
                  <a:pt x="2831690" y="368734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TextBox 100"/>
          <p:cNvSpPr txBox="1"/>
          <p:nvPr/>
        </p:nvSpPr>
        <p:spPr>
          <a:xfrm>
            <a:off x="4793640" y="138632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cxnSp>
        <p:nvCxnSpPr>
          <p:cNvPr id="103" name="Straight Arrow Connector 102"/>
          <p:cNvCxnSpPr>
            <a:stCxn id="12" idx="0"/>
            <a:endCxn id="20" idx="2"/>
          </p:cNvCxnSpPr>
          <p:nvPr/>
        </p:nvCxnSpPr>
        <p:spPr>
          <a:xfrm flipH="1" flipV="1">
            <a:off x="6940584" y="2426234"/>
            <a:ext cx="1505901" cy="127083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7951936" y="304744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cxnSp>
        <p:nvCxnSpPr>
          <p:cNvPr id="105" name="Straight Arrow Connector 104"/>
          <p:cNvCxnSpPr>
            <a:stCxn id="12" idx="0"/>
          </p:cNvCxnSpPr>
          <p:nvPr/>
        </p:nvCxnSpPr>
        <p:spPr>
          <a:xfrm flipH="1" flipV="1">
            <a:off x="5712699" y="2419008"/>
            <a:ext cx="2733786" cy="127806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6934200" y="27432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cxnSp>
        <p:nvCxnSpPr>
          <p:cNvPr id="108" name="Straight Arrow Connector 107"/>
          <p:cNvCxnSpPr>
            <a:stCxn id="12" idx="0"/>
            <a:endCxn id="17" idx="2"/>
          </p:cNvCxnSpPr>
          <p:nvPr/>
        </p:nvCxnSpPr>
        <p:spPr>
          <a:xfrm flipH="1" flipV="1">
            <a:off x="8108390" y="2426238"/>
            <a:ext cx="338095" cy="127083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Box 110"/>
          <p:cNvSpPr txBox="1"/>
          <p:nvPr/>
        </p:nvSpPr>
        <p:spPr>
          <a:xfrm>
            <a:off x="8281029" y="282891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cxnSp>
        <p:nvCxnSpPr>
          <p:cNvPr id="112" name="Straight Arrow Connector 111"/>
          <p:cNvCxnSpPr>
            <a:stCxn id="15" idx="0"/>
            <a:endCxn id="17" idx="2"/>
          </p:cNvCxnSpPr>
          <p:nvPr/>
        </p:nvCxnSpPr>
        <p:spPr>
          <a:xfrm flipV="1">
            <a:off x="6940584" y="2426238"/>
            <a:ext cx="1167806" cy="126360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Box 115"/>
          <p:cNvSpPr txBox="1"/>
          <p:nvPr/>
        </p:nvSpPr>
        <p:spPr>
          <a:xfrm>
            <a:off x="7188391" y="331067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cxnSp>
        <p:nvCxnSpPr>
          <p:cNvPr id="117" name="Straight Arrow Connector 116"/>
          <p:cNvCxnSpPr>
            <a:stCxn id="15" idx="0"/>
          </p:cNvCxnSpPr>
          <p:nvPr/>
        </p:nvCxnSpPr>
        <p:spPr>
          <a:xfrm flipH="1" flipV="1">
            <a:off x="5712700" y="2454652"/>
            <a:ext cx="1227884" cy="123519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Box 119"/>
          <p:cNvSpPr txBox="1"/>
          <p:nvPr/>
        </p:nvSpPr>
        <p:spPr>
          <a:xfrm>
            <a:off x="6126819" y="307586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cxnSp>
        <p:nvCxnSpPr>
          <p:cNvPr id="123" name="Straight Arrow Connector 122"/>
          <p:cNvCxnSpPr>
            <a:stCxn id="13" idx="0"/>
            <a:endCxn id="18" idx="2"/>
          </p:cNvCxnSpPr>
          <p:nvPr/>
        </p:nvCxnSpPr>
        <p:spPr>
          <a:xfrm flipV="1">
            <a:off x="637942" y="2426238"/>
            <a:ext cx="809858" cy="124241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TextBox 124"/>
          <p:cNvSpPr txBox="1"/>
          <p:nvPr/>
        </p:nvSpPr>
        <p:spPr>
          <a:xfrm>
            <a:off x="538502" y="304363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cxnSp>
        <p:nvCxnSpPr>
          <p:cNvPr id="126" name="Straight Arrow Connector 125"/>
          <p:cNvCxnSpPr>
            <a:stCxn id="14" idx="0"/>
          </p:cNvCxnSpPr>
          <p:nvPr/>
        </p:nvCxnSpPr>
        <p:spPr>
          <a:xfrm flipV="1">
            <a:off x="2384255" y="2454653"/>
            <a:ext cx="3328444" cy="120294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TextBox 129"/>
          <p:cNvSpPr txBox="1"/>
          <p:nvPr/>
        </p:nvSpPr>
        <p:spPr>
          <a:xfrm>
            <a:off x="2608259" y="314088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cxnSp>
        <p:nvCxnSpPr>
          <p:cNvPr id="131" name="Straight Arrow Connector 130"/>
          <p:cNvCxnSpPr>
            <a:stCxn id="14" idx="0"/>
            <a:endCxn id="18" idx="2"/>
          </p:cNvCxnSpPr>
          <p:nvPr/>
        </p:nvCxnSpPr>
        <p:spPr>
          <a:xfrm flipH="1" flipV="1">
            <a:off x="1447800" y="2426238"/>
            <a:ext cx="936455" cy="123136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TextBox 133"/>
          <p:cNvSpPr txBox="1"/>
          <p:nvPr/>
        </p:nvSpPr>
        <p:spPr>
          <a:xfrm>
            <a:off x="1991457" y="29104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cxnSp>
        <p:nvCxnSpPr>
          <p:cNvPr id="136" name="Straight Arrow Connector 135"/>
          <p:cNvCxnSpPr>
            <a:stCxn id="14" idx="0"/>
          </p:cNvCxnSpPr>
          <p:nvPr/>
        </p:nvCxnSpPr>
        <p:spPr>
          <a:xfrm flipV="1">
            <a:off x="2384255" y="2454653"/>
            <a:ext cx="5612868" cy="120294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extBox 136"/>
          <p:cNvSpPr txBox="1"/>
          <p:nvPr/>
        </p:nvSpPr>
        <p:spPr>
          <a:xfrm>
            <a:off x="3892024" y="32283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cxnSp>
        <p:nvCxnSpPr>
          <p:cNvPr id="139" name="Straight Arrow Connector 138"/>
          <p:cNvCxnSpPr>
            <a:stCxn id="10" idx="0"/>
            <a:endCxn id="18" idx="2"/>
          </p:cNvCxnSpPr>
          <p:nvPr/>
        </p:nvCxnSpPr>
        <p:spPr>
          <a:xfrm flipH="1" flipV="1">
            <a:off x="1447800" y="2426238"/>
            <a:ext cx="2335766" cy="124241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TextBox 143"/>
          <p:cNvSpPr txBox="1"/>
          <p:nvPr/>
        </p:nvSpPr>
        <p:spPr>
          <a:xfrm>
            <a:off x="2384255" y="268024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cxnSp>
        <p:nvCxnSpPr>
          <p:cNvPr id="146" name="Straight Arrow Connector 145"/>
          <p:cNvCxnSpPr>
            <a:stCxn id="11" idx="0"/>
            <a:endCxn id="20" idx="2"/>
          </p:cNvCxnSpPr>
          <p:nvPr/>
        </p:nvCxnSpPr>
        <p:spPr>
          <a:xfrm flipV="1">
            <a:off x="5339710" y="2426234"/>
            <a:ext cx="1600874" cy="124242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TextBox 146"/>
          <p:cNvSpPr txBox="1"/>
          <p:nvPr/>
        </p:nvSpPr>
        <p:spPr>
          <a:xfrm>
            <a:off x="5715424" y="322610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51" name="Rounded Rectangle 150"/>
          <p:cNvSpPr/>
          <p:nvPr/>
        </p:nvSpPr>
        <p:spPr>
          <a:xfrm>
            <a:off x="2051151" y="3463413"/>
            <a:ext cx="5137240" cy="1034704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55 students &amp; postdocs</a:t>
            </a:r>
            <a:br>
              <a:rPr lang="en-US" dirty="0" smtClean="0"/>
            </a:br>
            <a:r>
              <a:rPr lang="en-US" dirty="0" smtClean="0"/>
              <a:t>15 women, 6 underrepresented minorities </a:t>
            </a:r>
            <a:endParaRPr lang="en-US" dirty="0"/>
          </a:p>
        </p:txBody>
      </p:sp>
      <p:sp>
        <p:nvSpPr>
          <p:cNvPr id="83" name="Rounded Rectangle 82"/>
          <p:cNvSpPr/>
          <p:nvPr/>
        </p:nvSpPr>
        <p:spPr>
          <a:xfrm>
            <a:off x="2057400" y="6248400"/>
            <a:ext cx="5137240" cy="517352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Pre-project Position</a:t>
            </a:r>
            <a:endParaRPr lang="en-US" dirty="0"/>
          </a:p>
        </p:txBody>
      </p:sp>
      <p:sp>
        <p:nvSpPr>
          <p:cNvPr id="86" name="Rounded Rectangle 85"/>
          <p:cNvSpPr/>
          <p:nvPr/>
        </p:nvSpPr>
        <p:spPr>
          <a:xfrm>
            <a:off x="2063581" y="2933457"/>
            <a:ext cx="5137240" cy="517352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Project Position</a:t>
            </a:r>
            <a:endParaRPr lang="en-US" dirty="0"/>
          </a:p>
        </p:txBody>
      </p:sp>
      <p:sp>
        <p:nvSpPr>
          <p:cNvPr id="88" name="Rounded Rectangle 87"/>
          <p:cNvSpPr/>
          <p:nvPr/>
        </p:nvSpPr>
        <p:spPr>
          <a:xfrm>
            <a:off x="2101760" y="1216388"/>
            <a:ext cx="5137240" cy="517352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Post-Project Position</a:t>
            </a:r>
            <a:endParaRPr lang="en-US" dirty="0"/>
          </a:p>
        </p:txBody>
      </p:sp>
      <p:pic>
        <p:nvPicPr>
          <p:cNvPr id="3074" name="Picture 2" descr="Jon Ullm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225" y="5419386"/>
            <a:ext cx="71437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" name="Rounded Rectangle 88"/>
          <p:cNvSpPr/>
          <p:nvPr/>
        </p:nvSpPr>
        <p:spPr>
          <a:xfrm>
            <a:off x="2057400" y="6264448"/>
            <a:ext cx="5137240" cy="517352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Jon Ullman: PhD student here before project</a:t>
            </a:r>
            <a:endParaRPr lang="en-US" dirty="0"/>
          </a:p>
        </p:txBody>
      </p:sp>
      <p:sp>
        <p:nvSpPr>
          <p:cNvPr id="92" name="Rounded Rectangle 91"/>
          <p:cNvSpPr/>
          <p:nvPr/>
        </p:nvSpPr>
        <p:spPr>
          <a:xfrm>
            <a:off x="2057400" y="6248400"/>
            <a:ext cx="5137240" cy="517352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2012-13: PhD student, Siebel Scholar</a:t>
            </a:r>
            <a:endParaRPr lang="en-US" dirty="0"/>
          </a:p>
        </p:txBody>
      </p:sp>
      <p:sp>
        <p:nvSpPr>
          <p:cNvPr id="93" name="Rounded Rectangle 92"/>
          <p:cNvSpPr/>
          <p:nvPr/>
        </p:nvSpPr>
        <p:spPr>
          <a:xfrm>
            <a:off x="2057400" y="6245385"/>
            <a:ext cx="5137240" cy="517352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2013-14: Project Postdoc</a:t>
            </a:r>
            <a:endParaRPr lang="en-US" dirty="0"/>
          </a:p>
        </p:txBody>
      </p:sp>
      <p:sp>
        <p:nvSpPr>
          <p:cNvPr id="96" name="Rounded Rectangle 95"/>
          <p:cNvSpPr/>
          <p:nvPr/>
        </p:nvSpPr>
        <p:spPr>
          <a:xfrm>
            <a:off x="2057400" y="6248400"/>
            <a:ext cx="5137240" cy="517352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2014-15: Simons Society of Fellows, NY</a:t>
            </a:r>
            <a:endParaRPr lang="en-US" dirty="0"/>
          </a:p>
        </p:txBody>
      </p:sp>
      <p:sp>
        <p:nvSpPr>
          <p:cNvPr id="97" name="Rounded Rectangle 96"/>
          <p:cNvSpPr/>
          <p:nvPr/>
        </p:nvSpPr>
        <p:spPr>
          <a:xfrm>
            <a:off x="2057400" y="6248400"/>
            <a:ext cx="5137240" cy="517352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Fall 2015: CS Faculty, Northeastern U.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8" t="12717" r="11503" b="-1408"/>
          <a:stretch/>
        </p:blipFill>
        <p:spPr bwMode="auto">
          <a:xfrm>
            <a:off x="5486400" y="5394959"/>
            <a:ext cx="686918" cy="785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" name="Rounded Rectangle 97"/>
          <p:cNvSpPr/>
          <p:nvPr/>
        </p:nvSpPr>
        <p:spPr>
          <a:xfrm>
            <a:off x="2057400" y="6248400"/>
            <a:ext cx="5137240" cy="517352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Andrew Wan: </a:t>
            </a:r>
            <a:r>
              <a:rPr lang="en-US" dirty="0" err="1" smtClean="0"/>
              <a:t>Ass’t</a:t>
            </a:r>
            <a:r>
              <a:rPr lang="en-US" dirty="0" smtClean="0"/>
              <a:t> Prof. at Tsinghua U.</a:t>
            </a:r>
            <a:endParaRPr lang="en-US" dirty="0"/>
          </a:p>
        </p:txBody>
      </p:sp>
      <p:sp>
        <p:nvSpPr>
          <p:cNvPr id="99" name="Rounded Rectangle 98"/>
          <p:cNvSpPr/>
          <p:nvPr/>
        </p:nvSpPr>
        <p:spPr>
          <a:xfrm>
            <a:off x="2057400" y="6248400"/>
            <a:ext cx="5137240" cy="517352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2012-13: project postdoc</a:t>
            </a:r>
            <a:endParaRPr lang="en-US" dirty="0"/>
          </a:p>
        </p:txBody>
      </p:sp>
      <p:cxnSp>
        <p:nvCxnSpPr>
          <p:cNvPr id="102" name="Straight Arrow Connector 101"/>
          <p:cNvCxnSpPr/>
          <p:nvPr/>
        </p:nvCxnSpPr>
        <p:spPr>
          <a:xfrm flipH="1" flipV="1">
            <a:off x="7090653" y="4343400"/>
            <a:ext cx="1215148" cy="117141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/>
          <p:cNvSpPr txBox="1"/>
          <p:nvPr/>
        </p:nvSpPr>
        <p:spPr>
          <a:xfrm>
            <a:off x="7437123" y="487933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09" name="Rounded Rectangle 108"/>
          <p:cNvSpPr/>
          <p:nvPr/>
        </p:nvSpPr>
        <p:spPr>
          <a:xfrm>
            <a:off x="2057400" y="6248400"/>
            <a:ext cx="5137240" cy="517352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2013-14: Simons Institute research fellow</a:t>
            </a:r>
            <a:endParaRPr lang="en-US" dirty="0"/>
          </a:p>
        </p:txBody>
      </p:sp>
      <p:sp>
        <p:nvSpPr>
          <p:cNvPr id="110" name="Rounded Rectangle 109"/>
          <p:cNvSpPr/>
          <p:nvPr/>
        </p:nvSpPr>
        <p:spPr>
          <a:xfrm>
            <a:off x="2057400" y="6248400"/>
            <a:ext cx="5137240" cy="517352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2014+: Institute for Defense Analysis, Princeton</a:t>
            </a:r>
            <a:endParaRPr lang="en-US" dirty="0"/>
          </a:p>
        </p:txBody>
      </p:sp>
      <p:pic>
        <p:nvPicPr>
          <p:cNvPr id="2050" name="Picture 2" descr="Bryan Le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841" y="5407757"/>
            <a:ext cx="772251" cy="77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3" name="Rounded Rectangle 112"/>
          <p:cNvSpPr/>
          <p:nvPr/>
        </p:nvSpPr>
        <p:spPr>
          <a:xfrm>
            <a:off x="2057400" y="6248400"/>
            <a:ext cx="5137240" cy="517352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Bryan Lee: Law Student, George Washington U.</a:t>
            </a:r>
            <a:endParaRPr lang="en-US" dirty="0"/>
          </a:p>
        </p:txBody>
      </p:sp>
      <p:sp>
        <p:nvSpPr>
          <p:cNvPr id="114" name="Rounded Rectangle 113"/>
          <p:cNvSpPr/>
          <p:nvPr/>
        </p:nvSpPr>
        <p:spPr>
          <a:xfrm>
            <a:off x="2057400" y="6248400"/>
            <a:ext cx="5137240" cy="517352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Summer 2014: Law Intern</a:t>
            </a:r>
            <a:endParaRPr lang="en-US" dirty="0"/>
          </a:p>
        </p:txBody>
      </p:sp>
      <p:sp>
        <p:nvSpPr>
          <p:cNvPr id="115" name="Rounded Rectangle 114"/>
          <p:cNvSpPr/>
          <p:nvPr/>
        </p:nvSpPr>
        <p:spPr>
          <a:xfrm>
            <a:off x="2057400" y="6248400"/>
            <a:ext cx="5137240" cy="517352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Fall 2014: law clerk @ FTC, </a:t>
            </a:r>
            <a:r>
              <a:rPr lang="en-US" dirty="0" err="1" smtClean="0"/>
              <a:t>Solove</a:t>
            </a:r>
            <a:r>
              <a:rPr lang="en-US" dirty="0" smtClean="0"/>
              <a:t> RA</a:t>
            </a:r>
            <a:endParaRPr lang="en-US" dirty="0"/>
          </a:p>
        </p:txBody>
      </p:sp>
      <p:pic>
        <p:nvPicPr>
          <p:cNvPr id="2052" name="Picture 4" descr="Paul Handorf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378" y="5410200"/>
            <a:ext cx="760622" cy="760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879" y="5430295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910" y="5430295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Oval 21"/>
          <p:cNvSpPr/>
          <p:nvPr/>
        </p:nvSpPr>
        <p:spPr>
          <a:xfrm>
            <a:off x="815083" y="1"/>
            <a:ext cx="7448963" cy="990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Numbers on this slide are old - need to be updated.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238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000"/>
                            </p:stCondLst>
                            <p:childTnLst>
                              <p:par>
                                <p:cTn id="12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8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1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4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500"/>
                            </p:stCondLst>
                            <p:childTnLst>
                              <p:par>
                                <p:cTn id="2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1500"/>
                            </p:stCondLst>
                            <p:childTnLst>
                              <p:par>
                                <p:cTn id="25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96296E-6 L -0.01666 -0.25532 " pathEditMode="relative" rAng="0" ptsTypes="AA">
                                      <p:cBhvr>
                                        <p:cTn id="269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-1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2000"/>
                            </p:stCondLst>
                            <p:childTnLst>
                              <p:par>
                                <p:cTn id="27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2000"/>
                            </p:stCondLst>
                            <p:childTnLst>
                              <p:par>
                                <p:cTn id="2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66 -0.25532 L 0.16667 -0.25532 " pathEditMode="relative" rAng="0" ptsTypes="AA">
                                      <p:cBhvr>
                                        <p:cTn id="279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2000"/>
                            </p:stCondLst>
                            <p:childTnLst>
                              <p:par>
                                <p:cTn id="28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2000"/>
                            </p:stCondLst>
                            <p:childTnLst>
                              <p:par>
                                <p:cTn id="2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667 -0.25532 L 0.55 -0.54421 " pathEditMode="relative" rAng="0" ptsTypes="AA">
                                      <p:cBhvr>
                                        <p:cTn id="289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67" y="-1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2000"/>
                            </p:stCondLst>
                            <p:childTnLst>
                              <p:par>
                                <p:cTn id="29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2000"/>
                            </p:stCondLst>
                            <p:childTnLst>
                              <p:par>
                                <p:cTn id="2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>
                      <p:stCondLst>
                        <p:cond delay="indefinite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0.01111 L -0.15539 -0.25509 " pathEditMode="relative" rAng="0" ptsTypes="AA">
                                      <p:cBhvr>
                                        <p:cTn id="309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94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2000"/>
                            </p:stCondLst>
                            <p:childTnLst>
                              <p:par>
                                <p:cTn id="3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6" fill="hold">
                      <p:stCondLst>
                        <p:cond delay="indefinite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538 -0.25509 L -0.05538 -0.54398 " pathEditMode="relative" rAng="0" ptsTypes="AA">
                                      <p:cBhvr>
                                        <p:cTn id="319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-1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2000"/>
                            </p:stCondLst>
                            <p:childTnLst>
                              <p:par>
                                <p:cTn id="32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2000"/>
                            </p:stCondLst>
                            <p:childTnLst>
                              <p:par>
                                <p:cTn id="3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6" fill="hold">
                      <p:stCondLst>
                        <p:cond delay="indefinite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6" fill="hold">
                      <p:stCondLst>
                        <p:cond delay="indefinite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-0.02222 L -0.15503 -0.25509 " pathEditMode="relative" rAng="0" ptsTypes="AA">
                                      <p:cBhvr>
                                        <p:cTn id="339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44" y="-1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2000"/>
                            </p:stCondLst>
                            <p:childTnLst>
                              <p:par>
                                <p:cTn id="34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6" fill="hold">
                      <p:stCondLst>
                        <p:cond delay="indefinite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503 -0.25509 L 0.0283 -0.25509 " pathEditMode="relative" rAng="0" ptsTypes="AA">
                                      <p:cBhvr>
                                        <p:cTn id="349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2000"/>
                            </p:stCondLst>
                            <p:childTnLst>
                              <p:par>
                                <p:cTn id="35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2000"/>
                            </p:stCondLst>
                            <p:childTnLst>
                              <p:par>
                                <p:cTn id="3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6" fill="hold">
                      <p:stCondLst>
                        <p:cond delay="indefinite"/>
                      </p:stCondLst>
                      <p:childTnLst>
                        <p:par>
                          <p:cTn id="357" fill="hold">
                            <p:stCondLst>
                              <p:cond delay="0"/>
                            </p:stCondLst>
                            <p:childTnLst>
                              <p:par>
                                <p:cTn id="3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5" fill="hold">
                      <p:stCondLst>
                        <p:cond delay="indefinite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11111E-6 L 0.05573 -0.25347 " pathEditMode="relative" rAng="0" ptsTypes="AA">
                                      <p:cBhvr>
                                        <p:cTn id="36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8" y="-1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2000"/>
                            </p:stCondLst>
                            <p:childTnLst>
                              <p:par>
                                <p:cTn id="37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2000"/>
                            </p:stCondLst>
                            <p:childTnLst>
                              <p:par>
                                <p:cTn id="3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5" fill="hold">
                      <p:stCondLst>
                        <p:cond delay="indefinite"/>
                      </p:stCondLst>
                      <p:childTnLst>
                        <p:par>
                          <p:cTn id="376" fill="hold">
                            <p:stCondLst>
                              <p:cond delay="0"/>
                            </p:stCondLst>
                            <p:childTnLst>
                              <p:par>
                                <p:cTn id="3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573 -0.25347 L 0.22239 -0.25347 " pathEditMode="relative" rAng="0" ptsTypes="AA">
                                      <p:cBhvr>
                                        <p:cTn id="37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9" fill="hold">
                            <p:stCondLst>
                              <p:cond delay="2000"/>
                            </p:stCondLst>
                            <p:childTnLst>
                              <p:par>
                                <p:cTn id="38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2000"/>
                            </p:stCondLst>
                            <p:childTnLst>
                              <p:par>
                                <p:cTn id="3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5" fill="hold">
                      <p:stCondLst>
                        <p:cond delay="indefinite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239 -0.25347 L -0.06927 -0.54236 " pathEditMode="relative" rAng="0" ptsTypes="AA">
                                      <p:cBhvr>
                                        <p:cTn id="38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83" y="-1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2000"/>
                            </p:stCondLst>
                            <p:childTnLst>
                              <p:par>
                                <p:cTn id="39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2000"/>
                            </p:stCondLst>
                            <p:childTnLst>
                              <p:par>
                                <p:cTn id="3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5" fill="hold">
                      <p:stCondLst>
                        <p:cond delay="indefinite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927 -0.54236 L 0.12239 -0.54236 " pathEditMode="relative" rAng="0" ptsTypes="AA">
                                      <p:cBhvr>
                                        <p:cTn id="39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>
                            <p:stCondLst>
                              <p:cond delay="2000"/>
                            </p:stCondLst>
                            <p:childTnLst>
                              <p:par>
                                <p:cTn id="4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5" fill="hold">
                      <p:stCondLst>
                        <p:cond delay="indefinite"/>
                      </p:stCondLst>
                      <p:childTnLst>
                        <p:par>
                          <p:cTn id="406" fill="hold">
                            <p:stCondLst>
                              <p:cond delay="0"/>
                            </p:stCondLst>
                            <p:childTnLst>
                              <p:par>
                                <p:cTn id="4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5" fill="hold">
                      <p:stCondLst>
                        <p:cond delay="indefinite"/>
                      </p:stCondLst>
                      <p:childTnLst>
                        <p:par>
                          <p:cTn id="416" fill="hold">
                            <p:stCondLst>
                              <p:cond delay="0"/>
                            </p:stCondLst>
                            <p:childTnLst>
                              <p:par>
                                <p:cTn id="4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0.01111 L -0.05417 -0.25486 " pathEditMode="relative" rAng="0" ptsTypes="AA">
                                      <p:cBhvr>
                                        <p:cTn id="418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5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2000"/>
                            </p:stCondLst>
                            <p:childTnLst>
                              <p:par>
                                <p:cTn id="42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2000"/>
                            </p:stCondLst>
                            <p:childTnLst>
                              <p:par>
                                <p:cTn id="4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5" fill="hold">
                      <p:stCondLst>
                        <p:cond delay="indefinite"/>
                      </p:stCondLst>
                      <p:childTnLst>
                        <p:par>
                          <p:cTn id="426" fill="hold">
                            <p:stCondLst>
                              <p:cond delay="0"/>
                            </p:stCondLst>
                            <p:childTnLst>
                              <p:par>
                                <p:cTn id="4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17 -0.25486 L -0.3375 -0.53264 " pathEditMode="relative" rAng="0" ptsTypes="AA">
                                      <p:cBhvr>
                                        <p:cTn id="428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67" y="-1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9" fill="hold">
                            <p:stCondLst>
                              <p:cond delay="2000"/>
                            </p:stCondLst>
                            <p:childTnLst>
                              <p:par>
                                <p:cTn id="43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5" fill="hold">
                      <p:stCondLst>
                        <p:cond delay="indefinite"/>
                      </p:stCondLst>
                      <p:childTnLst>
                        <p:par>
                          <p:cTn id="436" fill="hold">
                            <p:stCondLst>
                              <p:cond delay="0"/>
                            </p:stCondLst>
                            <p:childTnLst>
                              <p:par>
                                <p:cTn id="437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583 -0.54375 L -0.22101 -0.61829 C -0.19462 -0.63495 -0.15538 -0.64375 -0.11458 -0.64375 C -0.06788 -0.64375 -0.03073 -0.63495 -0.00434 -0.61829 L 0.12083 -0.54375 " pathEditMode="relative" rAng="0" ptsTypes="FffFF">
                                      <p:cBhvr>
                                        <p:cTn id="438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33" y="-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4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5" fill="hold">
                      <p:stCondLst>
                        <p:cond delay="indefinite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9" fill="hold">
                            <p:stCondLst>
                              <p:cond delay="0"/>
                            </p:stCondLst>
                            <p:childTnLst>
                              <p:par>
                                <p:cTn id="45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>
                            <p:stCondLst>
                              <p:cond delay="0"/>
                            </p:stCondLst>
                            <p:childTnLst>
                              <p:par>
                                <p:cTn id="4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5" fill="hold">
                      <p:stCondLst>
                        <p:cond delay="indefinite"/>
                      </p:stCondLst>
                      <p:childTnLst>
                        <p:par>
                          <p:cTn id="456" fill="hold">
                            <p:stCondLst>
                              <p:cond delay="0"/>
                            </p:stCondLst>
                            <p:childTnLst>
                              <p:par>
                                <p:cTn id="4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07407E-6 L 0.01632 -0.25579 " pathEditMode="relative" rAng="0" ptsTypes="AA">
                                      <p:cBhvr>
                                        <p:cTn id="45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6" y="-1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9" fill="hold">
                            <p:stCondLst>
                              <p:cond delay="2000"/>
                            </p:stCondLst>
                            <p:childTnLst>
                              <p:par>
                                <p:cTn id="46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2" fill="hold">
                            <p:stCondLst>
                              <p:cond delay="2000"/>
                            </p:stCondLst>
                            <p:childTnLst>
                              <p:par>
                                <p:cTn id="4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5" fill="hold">
                      <p:stCondLst>
                        <p:cond delay="indefinite"/>
                      </p:stCondLst>
                      <p:childTnLst>
                        <p:par>
                          <p:cTn id="466" fill="hold">
                            <p:stCondLst>
                              <p:cond delay="0"/>
                            </p:stCondLst>
                            <p:childTnLst>
                              <p:par>
                                <p:cTn id="4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32 -0.25579 L -0.02535 -0.54468 " pathEditMode="relative" rAng="0" ptsTypes="AA">
                                      <p:cBhvr>
                                        <p:cTn id="46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" y="-1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9" fill="hold">
                            <p:stCondLst>
                              <p:cond delay="2000"/>
                            </p:stCondLst>
                            <p:childTnLst>
                              <p:par>
                                <p:cTn id="47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2" fill="hold">
                            <p:stCondLst>
                              <p:cond delay="2000"/>
                            </p:stCondLst>
                            <p:childTnLst>
                              <p:par>
                                <p:cTn id="4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5" fill="hold">
                            <p:stCondLst>
                              <p:cond delay="2000"/>
                            </p:stCondLst>
                            <p:childTnLst>
                              <p:par>
                                <p:cTn id="47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 animBg="1"/>
      <p:bldP spid="118" grpId="1" animBg="1"/>
      <p:bldP spid="119" grpId="0" animBg="1"/>
      <p:bldP spid="119" grpId="1" animBg="1"/>
      <p:bldP spid="122" grpId="0" animBg="1"/>
      <p:bldP spid="122" grpId="1" animBg="1"/>
      <p:bldP spid="124" grpId="0" animBg="1"/>
      <p:bldP spid="124" grpId="1" animBg="1"/>
      <p:bldP spid="127" grpId="0" animBg="1"/>
      <p:bldP spid="138" grpId="0" animBg="1"/>
      <p:bldP spid="138" grpId="1" animBg="1"/>
      <p:bldP spid="128" grpId="0" animBg="1"/>
      <p:bldP spid="128" grpId="1" animBg="1"/>
      <p:bldP spid="132" grpId="0" animBg="1"/>
      <p:bldP spid="132" grpId="1" animBg="1"/>
      <p:bldP spid="133" grpId="0" animBg="1"/>
      <p:bldP spid="133" grpId="1" animBg="1"/>
      <p:bldP spid="133" grpId="2" animBg="1"/>
      <p:bldP spid="135" grpId="0" animBg="1"/>
      <p:bldP spid="135" grpId="1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4" grpId="0"/>
      <p:bldP spid="27" grpId="0"/>
      <p:bldP spid="31" grpId="0"/>
      <p:bldP spid="35" grpId="0"/>
      <p:bldP spid="40" grpId="0"/>
      <p:bldP spid="44" grpId="0"/>
      <p:bldP spid="48" grpId="0"/>
      <p:bldP spid="52" grpId="0"/>
      <p:bldP spid="56" grpId="0"/>
      <p:bldP spid="59" grpId="0"/>
      <p:bldP spid="64" grpId="0"/>
      <p:bldP spid="67" grpId="0"/>
      <p:bldP spid="71" grpId="0"/>
      <p:bldP spid="75" grpId="0"/>
      <p:bldP spid="80" grpId="0"/>
      <p:bldP spid="87" grpId="0"/>
      <p:bldP spid="91" grpId="0"/>
      <p:bldP spid="95" grpId="0"/>
      <p:bldP spid="100" grpId="0" animBg="1"/>
      <p:bldP spid="101" grpId="0"/>
      <p:bldP spid="104" grpId="0"/>
      <p:bldP spid="107" grpId="0"/>
      <p:bldP spid="111" grpId="0"/>
      <p:bldP spid="116" grpId="0"/>
      <p:bldP spid="120" grpId="0"/>
      <p:bldP spid="125" grpId="0"/>
      <p:bldP spid="130" grpId="0"/>
      <p:bldP spid="134" grpId="0"/>
      <p:bldP spid="137" grpId="0"/>
      <p:bldP spid="144" grpId="0"/>
      <p:bldP spid="147" grpId="0"/>
      <p:bldP spid="151" grpId="0" animBg="1"/>
      <p:bldP spid="151" grpId="1" animBg="1"/>
      <p:bldP spid="83" grpId="0" animBg="1"/>
      <p:bldP spid="86" grpId="1" animBg="1"/>
      <p:bldP spid="86" grpId="2" animBg="1"/>
      <p:bldP spid="88" grpId="0" animBg="1"/>
      <p:bldP spid="88" grpId="1" animBg="1"/>
      <p:bldP spid="89" grpId="0" animBg="1"/>
      <p:bldP spid="89" grpId="1" animBg="1"/>
      <p:bldP spid="92" grpId="0" animBg="1"/>
      <p:bldP spid="92" grpId="1" animBg="1"/>
      <p:bldP spid="93" grpId="0" animBg="1"/>
      <p:bldP spid="93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6" grpId="0"/>
      <p:bldP spid="109" grpId="0" animBg="1"/>
      <p:bldP spid="109" grpId="1" animBg="1"/>
      <p:bldP spid="110" grpId="0" animBg="1"/>
      <p:bldP spid="110" grpId="1" animBg="1"/>
      <p:bldP spid="113" grpId="0" animBg="1"/>
      <p:bldP spid="113" grpId="1" animBg="1"/>
      <p:bldP spid="114" grpId="0" animBg="1"/>
      <p:bldP spid="114" grpId="1" animBg="1"/>
      <p:bldP spid="115" grpId="0" animBg="1"/>
      <p:bldP spid="11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Summer 2015 Intern Experience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Students </a:t>
            </a:r>
            <a:r>
              <a:rPr lang="en-US" smtClean="0"/>
              <a:t>from CS (X), Social Science (Y), </a:t>
            </a:r>
            <a:r>
              <a:rPr lang="en-US" dirty="0" smtClean="0"/>
              <a:t>and </a:t>
            </a:r>
            <a:r>
              <a:rPr lang="en-US" smtClean="0"/>
              <a:t>Law (Z)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Project-wide orientation at start of summer</a:t>
            </a:r>
          </a:p>
          <a:p>
            <a:pPr lvl="1"/>
            <a:r>
              <a:rPr lang="en-US" dirty="0" smtClean="0"/>
              <a:t>For all students, from all units: CRCS, Berkman, IQSS/</a:t>
            </a:r>
            <a:r>
              <a:rPr lang="en-US" dirty="0" err="1" smtClean="0"/>
              <a:t>Dataverse</a:t>
            </a:r>
            <a:endParaRPr lang="en-US" dirty="0" smtClean="0"/>
          </a:p>
          <a:p>
            <a:pPr lvl="1"/>
            <a:r>
              <a:rPr lang="en-US" dirty="0" smtClean="0"/>
              <a:t>Tutorial videos on online</a:t>
            </a:r>
          </a:p>
          <a:p>
            <a:pPr marL="274320" lvl="1" indent="0">
              <a:buNone/>
            </a:pPr>
            <a:endParaRPr lang="en-US" dirty="0"/>
          </a:p>
          <a:p>
            <a:r>
              <a:rPr lang="en-US" dirty="0" smtClean="0"/>
              <a:t>Continued tutorials throughout summer</a:t>
            </a:r>
          </a:p>
          <a:p>
            <a:pPr lvl="1"/>
            <a:r>
              <a:rPr lang="en-US" dirty="0" smtClean="0"/>
              <a:t>Differential privacy, R, Statistics</a:t>
            </a:r>
          </a:p>
          <a:p>
            <a:pPr lvl="1"/>
            <a:r>
              <a:rPr lang="en-US" dirty="0" smtClean="0"/>
              <a:t>Many taught by students, postdocs, and visitors</a:t>
            </a:r>
          </a:p>
          <a:p>
            <a:pPr lvl="1"/>
            <a:endParaRPr lang="en-US" dirty="0"/>
          </a:p>
          <a:p>
            <a:r>
              <a:rPr lang="en-US" dirty="0" smtClean="0"/>
              <a:t>Cross-disciplinary mentoring</a:t>
            </a:r>
          </a:p>
          <a:p>
            <a:endParaRPr lang="en-US" dirty="0"/>
          </a:p>
          <a:p>
            <a:r>
              <a:rPr lang="en-US" dirty="0" smtClean="0"/>
              <a:t>Continued project-wide activities</a:t>
            </a:r>
          </a:p>
          <a:p>
            <a:pPr lvl="1"/>
            <a:r>
              <a:rPr lang="en-US" dirty="0" smtClean="0"/>
              <a:t>All-hands meetings</a:t>
            </a:r>
          </a:p>
          <a:p>
            <a:pPr lvl="1"/>
            <a:r>
              <a:rPr lang="en-US" dirty="0" smtClean="0"/>
              <a:t>Kickball game and </a:t>
            </a:r>
            <a:r>
              <a:rPr lang="en-US" b="1" dirty="0" smtClean="0"/>
              <a:t>project retreat </a:t>
            </a:r>
            <a:r>
              <a:rPr lang="en-US" dirty="0" smtClean="0"/>
              <a:t>(repeating </a:t>
            </a:r>
            <a:r>
              <a:rPr lang="en-US" b="1" dirty="0" smtClean="0"/>
              <a:t>Spring term retreat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3534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Summer Meeting Attendance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6063942"/>
              </p:ext>
            </p:extLst>
          </p:nvPr>
        </p:nvGraphicFramePr>
        <p:xfrm>
          <a:off x="0" y="2438400"/>
          <a:ext cx="9109958" cy="2931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66805"/>
                <a:gridCol w="685795"/>
                <a:gridCol w="731934"/>
                <a:gridCol w="828178"/>
                <a:gridCol w="828178"/>
                <a:gridCol w="828178"/>
                <a:gridCol w="828178"/>
                <a:gridCol w="828178"/>
                <a:gridCol w="828178"/>
                <a:gridCol w="828178"/>
                <a:gridCol w="828178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Computer Science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Social Science/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IQSS/Stats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Law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Sr.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Pdoc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PhD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Ugrad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Sr.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Pdoc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Ugrad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Sr.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Pdoc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Grad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All-hands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Diff.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Priv.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Bridging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Notions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438400" y="6096000"/>
            <a:ext cx="4211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 Not based on rigorous data collection.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603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Survey of Project Participants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47800"/>
                <a:ext cx="8229600" cy="52578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Overall experience: 4.75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±</m:t>
                    </m:r>
                  </m:oMath>
                </a14:m>
                <a:r>
                  <a:rPr lang="en-US" dirty="0" smtClean="0"/>
                  <a:t> .52 (out of 5.0)</a:t>
                </a:r>
              </a:p>
              <a:p>
                <a:pPr lvl="1"/>
                <a:endParaRPr lang="en-US" dirty="0"/>
              </a:p>
              <a:p>
                <a:r>
                  <a:rPr lang="en-US" dirty="0" smtClean="0"/>
                  <a:t>What did you enjoy most?</a:t>
                </a:r>
                <a:br>
                  <a:rPr lang="en-US" dirty="0" smtClean="0"/>
                </a:br>
                <a:r>
                  <a:rPr lang="en-US" sz="2000" dirty="0" smtClean="0"/>
                  <a:t>“</a:t>
                </a:r>
                <a:r>
                  <a:rPr lang="en-US" sz="2000" dirty="0"/>
                  <a:t>I loved that it was a multidisciplinary project and issues were collaboratively discussed and solutions were effective and encompassed ideas from experts of many disciplines</a:t>
                </a:r>
                <a:r>
                  <a:rPr lang="en-US" sz="2000" dirty="0" smtClean="0"/>
                  <a:t>.”</a:t>
                </a:r>
              </a:p>
              <a:p>
                <a:endParaRPr lang="en-US" sz="2000" dirty="0" smtClean="0"/>
              </a:p>
              <a:p>
                <a:r>
                  <a:rPr lang="en-US" dirty="0" smtClean="0"/>
                  <a:t>Relevance to your current/future career?</a:t>
                </a:r>
                <a:br>
                  <a:rPr lang="en-US" dirty="0" smtClean="0"/>
                </a:br>
                <a:r>
                  <a:rPr lang="en-US" sz="2000" dirty="0" smtClean="0"/>
                  <a:t>“…widened </a:t>
                </a:r>
                <a:r>
                  <a:rPr lang="en-US" sz="2000" dirty="0"/>
                  <a:t>my </a:t>
                </a:r>
                <a:r>
                  <a:rPr lang="en-US" sz="2000" dirty="0" smtClean="0"/>
                  <a:t>[TCS] research </a:t>
                </a:r>
                <a:r>
                  <a:rPr lang="en-US" sz="2000" dirty="0"/>
                  <a:t>interests to also include policy and </a:t>
                </a:r>
                <a:r>
                  <a:rPr lang="en-US" sz="2000" dirty="0" smtClean="0"/>
                  <a:t>implementation…”</a:t>
                </a:r>
                <a:br>
                  <a:rPr lang="en-US" sz="2000" dirty="0" smtClean="0"/>
                </a:br>
                <a:r>
                  <a:rPr lang="en-US" sz="2000" dirty="0" smtClean="0"/>
                  <a:t>“</a:t>
                </a:r>
                <a:r>
                  <a:rPr lang="en-US" sz="2000" dirty="0"/>
                  <a:t>major contributing factor toward being hired to work at a law firm focusing on privacy law</a:t>
                </a:r>
                <a:r>
                  <a:rPr lang="en-US" sz="2000" dirty="0" smtClean="0"/>
                  <a:t>.”</a:t>
                </a:r>
              </a:p>
              <a:p>
                <a:endParaRPr lang="en-US" sz="2000" dirty="0"/>
              </a:p>
              <a:p>
                <a:r>
                  <a:rPr lang="en-US" dirty="0" smtClean="0"/>
                  <a:t>Constructive Feedback?</a:t>
                </a:r>
                <a:br>
                  <a:rPr lang="en-US" dirty="0" smtClean="0"/>
                </a:br>
                <a:r>
                  <a:rPr lang="en-US" sz="1800" dirty="0" smtClean="0"/>
                  <a:t>“…</a:t>
                </a:r>
                <a:r>
                  <a:rPr lang="en-US" sz="2000" dirty="0" smtClean="0"/>
                  <a:t>focus </a:t>
                </a:r>
                <a:r>
                  <a:rPr lang="en-US" sz="2000" dirty="0"/>
                  <a:t>more resources on tool </a:t>
                </a:r>
                <a:r>
                  <a:rPr lang="en-US" sz="2000" dirty="0" smtClean="0"/>
                  <a:t>development…”</a:t>
                </a:r>
                <a:br>
                  <a:rPr lang="en-US" sz="2000" dirty="0" smtClean="0"/>
                </a:br>
                <a:r>
                  <a:rPr lang="en-US" sz="1800" dirty="0" smtClean="0"/>
                  <a:t>“</a:t>
                </a:r>
                <a:r>
                  <a:rPr lang="en-US" sz="2000"/>
                  <a:t>Fewer </a:t>
                </a:r>
                <a:r>
                  <a:rPr lang="en-US" sz="2000" smtClean="0"/>
                  <a:t>meetings…”</a:t>
                </a:r>
                <a:endParaRPr lang="en-US" sz="20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47800"/>
                <a:ext cx="8229600" cy="5257800"/>
              </a:xfrm>
              <a:blipFill rotWithShape="1">
                <a:blip r:embed="rId2"/>
                <a:stretch>
                  <a:fillRect l="-593" t="-1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531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txBody>
          <a:bodyPr/>
          <a:lstStyle/>
          <a:p>
            <a:r>
              <a:rPr lang="en-US" dirty="0" smtClean="0"/>
              <a:t>Project website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057400" y="4267200"/>
            <a:ext cx="5334000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Update and replace with actual link that I can follow to show them things</a:t>
            </a:r>
            <a:endParaRPr lang="en-US" dirty="0"/>
          </a:p>
        </p:txBody>
      </p:sp>
      <p:pic>
        <p:nvPicPr>
          <p:cNvPr id="2050" name="Picture 2" descr="C:\Users\Salil.SalilSurface\g.harvard\Privacy for Social Science Research\site-visit-oct2015\project-website.PN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63"/>
          <a:stretch/>
        </p:blipFill>
        <p:spPr bwMode="auto">
          <a:xfrm>
            <a:off x="1066800" y="1066801"/>
            <a:ext cx="7002799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124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Outreach to General Public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6021683"/>
              </p:ext>
            </p:extLst>
          </p:nvPr>
        </p:nvGraphicFramePr>
        <p:xfrm>
          <a:off x="1143000" y="1219200"/>
          <a:ext cx="3552606" cy="549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Acrobat Document" r:id="rId3" imgW="7543665" imgH="11658600" progId="AcroExch.Document.7">
                  <p:embed/>
                </p:oleObj>
              </mc:Choice>
              <mc:Fallback>
                <p:oleObj name="Acrobat Document" r:id="rId3" imgW="7543665" imgH="1165860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43000" y="1219200"/>
                        <a:ext cx="3552606" cy="5491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029200" y="2286000"/>
            <a:ext cx="344357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Over 700 registrants</a:t>
            </a:r>
          </a:p>
          <a:p>
            <a:endParaRPr lang="en-US" sz="2800" dirty="0"/>
          </a:p>
          <a:p>
            <a:r>
              <a:rPr lang="en-US" sz="2800" dirty="0" smtClean="0"/>
              <a:t>Videos online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6013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SALIL@QZHAVKNFUVWZY5H8" val="468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8501</TotalTime>
  <Words>1053</Words>
  <Application>Microsoft Office PowerPoint</Application>
  <PresentationFormat>On-screen Show (4:3)</PresentationFormat>
  <Paragraphs>338</Paragraphs>
  <Slides>19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Cambria Math</vt:lpstr>
      <vt:lpstr>Calibri</vt:lpstr>
      <vt:lpstr>Clarity</vt:lpstr>
      <vt:lpstr>Acrobat Document</vt:lpstr>
      <vt:lpstr>EDUCATION &amp; OUTREACH</vt:lpstr>
      <vt:lpstr>Overarching Goals</vt:lpstr>
      <vt:lpstr>Activities</vt:lpstr>
      <vt:lpstr>Training Students &amp; Researchers</vt:lpstr>
      <vt:lpstr>Summer 2015 Intern Experience</vt:lpstr>
      <vt:lpstr>Typical Summer Meeting Attendance</vt:lpstr>
      <vt:lpstr>Survey of Project Participants</vt:lpstr>
      <vt:lpstr>Project website</vt:lpstr>
      <vt:lpstr>Outreach to General Public</vt:lpstr>
      <vt:lpstr>Outreach to Social Science</vt:lpstr>
      <vt:lpstr>Outreach to Legal &amp; Policy Communities</vt:lpstr>
      <vt:lpstr>Outreach to Legal &amp; Policy Communities</vt:lpstr>
      <vt:lpstr>Outreach to Legal &amp; Policy Communities</vt:lpstr>
      <vt:lpstr>Outreach to Legal &amp; Policy Communities</vt:lpstr>
      <vt:lpstr>Outreach to Legal &amp; Policy Communities</vt:lpstr>
      <vt:lpstr>Outreach to Legal &amp; Policy Communities</vt:lpstr>
      <vt:lpstr>Outreach to Legal &amp; Policy Communities</vt:lpstr>
      <vt:lpstr>Outreach to Legal &amp; Policy Communities</vt:lpstr>
      <vt:lpstr>Outreach to Legal &amp; Policy Communities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TOC &amp; Society</dc:title>
  <dc:creator>Salil Vadhan</dc:creator>
  <cp:lastModifiedBy>Salil Vadhan</cp:lastModifiedBy>
  <cp:revision>445</cp:revision>
  <cp:lastPrinted>2012-06-04T05:43:59Z</cp:lastPrinted>
  <dcterms:created xsi:type="dcterms:W3CDTF">2012-01-06T18:37:26Z</dcterms:created>
  <dcterms:modified xsi:type="dcterms:W3CDTF">2015-10-16T15:34:25Z</dcterms:modified>
</cp:coreProperties>
</file>