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Microsoft_Equation1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3" r:id="rId2"/>
  </p:sldMasterIdLst>
  <p:notesMasterIdLst>
    <p:notesMasterId r:id="rId4"/>
  </p:notesMasterIdLst>
  <p:handoutMasterIdLst>
    <p:handoutMasterId r:id="rId5"/>
  </p:handoutMasterIdLst>
  <p:sldIdLst>
    <p:sldId id="256" r:id="rId3"/>
  </p:sldIdLst>
  <p:sldSz cx="43891200" cy="32918400"/>
  <p:notesSz cx="6858000" cy="9144000"/>
  <p:defaultTextStyle>
    <a:defPPr>
      <a:defRPr lang="en-US"/>
    </a:defPPr>
    <a:lvl1pPr marL="0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451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8900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351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7801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252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6703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152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5603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mc="http://schemas.openxmlformats.org/markup-compatibility/2006" xmlns:mv="urn:schemas-microsoft-com:mac:vml" xmlns:p15="http://schemas.microsoft.com/office/powerpoint/2012/main" xmlns="">
        <p15:guide id="1" orient="horz" pos="3318">
          <p15:clr>
            <a:srgbClr val="A4A3A4"/>
          </p15:clr>
        </p15:guide>
        <p15:guide id="2" orient="horz" pos="288">
          <p15:clr>
            <a:srgbClr val="A4A3A4"/>
          </p15:clr>
        </p15:guide>
        <p15:guide id="3" orient="horz" pos="20160">
          <p15:clr>
            <a:srgbClr val="A4A3A4"/>
          </p15:clr>
        </p15:guide>
        <p15:guide id="4" orient="horz">
          <p15:clr>
            <a:srgbClr val="A4A3A4"/>
          </p15:clr>
        </p15:guide>
        <p15:guide id="5" pos="581">
          <p15:clr>
            <a:srgbClr val="A4A3A4"/>
          </p15:clr>
        </p15:guide>
        <p15:guide id="6" pos="27069">
          <p15:clr>
            <a:srgbClr val="A4A3A4"/>
          </p15:clr>
        </p15:guide>
      </p15:sldGuideLst>
    </p:ext>
    <p:ext uri="{2D200454-40CA-4A62-9FC3-DE9A4176ACB9}">
      <p15:notesGuideLst xmlns:mc="http://schemas.openxmlformats.org/markup-compatibility/2006" xmlns:mv="urn:schemas-microsoft-com:mac:vml"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3E68"/>
    <a:srgbClr val="3F5083"/>
    <a:srgbClr val="F3F5FA"/>
    <a:srgbClr val="CDD2DE"/>
    <a:srgbClr val="E3E9E5"/>
    <a:srgbClr val="EAEAE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mc="http://schemas.openxmlformats.org/markup-compatibility/2006" xmlns:mv="urn:schemas-microsoft-com:mac:vml"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58" autoAdjust="0"/>
    <p:restoredTop sz="94701" autoAdjust="0"/>
  </p:normalViewPr>
  <p:slideViewPr>
    <p:cSldViewPr snapToGrid="0" snapToObjects="1" showGuides="1">
      <p:cViewPr>
        <p:scale>
          <a:sx n="37" d="100"/>
          <a:sy n="37" d="100"/>
        </p:scale>
        <p:origin x="296" y="1592"/>
      </p:cViewPr>
      <p:guideLst>
        <p:guide orient="horz" pos="3318"/>
        <p:guide orient="horz" pos="288"/>
        <p:guide orient="horz" pos="20160"/>
        <p:guide orient="horz"/>
        <p:guide pos="581"/>
        <p:guide pos="270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79" d="100"/>
          <a:sy n="79" d="100"/>
        </p:scale>
        <p:origin x="-3768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commentAuthors" Target="commentAuthors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4" Type="http://schemas.openxmlformats.org/officeDocument/2006/relationships/image" Target="../media/image4.emf"/><Relationship Id="rId5" Type="http://schemas.openxmlformats.org/officeDocument/2006/relationships/image" Target="../media/image5.emf"/><Relationship Id="rId6" Type="http://schemas.openxmlformats.org/officeDocument/2006/relationships/image" Target="../media/image6.emf"/><Relationship Id="rId7" Type="http://schemas.openxmlformats.org/officeDocument/2006/relationships/image" Target="../media/image7.emf"/><Relationship Id="rId8" Type="http://schemas.openxmlformats.org/officeDocument/2006/relationships/image" Target="../media/image8.emf"/><Relationship Id="rId9" Type="http://schemas.openxmlformats.org/officeDocument/2006/relationships/image" Target="../media/image9.emf"/><Relationship Id="rId1" Type="http://schemas.openxmlformats.org/officeDocument/2006/relationships/image" Target="../media/image1.emf"/><Relationship Id="rId2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8C5BC-9A70-462C-B28D-9600239EAC64}" type="datetimeFigureOut">
              <a:rPr lang="en-US" smtClean="0"/>
              <a:pPr/>
              <a:t>11/23/14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C131B7-05CA-4AEE-9267-6D0ED4DC84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068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C2317-6751-4CD4-9995-8782DD78E936}" type="datetimeFigureOut">
              <a:rPr lang="en-US" smtClean="0"/>
              <a:pPr/>
              <a:t>11/23/14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637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2194451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4388900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6583351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8777801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10972252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13166703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5361152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7555603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A1A87D-CAF7-4BDC-A0D3-C0DBEDE8161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0307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904188" y="6378481"/>
            <a:ext cx="10056813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922341" y="5548749"/>
            <a:ext cx="10048875" cy="754045"/>
          </a:xfrm>
          <a:prstGeom prst="rect">
            <a:avLst/>
          </a:prstGeom>
          <a:noFill/>
        </p:spPr>
        <p:txBody>
          <a:bodyPr lIns="91436" tIns="91436" rIns="91436" bIns="91436" anchor="ctr" anchorCtr="0">
            <a:spAutoFit/>
          </a:bodyPr>
          <a:lstStyle>
            <a:lvl1pPr marL="0" indent="0"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INTRODUCTION or ABSTRACT</a:t>
            </a:r>
            <a:endParaRPr lang="en-US" dirty="0"/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922339" y="14212513"/>
            <a:ext cx="10050462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OBJECTIVES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11587165" y="6378481"/>
            <a:ext cx="10048874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11587166" y="5548749"/>
            <a:ext cx="10048875" cy="754045"/>
          </a:xfrm>
          <a:prstGeom prst="rect">
            <a:avLst/>
          </a:prstGeom>
          <a:noFill/>
        </p:spPr>
        <p:txBody>
          <a:bodyPr lIns="91436" tIns="91436" rIns="91436" bIns="91436" anchor="ctr" anchorCtr="0">
            <a:spAutoFit/>
          </a:bodyPr>
          <a:lstStyle>
            <a:lvl1pPr marL="0" indent="0"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MATERIALS &amp; METHODS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22258339" y="6378481"/>
            <a:ext cx="10048874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22250400" y="5548749"/>
            <a:ext cx="10058400" cy="754045"/>
          </a:xfrm>
          <a:prstGeom prst="rect">
            <a:avLst/>
          </a:prstGeom>
          <a:noFill/>
        </p:spPr>
        <p:txBody>
          <a:bodyPr lIns="91436" tIns="91436" rIns="91436" bIns="91436" anchor="ctr" anchorCtr="0">
            <a:spAutoFit/>
          </a:bodyPr>
          <a:lstStyle>
            <a:lvl1pPr marL="0" indent="0"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RESULTS</a:t>
            </a:r>
            <a:endParaRPr lang="en-US" dirty="0"/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32914027" y="5548749"/>
            <a:ext cx="10047018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CONCLUSIONS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32914027" y="6378481"/>
            <a:ext cx="10047018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32914027" y="14272738"/>
            <a:ext cx="10047018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REFERENCES</a:t>
            </a:r>
            <a:endParaRPr lang="en-US" dirty="0"/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32914027" y="15011402"/>
            <a:ext cx="10052050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32914027" y="25679401"/>
            <a:ext cx="10047018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ACKNOWLEDGEMENTS or  CONTACT</a:t>
            </a:r>
            <a:endParaRPr lang="en-US" dirty="0"/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32914027" y="26433446"/>
            <a:ext cx="10052050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60" name="Text Placeholder 3"/>
          <p:cNvSpPr>
            <a:spLocks noGrp="1"/>
          </p:cNvSpPr>
          <p:nvPr>
            <p:ph type="body" sz="quarter" idx="96" hasCustomPrompt="1"/>
          </p:nvPr>
        </p:nvSpPr>
        <p:spPr>
          <a:xfrm>
            <a:off x="904188" y="14951552"/>
            <a:ext cx="10056813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77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5932593" y="3383947"/>
            <a:ext cx="31998968" cy="128016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FontTx/>
              <a:buNone/>
              <a:defRPr sz="6000">
                <a:solidFill>
                  <a:schemeClr val="bg1"/>
                </a:solidFill>
                <a:latin typeface="+mj-lt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 smtClean="0"/>
              <a:t>Click here to add affiliations</a:t>
            </a:r>
            <a:endParaRPr lang="en-US" dirty="0"/>
          </a:p>
        </p:txBody>
      </p:sp>
      <p:sp>
        <p:nvSpPr>
          <p:cNvPr id="78" name="Text Placeholder 76"/>
          <p:cNvSpPr>
            <a:spLocks noGrp="1"/>
          </p:cNvSpPr>
          <p:nvPr>
            <p:ph type="body" sz="quarter" idx="151" hasCustomPrompt="1"/>
          </p:nvPr>
        </p:nvSpPr>
        <p:spPr>
          <a:xfrm>
            <a:off x="5932593" y="2103787"/>
            <a:ext cx="31998968" cy="1280160"/>
          </a:xfrm>
          <a:prstGeom prst="rect">
            <a:avLst/>
          </a:prstGeom>
        </p:spPr>
        <p:txBody>
          <a:bodyPr anchor="t" anchorCtr="1">
            <a:normAutofit/>
          </a:bodyPr>
          <a:lstStyle>
            <a:lvl1pPr marL="0" indent="0" algn="ctr">
              <a:buFontTx/>
              <a:buNone/>
              <a:defRPr sz="8800">
                <a:solidFill>
                  <a:schemeClr val="bg1"/>
                </a:solidFill>
                <a:latin typeface="+mj-lt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 smtClean="0"/>
              <a:t>Click here to add authors</a:t>
            </a:r>
            <a:endParaRPr lang="en-US" dirty="0"/>
          </a:p>
        </p:txBody>
      </p:sp>
      <p:sp>
        <p:nvSpPr>
          <p:cNvPr id="79" name="Text Placeholder 76"/>
          <p:cNvSpPr>
            <a:spLocks noGrp="1"/>
          </p:cNvSpPr>
          <p:nvPr>
            <p:ph type="body" sz="quarter" idx="153" hasCustomPrompt="1"/>
          </p:nvPr>
        </p:nvSpPr>
        <p:spPr>
          <a:xfrm>
            <a:off x="5932593" y="465813"/>
            <a:ext cx="31998968" cy="1637973"/>
          </a:xfrm>
          <a:prstGeom prst="rect">
            <a:avLst/>
          </a:prstGeom>
        </p:spPr>
        <p:txBody>
          <a:bodyPr anchor="t" anchorCtr="1">
            <a:normAutofit/>
          </a:bodyPr>
          <a:lstStyle>
            <a:lvl1pPr marL="0" indent="0" algn="ctr">
              <a:buFontTx/>
              <a:buNone/>
              <a:defRPr sz="11500">
                <a:solidFill>
                  <a:schemeClr val="bg1"/>
                </a:solidFill>
                <a:latin typeface="+mj-lt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 smtClean="0"/>
              <a:t>Click here to add title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center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904188" y="6212225"/>
            <a:ext cx="10056813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922341" y="5348867"/>
            <a:ext cx="10048875" cy="754045"/>
          </a:xfrm>
          <a:prstGeom prst="rect">
            <a:avLst/>
          </a:prstGeom>
          <a:noFill/>
        </p:spPr>
        <p:txBody>
          <a:bodyPr lIns="91436" tIns="91436" rIns="91436" bIns="91436" anchor="ctr" anchorCtr="0">
            <a:spAutoFit/>
          </a:bodyPr>
          <a:lstStyle>
            <a:lvl1pPr marL="0" indent="0"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INTRODUCTION or ABSTRACT</a:t>
            </a:r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902598" y="15043762"/>
            <a:ext cx="10058400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922339" y="14212513"/>
            <a:ext cx="10050462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OBJECTIVES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11587163" y="6204287"/>
            <a:ext cx="20720048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11587164" y="5348867"/>
            <a:ext cx="20720050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(header)  MATERIALS &amp; METHODS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11587164" y="21896538"/>
            <a:ext cx="20720050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1587162" y="21074746"/>
            <a:ext cx="20720050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RESULTS</a:t>
            </a:r>
            <a:endParaRPr lang="en-US" dirty="0"/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32905536" y="5348867"/>
            <a:ext cx="10047018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CONCLUSIONS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32905536" y="6212225"/>
            <a:ext cx="10047018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32905536" y="14272738"/>
            <a:ext cx="10047018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REFERENCES</a:t>
            </a:r>
            <a:endParaRPr lang="en-US" dirty="0"/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32905536" y="15011402"/>
            <a:ext cx="10052050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32905536" y="25669876"/>
            <a:ext cx="10047018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ACKNOWLEDGEMENTS or CONTACT</a:t>
            </a:r>
            <a:endParaRPr lang="en-US" dirty="0"/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32905536" y="26436774"/>
            <a:ext cx="10052050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64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5932593" y="3383947"/>
            <a:ext cx="31998968" cy="128016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FontTx/>
              <a:buNone/>
              <a:defRPr sz="6000">
                <a:solidFill>
                  <a:schemeClr val="bg1"/>
                </a:solidFill>
                <a:latin typeface="+mj-lt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 smtClean="0"/>
              <a:t>Click here to add affiliations</a:t>
            </a:r>
            <a:endParaRPr lang="en-US" dirty="0"/>
          </a:p>
        </p:txBody>
      </p:sp>
      <p:sp>
        <p:nvSpPr>
          <p:cNvPr id="65" name="Text Placeholder 76"/>
          <p:cNvSpPr>
            <a:spLocks noGrp="1"/>
          </p:cNvSpPr>
          <p:nvPr>
            <p:ph type="body" sz="quarter" idx="151" hasCustomPrompt="1"/>
          </p:nvPr>
        </p:nvSpPr>
        <p:spPr>
          <a:xfrm>
            <a:off x="5932593" y="2103787"/>
            <a:ext cx="31998968" cy="1280160"/>
          </a:xfrm>
          <a:prstGeom prst="rect">
            <a:avLst/>
          </a:prstGeom>
        </p:spPr>
        <p:txBody>
          <a:bodyPr anchor="t" anchorCtr="1">
            <a:normAutofit/>
          </a:bodyPr>
          <a:lstStyle>
            <a:lvl1pPr marL="0" indent="0" algn="ctr">
              <a:buFontTx/>
              <a:buNone/>
              <a:defRPr sz="8800">
                <a:solidFill>
                  <a:schemeClr val="bg1"/>
                </a:solidFill>
                <a:latin typeface="+mj-lt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 smtClean="0"/>
              <a:t>Click here to add authors</a:t>
            </a:r>
            <a:endParaRPr lang="en-US" dirty="0"/>
          </a:p>
        </p:txBody>
      </p:sp>
      <p:sp>
        <p:nvSpPr>
          <p:cNvPr id="66" name="Text Placeholder 76"/>
          <p:cNvSpPr>
            <a:spLocks noGrp="1"/>
          </p:cNvSpPr>
          <p:nvPr>
            <p:ph type="body" sz="quarter" idx="153" hasCustomPrompt="1"/>
          </p:nvPr>
        </p:nvSpPr>
        <p:spPr>
          <a:xfrm>
            <a:off x="5932593" y="465813"/>
            <a:ext cx="31998968" cy="1637973"/>
          </a:xfrm>
          <a:prstGeom prst="rect">
            <a:avLst/>
          </a:prstGeom>
        </p:spPr>
        <p:txBody>
          <a:bodyPr anchor="t" anchorCtr="1">
            <a:normAutofit/>
          </a:bodyPr>
          <a:lstStyle>
            <a:lvl1pPr marL="0" indent="0" algn="ctr">
              <a:buFontTx/>
              <a:buNone/>
              <a:defRPr sz="11500">
                <a:solidFill>
                  <a:schemeClr val="bg1"/>
                </a:solidFill>
                <a:latin typeface="+mj-lt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 smtClean="0"/>
              <a:t>Click here to add title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34000">
              <a:schemeClr val="tx2">
                <a:lumMod val="40000"/>
                <a:lumOff val="6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6"/>
          <p:cNvSpPr>
            <a:spLocks noChangeArrowheads="1"/>
          </p:cNvSpPr>
          <p:nvPr/>
        </p:nvSpPr>
        <p:spPr bwMode="auto">
          <a:xfrm>
            <a:off x="0" y="0"/>
            <a:ext cx="43891200" cy="4800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36" tIns="45717" rIns="91436" bIns="45717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0" y="4800600"/>
            <a:ext cx="43891200" cy="45719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52400">
            <a:solidFill>
              <a:schemeClr val="accent5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none" lIns="91436" tIns="45717" rIns="91436" bIns="45717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" name="Rounded Rectangle 1"/>
          <p:cNvSpPr/>
          <p:nvPr userDrawn="1"/>
        </p:nvSpPr>
        <p:spPr>
          <a:xfrm>
            <a:off x="922338" y="5475145"/>
            <a:ext cx="10058400" cy="25205027"/>
          </a:xfrm>
          <a:prstGeom prst="roundRect">
            <a:avLst>
              <a:gd name="adj" fmla="val 9229"/>
            </a:avLst>
          </a:prstGeom>
          <a:solidFill>
            <a:schemeClr val="bg1"/>
          </a:solidFill>
          <a:ln>
            <a:solidFill>
              <a:srgbClr val="303E68">
                <a:alpha val="5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 userDrawn="1"/>
        </p:nvSpPr>
        <p:spPr>
          <a:xfrm>
            <a:off x="11587692" y="5475145"/>
            <a:ext cx="10058400" cy="25205027"/>
          </a:xfrm>
          <a:prstGeom prst="roundRect">
            <a:avLst>
              <a:gd name="adj" fmla="val 9229"/>
            </a:avLst>
          </a:prstGeom>
          <a:solidFill>
            <a:schemeClr val="bg1"/>
          </a:solidFill>
          <a:ln>
            <a:solidFill>
              <a:srgbClr val="303E68">
                <a:alpha val="5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 userDrawn="1"/>
        </p:nvSpPr>
        <p:spPr>
          <a:xfrm>
            <a:off x="22253046" y="5475145"/>
            <a:ext cx="10058400" cy="25205027"/>
          </a:xfrm>
          <a:prstGeom prst="roundRect">
            <a:avLst>
              <a:gd name="adj" fmla="val 9229"/>
            </a:avLst>
          </a:prstGeom>
          <a:solidFill>
            <a:schemeClr val="bg1"/>
          </a:solidFill>
          <a:ln>
            <a:solidFill>
              <a:srgbClr val="303E68">
                <a:alpha val="5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ed Rectangle 25"/>
          <p:cNvSpPr/>
          <p:nvPr userDrawn="1"/>
        </p:nvSpPr>
        <p:spPr>
          <a:xfrm>
            <a:off x="32918400" y="5475145"/>
            <a:ext cx="10058400" cy="25205027"/>
          </a:xfrm>
          <a:prstGeom prst="roundRect">
            <a:avLst>
              <a:gd name="adj" fmla="val 9229"/>
            </a:avLst>
          </a:prstGeom>
          <a:solidFill>
            <a:schemeClr val="bg1"/>
          </a:solidFill>
          <a:ln>
            <a:solidFill>
              <a:srgbClr val="303E68">
                <a:alpha val="5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6"/>
          <p:cNvSpPr>
            <a:spLocks noChangeArrowheads="1"/>
          </p:cNvSpPr>
          <p:nvPr userDrawn="1"/>
        </p:nvSpPr>
        <p:spPr bwMode="auto">
          <a:xfrm>
            <a:off x="0" y="31169782"/>
            <a:ext cx="43891200" cy="174861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36" tIns="45717" rIns="91436" bIns="45717" anchor="ctr"/>
          <a:lstStyle/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4388900" rtl="0" eaLnBrk="1" latinLnBrk="0" hangingPunct="1">
        <a:spcBef>
          <a:spcPct val="0"/>
        </a:spcBef>
        <a:buNone/>
        <a:defRPr sz="88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645838" indent="-1645838" algn="l" defTabSz="4388900" rtl="0" eaLnBrk="1" latinLnBrk="0" hangingPunct="1">
        <a:spcBef>
          <a:spcPct val="20000"/>
        </a:spcBef>
        <a:buFont typeface="Arial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5982" indent="-1371531" algn="l" defTabSz="4388900" rtl="0" eaLnBrk="1" latinLnBrk="0" hangingPunct="1">
        <a:spcBef>
          <a:spcPct val="20000"/>
        </a:spcBef>
        <a:buFont typeface="Arial" pitchFamily="34" charset="0"/>
        <a:buChar char="–"/>
        <a:defRPr sz="135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126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11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577" indent="-1097226" algn="l" defTabSz="4388900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026" indent="-1097226" algn="l" defTabSz="4388900" rtl="0" eaLnBrk="1" latinLnBrk="0" hangingPunct="1">
        <a:spcBef>
          <a:spcPct val="20000"/>
        </a:spcBef>
        <a:buFont typeface="Arial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6947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3926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837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282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45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8900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35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780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252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6703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152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5603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34000">
              <a:schemeClr val="tx2">
                <a:lumMod val="40000"/>
                <a:lumOff val="6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4388900" rtl="0" eaLnBrk="1" latinLnBrk="0" hangingPunct="1">
        <a:spcBef>
          <a:spcPct val="0"/>
        </a:spcBef>
        <a:buNone/>
        <a:defRPr sz="88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645838" indent="-1645838" algn="l" defTabSz="4388900" rtl="0" eaLnBrk="1" latinLnBrk="0" hangingPunct="1">
        <a:spcBef>
          <a:spcPct val="20000"/>
        </a:spcBef>
        <a:buFont typeface="Arial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5982" indent="-1371531" algn="l" defTabSz="4388900" rtl="0" eaLnBrk="1" latinLnBrk="0" hangingPunct="1">
        <a:spcBef>
          <a:spcPct val="20000"/>
        </a:spcBef>
        <a:buFont typeface="Arial" pitchFamily="34" charset="0"/>
        <a:buChar char="–"/>
        <a:defRPr sz="135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126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11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577" indent="-1097226" algn="l" defTabSz="4388900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026" indent="-1097226" algn="l" defTabSz="4388900" rtl="0" eaLnBrk="1" latinLnBrk="0" hangingPunct="1">
        <a:spcBef>
          <a:spcPct val="20000"/>
        </a:spcBef>
        <a:buFont typeface="Arial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6947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3926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837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282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45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8900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35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780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252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6703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152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5603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image" Target="../media/image13.png"/><Relationship Id="rId20" Type="http://schemas.openxmlformats.org/officeDocument/2006/relationships/image" Target="../media/image5.emf"/><Relationship Id="rId21" Type="http://schemas.openxmlformats.org/officeDocument/2006/relationships/oleObject" Target="../embeddings/oleObject5.bin"/><Relationship Id="rId22" Type="http://schemas.openxmlformats.org/officeDocument/2006/relationships/image" Target="../media/image6.emf"/><Relationship Id="rId23" Type="http://schemas.openxmlformats.org/officeDocument/2006/relationships/oleObject" Target="../embeddings/oleObject6.bin"/><Relationship Id="rId24" Type="http://schemas.openxmlformats.org/officeDocument/2006/relationships/image" Target="../media/image7.emf"/><Relationship Id="rId25" Type="http://schemas.openxmlformats.org/officeDocument/2006/relationships/oleObject" Target="../embeddings/oleObject7.bin"/><Relationship Id="rId26" Type="http://schemas.openxmlformats.org/officeDocument/2006/relationships/image" Target="../media/image8.emf"/><Relationship Id="rId27" Type="http://schemas.openxmlformats.org/officeDocument/2006/relationships/oleObject" Target="../embeddings/oleObject8.bin"/><Relationship Id="rId28" Type="http://schemas.openxmlformats.org/officeDocument/2006/relationships/image" Target="../media/image9.emf"/><Relationship Id="rId29" Type="http://schemas.openxmlformats.org/officeDocument/2006/relationships/image" Target="../media/image17.png"/><Relationship Id="rId30" Type="http://schemas.openxmlformats.org/officeDocument/2006/relationships/image" Target="../media/image18.png"/><Relationship Id="rId10" Type="http://schemas.openxmlformats.org/officeDocument/2006/relationships/image" Target="../media/image14.png"/><Relationship Id="rId11" Type="http://schemas.openxmlformats.org/officeDocument/2006/relationships/image" Target="../media/image15.png"/><Relationship Id="rId12" Type="http://schemas.openxmlformats.org/officeDocument/2006/relationships/image" Target="../media/image16.png"/><Relationship Id="rId13" Type="http://schemas.openxmlformats.org/officeDocument/2006/relationships/oleObject" Target="../embeddings/oleObject2.bin"/><Relationship Id="rId14" Type="http://schemas.openxmlformats.org/officeDocument/2006/relationships/image" Target="../media/image2.emf"/><Relationship Id="rId15" Type="http://schemas.openxmlformats.org/officeDocument/2006/relationships/oleObject" Target="../embeddings/oleObject3.bin"/><Relationship Id="rId16" Type="http://schemas.openxmlformats.org/officeDocument/2006/relationships/image" Target="../media/image3.emf"/><Relationship Id="rId17" Type="http://schemas.openxmlformats.org/officeDocument/2006/relationships/oleObject" Target="../embeddings/oleObject4.bin"/><Relationship Id="rId18" Type="http://schemas.openxmlformats.org/officeDocument/2006/relationships/image" Target="../media/image4.emf"/><Relationship Id="rId19" Type="http://schemas.openxmlformats.org/officeDocument/2006/relationships/oleObject" Target="../embeddings/Microsoft_Equation1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oleObject" Target="../embeddings/oleObject1.bin"/><Relationship Id="rId7" Type="http://schemas.openxmlformats.org/officeDocument/2006/relationships/image" Target="../media/image1.emf"/><Relationship Id="rId8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Text Placeholder 453"/>
          <p:cNvSpPr>
            <a:spLocks noGrp="1"/>
          </p:cNvSpPr>
          <p:nvPr>
            <p:ph type="body" sz="quarter" idx="21"/>
          </p:nvPr>
        </p:nvSpPr>
        <p:spPr>
          <a:xfrm>
            <a:off x="11587165" y="6378480"/>
            <a:ext cx="10048874" cy="23551050"/>
          </a:xfrm>
        </p:spPr>
        <p:txBody>
          <a:bodyPr/>
          <a:lstStyle/>
          <a:p>
            <a:pPr marL="342900" indent="-342900" algn="just">
              <a:buFont typeface="Arial"/>
              <a:buChar char="•"/>
            </a:pPr>
            <a:r>
              <a:rPr lang="en-US" dirty="0" smtClean="0"/>
              <a:t>The data set </a:t>
            </a:r>
            <a:r>
              <a:rPr lang="en-US" i="1" dirty="0" smtClean="0"/>
              <a:t>X</a:t>
            </a:r>
            <a:r>
              <a:rPr lang="en-US" dirty="0" smtClean="0"/>
              <a:t> is in </a:t>
            </a:r>
            <a:r>
              <a:rPr lang="en-US" i="1" dirty="0" smtClean="0"/>
              <a:t>{0,1}</a:t>
            </a:r>
            <a:r>
              <a:rPr lang="en-US" i="1" baseline="30000" dirty="0" smtClean="0"/>
              <a:t>n</a:t>
            </a:r>
            <a:r>
              <a:rPr lang="en-US" i="1" dirty="0" smtClean="0"/>
              <a:t>.</a:t>
            </a:r>
            <a:endParaRPr lang="en-US" dirty="0"/>
          </a:p>
          <a:p>
            <a:pPr marL="342900" indent="-342900" algn="just">
              <a:buFont typeface="Arial"/>
              <a:buChar char="•"/>
            </a:pPr>
            <a:r>
              <a:rPr lang="en-US" dirty="0" smtClean="0"/>
              <a:t>The parameter </a:t>
            </a:r>
            <a:r>
              <a:rPr lang="en-US" i="1" dirty="0" err="1" smtClean="0"/>
              <a:t>θ</a:t>
            </a:r>
            <a:r>
              <a:rPr lang="en-US" dirty="0" smtClean="0"/>
              <a:t> is a real number in </a:t>
            </a:r>
            <a:r>
              <a:rPr lang="en-US" i="1" dirty="0" smtClean="0"/>
              <a:t>[0,1]</a:t>
            </a:r>
            <a:r>
              <a:rPr lang="en-US" dirty="0" smtClean="0"/>
              <a:t>, and gives the probability that any given data point of </a:t>
            </a:r>
            <a:r>
              <a:rPr lang="en-US" i="1" dirty="0" smtClean="0"/>
              <a:t>X </a:t>
            </a:r>
            <a:r>
              <a:rPr lang="en-US" dirty="0" smtClean="0"/>
              <a:t>is equal to </a:t>
            </a:r>
            <a:r>
              <a:rPr lang="en-US" dirty="0" smtClean="0"/>
              <a:t>1</a:t>
            </a:r>
            <a:r>
              <a:rPr lang="en-US" i="1" dirty="0" smtClean="0"/>
              <a:t>. </a:t>
            </a:r>
            <a:endParaRPr lang="en-US" i="1" dirty="0" smtClean="0"/>
          </a:p>
          <a:p>
            <a:pPr marL="342900" indent="-342900" algn="just">
              <a:buFont typeface="Arial"/>
              <a:buChar char="•"/>
            </a:pPr>
            <a:r>
              <a:rPr lang="en-US" dirty="0" smtClean="0"/>
              <a:t>The prior </a:t>
            </a:r>
            <a:r>
              <a:rPr lang="en-US" i="1" dirty="0" err="1" smtClean="0"/>
              <a:t>Θ</a:t>
            </a:r>
            <a:r>
              <a:rPr lang="en-US" i="1" dirty="0" smtClean="0"/>
              <a:t> </a:t>
            </a:r>
            <a:r>
              <a:rPr lang="en-US" dirty="0" smtClean="0"/>
              <a:t>is </a:t>
            </a:r>
            <a:r>
              <a:rPr lang="en-US" i="1" dirty="0" smtClean="0"/>
              <a:t>Beta(α,β)</a:t>
            </a:r>
            <a:r>
              <a:rPr lang="en-US" dirty="0" smtClean="0"/>
              <a:t>, which is the conjugate prior distribution for the binomial; this can be interpreted as us having seen </a:t>
            </a:r>
            <a:r>
              <a:rPr lang="en-US" i="1" dirty="0" smtClean="0"/>
              <a:t>α-1</a:t>
            </a:r>
            <a:r>
              <a:rPr lang="en-US" dirty="0" smtClean="0"/>
              <a:t> prior instances of a 1 and </a:t>
            </a:r>
            <a:r>
              <a:rPr lang="en-US" i="1" dirty="0" smtClean="0"/>
              <a:t>β-1</a:t>
            </a:r>
            <a:r>
              <a:rPr lang="en-US" dirty="0" smtClean="0"/>
              <a:t> prior instances of a </a:t>
            </a:r>
            <a:r>
              <a:rPr lang="en-US" dirty="0" smtClean="0"/>
              <a:t>0.</a:t>
            </a:r>
            <a:endParaRPr lang="en-US" dirty="0" smtClean="0"/>
          </a:p>
          <a:p>
            <a:endParaRPr lang="en-US" dirty="0" smtClean="0"/>
          </a:p>
          <a:p>
            <a:r>
              <a:rPr lang="en-US" sz="3200" b="1" dirty="0" smtClean="0"/>
              <a:t>Results:</a:t>
            </a:r>
          </a:p>
          <a:p>
            <a:pPr marL="342900" indent="-342900" algn="just">
              <a:buFont typeface="Arial"/>
              <a:buChar char="•"/>
            </a:pPr>
            <a:r>
              <a:rPr lang="en-US" sz="3200" dirty="0" smtClean="0"/>
              <a:t>II is not </a:t>
            </a:r>
            <a:r>
              <a:rPr lang="en-US" sz="3200" dirty="0" err="1" smtClean="0"/>
              <a:t>ε</a:t>
            </a:r>
            <a:r>
              <a:rPr lang="en-US" sz="3200" dirty="0" smtClean="0"/>
              <a:t>-differentially private.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dirty="0" smtClean="0"/>
              <a:t>Probability </a:t>
            </a:r>
            <a:r>
              <a:rPr lang="en-US" dirty="0" smtClean="0"/>
              <a:t>density functions </a:t>
            </a:r>
            <a:r>
              <a:rPr lang="en-US" dirty="0"/>
              <a:t>of </a:t>
            </a:r>
            <a:r>
              <a:rPr lang="en-US" i="1" dirty="0" err="1"/>
              <a:t>θ|X</a:t>
            </a:r>
            <a:r>
              <a:rPr lang="en-US" dirty="0"/>
              <a:t> for </a:t>
            </a:r>
            <a:r>
              <a:rPr lang="en-US" dirty="0" smtClean="0"/>
              <a:t>an extreme </a:t>
            </a:r>
            <a:r>
              <a:rPr lang="en-US" dirty="0"/>
              <a:t>example of neighboring data sets </a:t>
            </a:r>
            <a:r>
              <a:rPr lang="en-US" i="1" dirty="0"/>
              <a:t>X=1</a:t>
            </a:r>
            <a:r>
              <a:rPr lang="en-US" i="1" baseline="30000" dirty="0"/>
              <a:t>10</a:t>
            </a:r>
            <a:r>
              <a:rPr lang="en-US" dirty="0"/>
              <a:t> and </a:t>
            </a:r>
            <a:r>
              <a:rPr lang="en-US" i="1" dirty="0"/>
              <a:t>X=(1, 0</a:t>
            </a:r>
            <a:r>
              <a:rPr lang="en-US" i="1" baseline="30000" dirty="0"/>
              <a:t>9</a:t>
            </a:r>
            <a:r>
              <a:rPr lang="en-US" i="1" dirty="0"/>
              <a:t>)</a:t>
            </a:r>
            <a:r>
              <a:rPr lang="en-US" dirty="0"/>
              <a:t>, respectively. As we can see, the probabilities </a:t>
            </a:r>
            <a:r>
              <a:rPr lang="en-US" dirty="0" smtClean="0"/>
              <a:t>vary </a:t>
            </a:r>
            <a:r>
              <a:rPr lang="en-US" dirty="0"/>
              <a:t>dramatically between these two data sets.</a:t>
            </a:r>
          </a:p>
          <a:p>
            <a:pPr marL="342900" indent="-342900" algn="just">
              <a:buFont typeface="Arial"/>
              <a:buChar char="•"/>
            </a:pPr>
            <a:endParaRPr lang="en-US" sz="3600" dirty="0"/>
          </a:p>
          <a:p>
            <a:pPr marL="342900" indent="-342900" algn="just">
              <a:buFont typeface="Arial"/>
              <a:buChar char="•"/>
            </a:pPr>
            <a:r>
              <a:rPr lang="en-US" sz="3200" dirty="0"/>
              <a:t>There exists </a:t>
            </a:r>
            <a:r>
              <a:rPr lang="en-US" sz="3200" i="1" dirty="0"/>
              <a:t>c</a:t>
            </a:r>
            <a:r>
              <a:rPr lang="en-US" sz="3200" dirty="0"/>
              <a:t> </a:t>
            </a:r>
            <a:r>
              <a:rPr lang="en-US" sz="3200" dirty="0" smtClean="0"/>
              <a:t>where II </a:t>
            </a:r>
            <a:r>
              <a:rPr lang="en-US" sz="3200" dirty="0"/>
              <a:t>is </a:t>
            </a:r>
            <a:r>
              <a:rPr lang="en-US" sz="3200" i="1" dirty="0"/>
              <a:t>(</a:t>
            </a:r>
            <a:r>
              <a:rPr lang="en-US" sz="3200" i="1" dirty="0" err="1"/>
              <a:t>ε</a:t>
            </a:r>
            <a:r>
              <a:rPr lang="en-US" sz="3200" i="1" dirty="0"/>
              <a:t>, </a:t>
            </a:r>
            <a:r>
              <a:rPr lang="en-US" sz="3200" i="1" dirty="0" err="1"/>
              <a:t>δ</a:t>
            </a:r>
            <a:r>
              <a:rPr lang="en-US" sz="3200" i="1" dirty="0"/>
              <a:t>)</a:t>
            </a:r>
            <a:r>
              <a:rPr lang="en-US" sz="3200" dirty="0"/>
              <a:t>-differentially private if</a:t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dirty="0" smtClean="0"/>
              <a:t>Key point: the </a:t>
            </a:r>
            <a:r>
              <a:rPr lang="en-US" dirty="0" smtClean="0"/>
              <a:t>condition for </a:t>
            </a:r>
            <a:r>
              <a:rPr lang="en-US" i="1" dirty="0" err="1" smtClean="0"/>
              <a:t>ε</a:t>
            </a:r>
            <a:r>
              <a:rPr lang="en-US" dirty="0" smtClean="0"/>
              <a:t>-differential privacy is satisfied so long as the value of </a:t>
            </a:r>
            <a:r>
              <a:rPr lang="en-US" i="1" dirty="0" err="1" smtClean="0"/>
              <a:t>θ</a:t>
            </a:r>
            <a:r>
              <a:rPr lang="en-US" dirty="0" smtClean="0"/>
              <a:t> drawn </a:t>
            </a:r>
            <a:r>
              <a:rPr lang="en-US" dirty="0" smtClean="0"/>
              <a:t>lies close </a:t>
            </a:r>
            <a:r>
              <a:rPr lang="en-US" dirty="0" smtClean="0"/>
              <a:t>to its expectation. </a:t>
            </a:r>
            <a:r>
              <a:rPr lang="en-US" dirty="0" smtClean="0"/>
              <a:t>So </a:t>
            </a:r>
            <a:r>
              <a:rPr lang="en-US" dirty="0" smtClean="0"/>
              <a:t>long as </a:t>
            </a:r>
            <a:r>
              <a:rPr lang="en-US" i="1" dirty="0" smtClean="0"/>
              <a:t>α,β</a:t>
            </a:r>
            <a:r>
              <a:rPr lang="en-US" dirty="0" smtClean="0"/>
              <a:t> are large enough that we have seen a </a:t>
            </a:r>
            <a:r>
              <a:rPr lang="en-US" dirty="0" smtClean="0"/>
              <a:t>reasonable number of </a:t>
            </a:r>
            <a:r>
              <a:rPr lang="en-US" dirty="0" smtClean="0"/>
              <a:t>examples of both 0’s and 1’s in our </a:t>
            </a:r>
            <a:r>
              <a:rPr lang="en-US" dirty="0" smtClean="0"/>
              <a:t>prior and data</a:t>
            </a:r>
            <a:r>
              <a:rPr lang="en-US" dirty="0" smtClean="0"/>
              <a:t>, then the probability that </a:t>
            </a:r>
            <a:r>
              <a:rPr lang="en-US" i="1" dirty="0" err="1" smtClean="0"/>
              <a:t>θ</a:t>
            </a:r>
            <a:r>
              <a:rPr lang="en-US" dirty="0" smtClean="0"/>
              <a:t> is drawn far away from its expectation is </a:t>
            </a:r>
            <a:r>
              <a:rPr lang="en-US" dirty="0" smtClean="0"/>
              <a:t>exponentially </a:t>
            </a:r>
            <a:r>
              <a:rPr lang="en-US" dirty="0" smtClean="0"/>
              <a:t>small in the distance.</a:t>
            </a:r>
          </a:p>
          <a:p>
            <a:pPr marL="342900" indent="-342900">
              <a:buFont typeface="Arial"/>
              <a:buChar char="•"/>
            </a:pPr>
            <a:endParaRPr lang="en-US" sz="3200" dirty="0"/>
          </a:p>
          <a:p>
            <a:pPr marL="342900" indent="-342900">
              <a:buFont typeface="Arial"/>
              <a:buChar char="•"/>
            </a:pPr>
            <a:r>
              <a:rPr lang="en-US" sz="3200" dirty="0" smtClean="0"/>
              <a:t>There exists </a:t>
            </a:r>
            <a:r>
              <a:rPr lang="en-US" sz="3200" i="1" dirty="0" smtClean="0"/>
              <a:t>c</a:t>
            </a:r>
            <a:r>
              <a:rPr lang="en-US" sz="3200" dirty="0" smtClean="0"/>
              <a:t> where III is </a:t>
            </a:r>
            <a:r>
              <a:rPr lang="en-US" sz="3200" i="1" dirty="0" err="1" smtClean="0"/>
              <a:t>ε</a:t>
            </a:r>
            <a:r>
              <a:rPr lang="en-US" sz="3200" dirty="0" smtClean="0"/>
              <a:t>-differentially private if 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where </a:t>
            </a:r>
            <a:r>
              <a:rPr lang="en-US" sz="3200" i="1" dirty="0" smtClean="0"/>
              <a:t>m</a:t>
            </a:r>
            <a:r>
              <a:rPr lang="en-US" sz="3200" dirty="0" smtClean="0"/>
              <a:t> is the number of synthetic data points drawn. </a:t>
            </a:r>
          </a:p>
          <a:p>
            <a:pPr marL="342900" indent="-342900">
              <a:buFont typeface="Arial"/>
              <a:buChar char="•"/>
            </a:pPr>
            <a:endParaRPr lang="en-US" sz="3600" dirty="0"/>
          </a:p>
          <a:p>
            <a:pPr marL="342900" indent="-342900" algn="just">
              <a:buFont typeface="Arial"/>
              <a:buChar char="•"/>
            </a:pPr>
            <a:r>
              <a:rPr lang="en-US" sz="3200" dirty="0"/>
              <a:t>There exists </a:t>
            </a:r>
            <a:r>
              <a:rPr lang="en-US" sz="3200" i="1" dirty="0"/>
              <a:t>c</a:t>
            </a:r>
            <a:r>
              <a:rPr lang="en-US" sz="3200" dirty="0"/>
              <a:t> where </a:t>
            </a:r>
            <a:r>
              <a:rPr lang="en-US" sz="3200" dirty="0" smtClean="0"/>
              <a:t>IV is </a:t>
            </a:r>
            <a:r>
              <a:rPr lang="en-US" sz="3200" i="1" dirty="0" err="1"/>
              <a:t>ε</a:t>
            </a:r>
            <a:r>
              <a:rPr lang="en-US" sz="3200" dirty="0"/>
              <a:t>-differentially private if </a:t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If </a:t>
            </a:r>
            <a:r>
              <a:rPr lang="en-US" sz="3200" i="1" dirty="0" err="1" smtClean="0"/>
              <a:t>θ</a:t>
            </a:r>
            <a:r>
              <a:rPr lang="en-US" sz="3200" i="1" dirty="0" smtClean="0"/>
              <a:t> </a:t>
            </a:r>
            <a:r>
              <a:rPr lang="en-US" sz="3200" dirty="0" smtClean="0"/>
              <a:t>is not redrawn for each synthetic data point, then this </a:t>
            </a:r>
            <a:r>
              <a:rPr lang="en-US" sz="3200" dirty="0"/>
              <a:t>is also a lower bound on the strength of the prior distribution needed to achieve privacy. </a:t>
            </a:r>
            <a:endParaRPr lang="en-US" sz="3200" dirty="0" smtClean="0"/>
          </a:p>
          <a:p>
            <a:pPr marL="342900" indent="-342900">
              <a:buFont typeface="Arial"/>
              <a:buChar char="•"/>
            </a:pPr>
            <a:endParaRPr lang="en-US" sz="3200" dirty="0"/>
          </a:p>
          <a:p>
            <a:pPr marL="342900" indent="-342900" algn="just">
              <a:buFont typeface="Arial"/>
              <a:buChar char="•"/>
            </a:pPr>
            <a:r>
              <a:rPr lang="en-US" sz="3200" dirty="0" smtClean="0"/>
              <a:t>There exists </a:t>
            </a:r>
            <a:r>
              <a:rPr lang="en-US" sz="3200" i="1" dirty="0" smtClean="0"/>
              <a:t>c,</a:t>
            </a:r>
            <a:r>
              <a:rPr lang="en-US" sz="3200" i="1" baseline="-25000" dirty="0" smtClean="0"/>
              <a:t> </a:t>
            </a:r>
            <a:r>
              <a:rPr lang="en-US" sz="3200" i="1" dirty="0" smtClean="0"/>
              <a:t>c</a:t>
            </a:r>
            <a:r>
              <a:rPr lang="en-US" sz="3200" i="1" baseline="-25000" dirty="0"/>
              <a:t>1</a:t>
            </a:r>
            <a:r>
              <a:rPr lang="en-US" sz="3200" dirty="0" smtClean="0"/>
              <a:t> </a:t>
            </a:r>
            <a:r>
              <a:rPr lang="en-US" sz="3200" dirty="0" smtClean="0"/>
              <a:t>where IV is </a:t>
            </a:r>
            <a:r>
              <a:rPr lang="en-US" sz="3200" i="1" dirty="0"/>
              <a:t>(</a:t>
            </a:r>
            <a:r>
              <a:rPr lang="en-US" sz="3200" i="1" dirty="0" err="1"/>
              <a:t>ε</a:t>
            </a:r>
            <a:r>
              <a:rPr lang="en-US" sz="3200" i="1" dirty="0"/>
              <a:t>, </a:t>
            </a:r>
            <a:r>
              <a:rPr lang="en-US" sz="3200" i="1" dirty="0" err="1"/>
              <a:t>δ</a:t>
            </a:r>
            <a:r>
              <a:rPr lang="en-US" sz="3200" i="1" dirty="0"/>
              <a:t>)</a:t>
            </a:r>
            <a:r>
              <a:rPr lang="en-US" sz="3200" dirty="0"/>
              <a:t>-differentially private </a:t>
            </a:r>
            <a:r>
              <a:rPr lang="en-US" sz="3200" dirty="0" smtClean="0"/>
              <a:t>for sufficiently large </a:t>
            </a:r>
            <a:r>
              <a:rPr lang="en-US" sz="3200" i="1" dirty="0" smtClean="0"/>
              <a:t>n</a:t>
            </a:r>
            <a:r>
              <a:rPr lang="en-US" sz="3200" dirty="0" smtClean="0"/>
              <a:t> </a:t>
            </a:r>
            <a:r>
              <a:rPr lang="en-US" sz="3200" dirty="0" smtClean="0"/>
              <a:t>and </a:t>
            </a:r>
            <a:r>
              <a:rPr lang="en-US" sz="3200" i="1" dirty="0" smtClean="0"/>
              <a:t>c</a:t>
            </a:r>
            <a:r>
              <a:rPr lang="en-US" sz="3200" i="1" baseline="-25000" dirty="0"/>
              <a:t>1</a:t>
            </a:r>
            <a:r>
              <a:rPr lang="en-US" sz="3200" i="1" dirty="0" smtClean="0"/>
              <a:t>n</a:t>
            </a:r>
            <a:r>
              <a:rPr lang="en-US" sz="3200" dirty="0" smtClean="0"/>
              <a:t> </a:t>
            </a:r>
            <a:r>
              <a:rPr lang="en-US" sz="3200" dirty="0" smtClean="0"/>
              <a:t>synthetic data points if</a:t>
            </a:r>
            <a:br>
              <a:rPr lang="en-US" sz="3200" dirty="0" smtClean="0"/>
            </a:br>
            <a:r>
              <a:rPr lang="en-US" sz="3200" i="1" dirty="0"/>
              <a:t/>
            </a:r>
            <a:br>
              <a:rPr lang="en-US" sz="3200" i="1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where </a:t>
            </a:r>
            <a:r>
              <a:rPr lang="en-US" sz="3200" i="1" dirty="0" err="1" smtClean="0"/>
              <a:t>θ</a:t>
            </a:r>
            <a:r>
              <a:rPr lang="en-US" sz="3200" i="1" dirty="0" smtClean="0"/>
              <a:t> </a:t>
            </a:r>
            <a:r>
              <a:rPr lang="en-US" sz="3200" dirty="0" smtClean="0"/>
              <a:t>is redrawn for each synthetic data point.</a:t>
            </a:r>
            <a:endParaRPr lang="en-US" sz="3200" dirty="0"/>
          </a:p>
        </p:txBody>
      </p:sp>
      <p:pic>
        <p:nvPicPr>
          <p:cNvPr id="469" name="Picture 468" descr="binom1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60518" y="10835766"/>
            <a:ext cx="4267200" cy="3200400"/>
          </a:xfrm>
          <a:prstGeom prst="rect">
            <a:avLst/>
          </a:prstGeom>
        </p:spPr>
      </p:pic>
      <p:pic>
        <p:nvPicPr>
          <p:cNvPr id="470" name="Picture 469" descr="binom2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56225" y="10835766"/>
            <a:ext cx="4267200" cy="3200400"/>
          </a:xfrm>
          <a:prstGeom prst="rect">
            <a:avLst/>
          </a:prstGeom>
        </p:spPr>
      </p:pic>
      <p:graphicFrame>
        <p:nvGraphicFramePr>
          <p:cNvPr id="471" name="Object 47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3178198"/>
              </p:ext>
            </p:extLst>
          </p:nvPr>
        </p:nvGraphicFramePr>
        <p:xfrm>
          <a:off x="15016786" y="16793308"/>
          <a:ext cx="2617788" cy="855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9" name="Equation" r:id="rId6" imgW="1320800" imgH="431800" progId="Equation.3">
                  <p:embed/>
                </p:oleObj>
              </mc:Choice>
              <mc:Fallback>
                <p:oleObj name="Equation" r:id="rId6" imgW="1320800" imgH="431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016786" y="16793308"/>
                        <a:ext cx="2617788" cy="855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9" name="Text Placeholder 448"/>
          <p:cNvSpPr>
            <a:spLocks noGrp="1"/>
          </p:cNvSpPr>
          <p:nvPr>
            <p:ph type="body" sz="quarter" idx="10"/>
          </p:nvPr>
        </p:nvSpPr>
        <p:spPr>
          <a:xfrm>
            <a:off x="904188" y="6378481"/>
            <a:ext cx="10056813" cy="6755673"/>
          </a:xfrm>
        </p:spPr>
        <p:txBody>
          <a:bodyPr/>
          <a:lstStyle/>
          <a:p>
            <a:pPr algn="ctr"/>
            <a:r>
              <a:rPr lang="en-US" sz="3200" dirty="0" smtClean="0"/>
              <a:t>Do </a:t>
            </a:r>
            <a:r>
              <a:rPr lang="en-US" sz="3200" b="1" dirty="0" smtClean="0"/>
              <a:t>Bayesian inference</a:t>
            </a:r>
            <a:r>
              <a:rPr lang="en-US" sz="3200" dirty="0" smtClean="0"/>
              <a:t> and related methods of </a:t>
            </a:r>
            <a:r>
              <a:rPr lang="en-US" sz="3200" b="1" dirty="0" smtClean="0"/>
              <a:t>synthetic data generation</a:t>
            </a:r>
            <a:r>
              <a:rPr lang="en-US" sz="3200" dirty="0" smtClean="0"/>
              <a:t> in statistics satisfy differential privacy?</a:t>
            </a:r>
          </a:p>
          <a:p>
            <a:endParaRPr lang="en-US" dirty="0" smtClean="0"/>
          </a:p>
          <a:p>
            <a:pPr algn="just"/>
            <a:r>
              <a:rPr lang="en-US" dirty="0" smtClean="0"/>
              <a:t>While various differential-privacy specific methods for calculating statistical values have been developed [DL08, Smith08], we are interested in the degree to which standard techniques in statistics already fit the definition of differential privacy. </a:t>
            </a:r>
            <a:endParaRPr lang="en-US" dirty="0"/>
          </a:p>
          <a:p>
            <a:endParaRPr lang="en-US" dirty="0"/>
          </a:p>
          <a:p>
            <a:pPr algn="just"/>
            <a:r>
              <a:rPr lang="en-US" dirty="0" smtClean="0"/>
              <a:t>In particular, </a:t>
            </a:r>
            <a:r>
              <a:rPr lang="en-US" dirty="0" smtClean="0"/>
              <a:t>given that these techniques already involve:</a:t>
            </a:r>
            <a:endParaRPr lang="en-US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en-US" dirty="0"/>
              <a:t>r</a:t>
            </a:r>
            <a:r>
              <a:rPr lang="en-US" dirty="0" smtClean="0"/>
              <a:t>andomness </a:t>
            </a:r>
            <a:r>
              <a:rPr lang="en-US" dirty="0" smtClean="0"/>
              <a:t>via sampling from various distributions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/>
              <a:t>b</a:t>
            </a:r>
            <a:r>
              <a:rPr lang="en-US" dirty="0" smtClean="0"/>
              <a:t>oiling </a:t>
            </a:r>
            <a:r>
              <a:rPr lang="en-US" dirty="0" smtClean="0"/>
              <a:t>down the dataset into a small number of (summary) </a:t>
            </a:r>
            <a:r>
              <a:rPr lang="en-US" dirty="0" smtClean="0"/>
              <a:t>parameters</a:t>
            </a:r>
            <a:endParaRPr lang="en-US" dirty="0" smtClean="0"/>
          </a:p>
          <a:p>
            <a:pPr algn="just"/>
            <a:r>
              <a:rPr lang="en-US" dirty="0" smtClean="0"/>
              <a:t>they</a:t>
            </a:r>
            <a:r>
              <a:rPr lang="en-US" dirty="0" smtClean="0"/>
              <a:t> raise </a:t>
            </a:r>
            <a:r>
              <a:rPr lang="en-US" dirty="0" smtClean="0"/>
              <a:t>the possibility that we already get some privacy by default.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50" name="Text Placeholder 449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453" name="Text Placeholder 452"/>
          <p:cNvSpPr>
            <a:spLocks noGrp="1"/>
          </p:cNvSpPr>
          <p:nvPr>
            <p:ph type="body" sz="quarter" idx="20"/>
          </p:nvPr>
        </p:nvSpPr>
        <p:spPr>
          <a:xfrm>
            <a:off x="904188" y="16254810"/>
            <a:ext cx="10050462" cy="754045"/>
          </a:xfrm>
        </p:spPr>
        <p:txBody>
          <a:bodyPr/>
          <a:lstStyle/>
          <a:p>
            <a:r>
              <a:rPr lang="en-US" dirty="0" smtClean="0"/>
              <a:t>Inference Algorithms</a:t>
            </a:r>
            <a:endParaRPr lang="en-US" dirty="0"/>
          </a:p>
        </p:txBody>
      </p:sp>
      <p:sp>
        <p:nvSpPr>
          <p:cNvPr id="455" name="Text Placeholder 454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 smtClean="0"/>
              <a:t>Bernoulli/Binomial Distributions</a:t>
            </a:r>
            <a:endParaRPr lang="en-US" dirty="0"/>
          </a:p>
        </p:txBody>
      </p:sp>
      <p:sp>
        <p:nvSpPr>
          <p:cNvPr id="456" name="Text Placeholder 455"/>
          <p:cNvSpPr>
            <a:spLocks noGrp="1"/>
          </p:cNvSpPr>
          <p:nvPr>
            <p:ph type="body" sz="quarter" idx="23"/>
          </p:nvPr>
        </p:nvSpPr>
        <p:spPr>
          <a:xfrm>
            <a:off x="22258339" y="6378481"/>
            <a:ext cx="10048874" cy="23089384"/>
          </a:xfrm>
        </p:spPr>
        <p:txBody>
          <a:bodyPr/>
          <a:lstStyle/>
          <a:p>
            <a:pPr marL="342900" indent="-342900" algn="just">
              <a:buFont typeface="Arial"/>
              <a:buChar char="•"/>
            </a:pPr>
            <a:r>
              <a:rPr lang="en-US" dirty="0"/>
              <a:t>The data set </a:t>
            </a:r>
            <a:r>
              <a:rPr lang="en-US" i="1" dirty="0"/>
              <a:t>X</a:t>
            </a:r>
            <a:r>
              <a:rPr lang="en-US" dirty="0"/>
              <a:t> is in </a:t>
            </a:r>
            <a:r>
              <a:rPr lang="en-US" i="1" dirty="0" smtClean="0"/>
              <a:t>[-R,R]</a:t>
            </a:r>
            <a:r>
              <a:rPr lang="en-US" i="1" baseline="30000" dirty="0" smtClean="0"/>
              <a:t>n</a:t>
            </a:r>
            <a:r>
              <a:rPr lang="en-US" dirty="0" smtClean="0"/>
              <a:t> for some real number </a:t>
            </a:r>
            <a:r>
              <a:rPr lang="en-US" i="1" dirty="0" smtClean="0"/>
              <a:t>R.</a:t>
            </a:r>
            <a:br>
              <a:rPr lang="en-US" i="1" dirty="0" smtClean="0"/>
            </a:br>
            <a:r>
              <a:rPr lang="en-US" dirty="0"/>
              <a:t>(</a:t>
            </a:r>
            <a:r>
              <a:rPr lang="en-US" dirty="0" smtClean="0"/>
              <a:t>If </a:t>
            </a:r>
            <a:r>
              <a:rPr lang="en-US" dirty="0"/>
              <a:t>the data points are allowed to be unrestricted real numbers, then we effectively cannot obtain either </a:t>
            </a:r>
            <a:r>
              <a:rPr lang="en-US" i="1" dirty="0" err="1"/>
              <a:t>ε</a:t>
            </a:r>
            <a:r>
              <a:rPr lang="en-US" i="1" dirty="0"/>
              <a:t> </a:t>
            </a:r>
            <a:r>
              <a:rPr lang="en-US" dirty="0"/>
              <a:t>or</a:t>
            </a:r>
            <a:r>
              <a:rPr lang="en-US" i="1" dirty="0"/>
              <a:t> (</a:t>
            </a:r>
            <a:r>
              <a:rPr lang="en-US" i="1" dirty="0" err="1"/>
              <a:t>ε</a:t>
            </a:r>
            <a:r>
              <a:rPr lang="en-US" i="1" dirty="0"/>
              <a:t>, </a:t>
            </a:r>
            <a:r>
              <a:rPr lang="en-US" i="1" dirty="0" err="1"/>
              <a:t>δ</a:t>
            </a:r>
            <a:r>
              <a:rPr lang="en-US" i="1" dirty="0"/>
              <a:t>)</a:t>
            </a:r>
            <a:r>
              <a:rPr lang="en-US" dirty="0"/>
              <a:t>-differential privacy</a:t>
            </a:r>
            <a:r>
              <a:rPr lang="en-US" dirty="0" smtClean="0"/>
              <a:t>.)</a:t>
            </a:r>
            <a:endParaRPr lang="en-US" dirty="0"/>
          </a:p>
          <a:p>
            <a:pPr marL="342900" indent="-342900" algn="just">
              <a:buFont typeface="Arial"/>
              <a:buChar char="•"/>
            </a:pPr>
            <a:r>
              <a:rPr lang="en-US" dirty="0"/>
              <a:t>The </a:t>
            </a:r>
            <a:r>
              <a:rPr lang="en-US" dirty="0" smtClean="0"/>
              <a:t>parameters </a:t>
            </a:r>
            <a:r>
              <a:rPr lang="en-US" i="1" dirty="0" err="1" smtClean="0"/>
              <a:t>θ</a:t>
            </a:r>
            <a:r>
              <a:rPr lang="en-US" i="1" dirty="0" smtClean="0"/>
              <a:t>=(</a:t>
            </a:r>
            <a:r>
              <a:rPr lang="en-US" i="1" dirty="0" smtClean="0"/>
              <a:t>μ,σ</a:t>
            </a:r>
            <a:r>
              <a:rPr lang="en-US" i="1" baseline="30000" dirty="0" smtClean="0"/>
              <a:t>2</a:t>
            </a:r>
            <a:r>
              <a:rPr lang="en-US" i="1" dirty="0" smtClean="0"/>
              <a:t>)</a:t>
            </a:r>
            <a:r>
              <a:rPr lang="en-US" dirty="0" smtClean="0"/>
              <a:t> are real numbers, </a:t>
            </a:r>
            <a:r>
              <a:rPr lang="en-US" dirty="0" smtClean="0"/>
              <a:t>of which </a:t>
            </a:r>
            <a:r>
              <a:rPr lang="en-US" i="1" dirty="0" smtClean="0"/>
              <a:t>σ</a:t>
            </a:r>
            <a:r>
              <a:rPr lang="en-US" i="1" baseline="30000" dirty="0" smtClean="0"/>
              <a:t>2 </a:t>
            </a:r>
            <a:r>
              <a:rPr lang="en-US" dirty="0" smtClean="0"/>
              <a:t>is known </a:t>
            </a:r>
            <a:r>
              <a:rPr lang="en-US" dirty="0" smtClean="0"/>
              <a:t>while </a:t>
            </a:r>
            <a:r>
              <a:rPr lang="en-US" i="1" dirty="0" smtClean="0"/>
              <a:t>μ</a:t>
            </a:r>
            <a:r>
              <a:rPr lang="en-US" dirty="0" smtClean="0"/>
              <a:t> </a:t>
            </a:r>
            <a:r>
              <a:rPr lang="en-US" dirty="0" smtClean="0"/>
              <a:t>is unknown.</a:t>
            </a:r>
            <a:endParaRPr lang="en-US" i="1" dirty="0"/>
          </a:p>
          <a:p>
            <a:pPr marL="342900" indent="-342900">
              <a:buFont typeface="Arial"/>
              <a:buChar char="•"/>
            </a:pPr>
            <a:r>
              <a:rPr lang="en-US" dirty="0"/>
              <a:t>The </a:t>
            </a:r>
            <a:r>
              <a:rPr lang="en-US" dirty="0" smtClean="0"/>
              <a:t>(conjugate) prior </a:t>
            </a:r>
            <a:r>
              <a:rPr lang="en-US" i="1" dirty="0" err="1"/>
              <a:t>Θ</a:t>
            </a:r>
            <a:r>
              <a:rPr lang="en-US" i="1" dirty="0"/>
              <a:t> </a:t>
            </a:r>
            <a:r>
              <a:rPr lang="en-US" dirty="0" smtClean="0"/>
              <a:t>on </a:t>
            </a:r>
            <a:r>
              <a:rPr lang="en-US" i="1" dirty="0" smtClean="0"/>
              <a:t>μ </a:t>
            </a:r>
            <a:r>
              <a:rPr lang="en-US" dirty="0" smtClean="0"/>
              <a:t>is another normal distribution </a:t>
            </a:r>
            <a:r>
              <a:rPr lang="en-US" i="1" dirty="0" smtClean="0"/>
              <a:t>N(0,σ</a:t>
            </a:r>
            <a:r>
              <a:rPr lang="en-US" i="1" baseline="-25000" dirty="0" smtClean="0"/>
              <a:t>0</a:t>
            </a:r>
            <a:r>
              <a:rPr lang="en-US" i="1" baseline="30000" dirty="0" smtClean="0"/>
              <a:t>2</a:t>
            </a:r>
            <a:r>
              <a:rPr lang="en-US" i="1" dirty="0" smtClean="0"/>
              <a:t>).</a:t>
            </a:r>
            <a:endParaRPr lang="en-US" dirty="0"/>
          </a:p>
          <a:p>
            <a:endParaRPr lang="en-US" dirty="0"/>
          </a:p>
          <a:p>
            <a:r>
              <a:rPr lang="en-US" sz="3200" b="1" dirty="0" smtClean="0"/>
              <a:t>Results (preliminary):</a:t>
            </a:r>
            <a:endParaRPr lang="en-US" sz="3200" b="1" dirty="0"/>
          </a:p>
          <a:p>
            <a:pPr marL="342900" indent="-342900" algn="just">
              <a:buFont typeface="Arial"/>
              <a:buChar char="•"/>
            </a:pPr>
            <a:r>
              <a:rPr lang="en-US" sz="3200" dirty="0"/>
              <a:t>II is not </a:t>
            </a:r>
            <a:r>
              <a:rPr lang="en-US" sz="3200" i="1" dirty="0" err="1"/>
              <a:t>ε</a:t>
            </a:r>
            <a:r>
              <a:rPr lang="en-US" sz="3200" dirty="0"/>
              <a:t>-differentially </a:t>
            </a:r>
            <a:r>
              <a:rPr lang="en-US" sz="3200" dirty="0" smtClean="0"/>
              <a:t>private if we allow </a:t>
            </a:r>
            <a:r>
              <a:rPr lang="en-US" sz="3200" i="1" dirty="0" smtClean="0"/>
              <a:t>μ </a:t>
            </a:r>
            <a:r>
              <a:rPr lang="en-US" sz="3200" dirty="0" smtClean="0"/>
              <a:t>to be unrestricted.</a:t>
            </a:r>
          </a:p>
          <a:p>
            <a:pPr marL="342900" indent="-342900" algn="just">
              <a:buFont typeface="Arial"/>
              <a:buChar char="•"/>
            </a:pPr>
            <a:endParaRPr lang="en-US" sz="3200" dirty="0"/>
          </a:p>
          <a:p>
            <a:pPr marL="342900" indent="-342900" algn="just">
              <a:buFont typeface="Arial"/>
              <a:buChar char="•"/>
            </a:pPr>
            <a:r>
              <a:rPr lang="en-US" sz="3200" dirty="0" smtClean="0"/>
              <a:t>There exists </a:t>
            </a:r>
            <a:r>
              <a:rPr lang="en-US" sz="3200" i="1" dirty="0" smtClean="0"/>
              <a:t>c</a:t>
            </a:r>
            <a:r>
              <a:rPr lang="en-US" sz="3200" dirty="0" smtClean="0"/>
              <a:t> where II </a:t>
            </a:r>
            <a:r>
              <a:rPr lang="en-US" sz="3200" dirty="0"/>
              <a:t>is </a:t>
            </a:r>
            <a:r>
              <a:rPr lang="en-US" sz="3200" dirty="0" err="1" smtClean="0"/>
              <a:t>ε</a:t>
            </a:r>
            <a:r>
              <a:rPr lang="en-US" sz="3200" dirty="0"/>
              <a:t>-differentially private if we </a:t>
            </a:r>
            <a:r>
              <a:rPr lang="en-US" sz="3200" dirty="0" smtClean="0"/>
              <a:t>restrict </a:t>
            </a:r>
            <a:r>
              <a:rPr lang="en-US" sz="3200" i="1" dirty="0" smtClean="0"/>
              <a:t>μ </a:t>
            </a:r>
            <a:r>
              <a:rPr lang="en-US" sz="3200" dirty="0"/>
              <a:t>to </a:t>
            </a:r>
            <a:r>
              <a:rPr lang="en-US" sz="3200" i="1" dirty="0" smtClean="0"/>
              <a:t>[-R,R]</a:t>
            </a:r>
            <a:r>
              <a:rPr lang="en-US" sz="3200" dirty="0"/>
              <a:t> </a:t>
            </a:r>
            <a:r>
              <a:rPr lang="en-US" sz="3200" dirty="0" smtClean="0"/>
              <a:t>and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600" dirty="0"/>
          </a:p>
          <a:p>
            <a:pPr marL="342900" indent="-342900" algn="just">
              <a:buFont typeface="Arial"/>
              <a:buChar char="•"/>
            </a:pPr>
            <a:r>
              <a:rPr lang="en-US" sz="3200" dirty="0"/>
              <a:t>There exists </a:t>
            </a:r>
            <a:r>
              <a:rPr lang="en-US" sz="3200" i="1" dirty="0"/>
              <a:t>c</a:t>
            </a:r>
            <a:r>
              <a:rPr lang="en-US" sz="3200" dirty="0"/>
              <a:t> where II is </a:t>
            </a:r>
            <a:r>
              <a:rPr lang="en-US" sz="3200" i="1" dirty="0"/>
              <a:t>(</a:t>
            </a:r>
            <a:r>
              <a:rPr lang="en-US" sz="3200" i="1" dirty="0" err="1"/>
              <a:t>ε</a:t>
            </a:r>
            <a:r>
              <a:rPr lang="en-US" sz="3200" i="1" dirty="0"/>
              <a:t>, </a:t>
            </a:r>
            <a:r>
              <a:rPr lang="en-US" sz="3200" i="1" dirty="0" err="1"/>
              <a:t>δ</a:t>
            </a:r>
            <a:r>
              <a:rPr lang="en-US" sz="3200" i="1" dirty="0"/>
              <a:t>)</a:t>
            </a:r>
            <a:r>
              <a:rPr lang="en-US" sz="3200" dirty="0"/>
              <a:t>-differentially private if</a:t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endParaRPr lang="en-US" dirty="0"/>
          </a:p>
          <a:p>
            <a:pPr marL="342900" indent="-342900">
              <a:buFont typeface="Arial"/>
              <a:buChar char="•"/>
            </a:pPr>
            <a:endParaRPr lang="en-US" sz="3200" dirty="0"/>
          </a:p>
          <a:p>
            <a:pPr marL="342900" indent="-342900">
              <a:buFont typeface="Arial"/>
              <a:buChar char="•"/>
            </a:pPr>
            <a:r>
              <a:rPr lang="en-US" sz="3200" dirty="0" smtClean="0"/>
              <a:t>Neither III nor IV are </a:t>
            </a:r>
            <a:r>
              <a:rPr lang="en-US" sz="3200" i="1" dirty="0"/>
              <a:t>(</a:t>
            </a:r>
            <a:r>
              <a:rPr lang="en-US" sz="3200" i="1" dirty="0" err="1"/>
              <a:t>ε</a:t>
            </a:r>
            <a:r>
              <a:rPr lang="en-US" sz="3200" i="1" dirty="0"/>
              <a:t>, </a:t>
            </a:r>
            <a:r>
              <a:rPr lang="en-US" sz="3200" i="1" dirty="0" err="1" smtClean="0"/>
              <a:t>δ</a:t>
            </a:r>
            <a:r>
              <a:rPr lang="en-US" sz="3200" i="1" dirty="0" smtClean="0"/>
              <a:t>)</a:t>
            </a:r>
            <a:r>
              <a:rPr lang="en-US" sz="3200" dirty="0" smtClean="0"/>
              <a:t>-</a:t>
            </a:r>
            <a:r>
              <a:rPr lang="en-US" sz="3200" dirty="0"/>
              <a:t>differentially </a:t>
            </a:r>
            <a:r>
              <a:rPr lang="en-US" sz="3200" dirty="0" smtClean="0"/>
              <a:t>private.</a:t>
            </a:r>
          </a:p>
          <a:p>
            <a:pPr marL="342900" indent="-342900">
              <a:buFont typeface="Arial"/>
              <a:buChar char="•"/>
            </a:pPr>
            <a:endParaRPr lang="en-US" sz="3200" dirty="0" smtClean="0"/>
          </a:p>
          <a:p>
            <a:pPr marL="342900" indent="-342900" algn="just">
              <a:buFont typeface="Arial"/>
              <a:buChar char="•"/>
            </a:pPr>
            <a:r>
              <a:rPr lang="en-US" sz="3200" dirty="0"/>
              <a:t>There exists </a:t>
            </a:r>
            <a:r>
              <a:rPr lang="en-US" sz="3200" i="1" dirty="0"/>
              <a:t>c</a:t>
            </a:r>
            <a:r>
              <a:rPr lang="en-US" sz="3200" dirty="0"/>
              <a:t> where </a:t>
            </a:r>
            <a:r>
              <a:rPr lang="en-US" sz="3200" dirty="0" smtClean="0"/>
              <a:t>III and IV are </a:t>
            </a:r>
            <a:r>
              <a:rPr lang="en-US" sz="3200" dirty="0" err="1"/>
              <a:t>ε</a:t>
            </a:r>
            <a:r>
              <a:rPr lang="en-US" sz="3200" dirty="0"/>
              <a:t>-differentially private </a:t>
            </a:r>
            <a:r>
              <a:rPr lang="en-US" sz="3200" dirty="0" smtClean="0"/>
              <a:t>for a single synthetic data point </a:t>
            </a:r>
            <a:r>
              <a:rPr lang="en-US" sz="3200" i="1" dirty="0" smtClean="0"/>
              <a:t>z</a:t>
            </a:r>
            <a:r>
              <a:rPr lang="en-US" sz="3200" dirty="0" smtClean="0"/>
              <a:t> if </a:t>
            </a:r>
            <a:r>
              <a:rPr lang="en-US" sz="3200" dirty="0"/>
              <a:t>we restrict </a:t>
            </a:r>
            <a:r>
              <a:rPr lang="en-US" sz="3200" i="1" dirty="0"/>
              <a:t>z</a:t>
            </a:r>
            <a:r>
              <a:rPr lang="en-US" sz="3200" i="1" dirty="0" smtClean="0"/>
              <a:t> </a:t>
            </a:r>
            <a:r>
              <a:rPr lang="en-US" sz="3200" dirty="0"/>
              <a:t>to </a:t>
            </a:r>
            <a:r>
              <a:rPr lang="en-US" sz="3200" i="1" dirty="0"/>
              <a:t>[-R,R]</a:t>
            </a:r>
            <a:r>
              <a:rPr lang="en-US" sz="3200" dirty="0"/>
              <a:t> </a:t>
            </a:r>
            <a:r>
              <a:rPr lang="en-US" sz="3200" dirty="0" smtClean="0"/>
              <a:t>and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dirty="0" smtClean="0"/>
              <a:t>The probability density functions for </a:t>
            </a:r>
            <a:r>
              <a:rPr lang="en-US" i="1" dirty="0" smtClean="0"/>
              <a:t>z</a:t>
            </a:r>
            <a:r>
              <a:rPr lang="en-US" dirty="0" smtClean="0"/>
              <a:t> in the cases of neighboring data sets </a:t>
            </a:r>
            <a:r>
              <a:rPr lang="en-US" i="1" dirty="0" smtClean="0"/>
              <a:t>X=(R</a:t>
            </a:r>
            <a:r>
              <a:rPr lang="en-US" i="1" baseline="30000" dirty="0" smtClean="0"/>
              <a:t>10</a:t>
            </a:r>
            <a:r>
              <a:rPr lang="en-US" i="1" dirty="0" smtClean="0"/>
              <a:t>)</a:t>
            </a:r>
            <a:r>
              <a:rPr lang="en-US" dirty="0" smtClean="0"/>
              <a:t> and </a:t>
            </a:r>
            <a:r>
              <a:rPr lang="en-US" i="1" dirty="0" smtClean="0"/>
              <a:t>X=(-R, R</a:t>
            </a:r>
            <a:r>
              <a:rPr lang="en-US" i="1" baseline="30000" dirty="0" smtClean="0"/>
              <a:t>9</a:t>
            </a:r>
            <a:r>
              <a:rPr lang="en-US" i="1" dirty="0" smtClean="0"/>
              <a:t>)</a:t>
            </a:r>
            <a:r>
              <a:rPr lang="en-US" dirty="0" smtClean="0"/>
              <a:t> with </a:t>
            </a:r>
            <a:r>
              <a:rPr lang="en-US" i="1" dirty="0" smtClean="0"/>
              <a:t>R=5</a:t>
            </a:r>
            <a:r>
              <a:rPr lang="en-US" dirty="0" smtClean="0"/>
              <a:t> and </a:t>
            </a:r>
            <a:r>
              <a:rPr lang="en-US" i="1" dirty="0" err="1" smtClean="0"/>
              <a:t>σ</a:t>
            </a:r>
            <a:r>
              <a:rPr lang="en-US" i="1" dirty="0" smtClean="0"/>
              <a:t>=σ</a:t>
            </a:r>
            <a:r>
              <a:rPr lang="en-US" i="1" baseline="-25000" dirty="0" smtClean="0"/>
              <a:t>0</a:t>
            </a:r>
            <a:r>
              <a:rPr lang="en-US" i="1" dirty="0" smtClean="0"/>
              <a:t>=1</a:t>
            </a:r>
            <a:r>
              <a:rPr lang="en-US" dirty="0" smtClean="0"/>
              <a:t>. The log-ratio of these two density functions is actually a linear function of </a:t>
            </a:r>
            <a:r>
              <a:rPr lang="en-US" i="1" dirty="0" smtClean="0"/>
              <a:t>z, </a:t>
            </a:r>
            <a:r>
              <a:rPr lang="en-US" dirty="0" smtClean="0"/>
              <a:t>which explains why we cannot achieve </a:t>
            </a:r>
            <a:r>
              <a:rPr lang="en-US" i="1" dirty="0" err="1" smtClean="0"/>
              <a:t>ε</a:t>
            </a:r>
            <a:r>
              <a:rPr lang="en-US" i="1" dirty="0" smtClean="0"/>
              <a:t>-</a:t>
            </a:r>
            <a:r>
              <a:rPr lang="en-US" dirty="0" smtClean="0"/>
              <a:t>differential privacy without restricting </a:t>
            </a:r>
            <a:r>
              <a:rPr lang="en-US" i="1" dirty="0" smtClean="0"/>
              <a:t>z</a:t>
            </a:r>
            <a:r>
              <a:rPr lang="en-US" dirty="0" smtClean="0"/>
              <a:t>. </a:t>
            </a:r>
          </a:p>
          <a:p>
            <a:pPr marL="342900" indent="-342900" algn="just">
              <a:buFont typeface="Arial"/>
              <a:buChar char="•"/>
            </a:pPr>
            <a:endParaRPr lang="en-US" sz="3200" dirty="0"/>
          </a:p>
          <a:p>
            <a:pPr marL="342900" indent="-342900" algn="just">
              <a:buFont typeface="Arial"/>
              <a:buChar char="•"/>
            </a:pPr>
            <a:r>
              <a:rPr lang="en-US" sz="3200" dirty="0"/>
              <a:t>There exists </a:t>
            </a:r>
            <a:r>
              <a:rPr lang="en-US" sz="3200" i="1" dirty="0"/>
              <a:t>c</a:t>
            </a:r>
            <a:r>
              <a:rPr lang="en-US" sz="3200" dirty="0"/>
              <a:t> where </a:t>
            </a:r>
            <a:r>
              <a:rPr lang="en-US" sz="3200" dirty="0" smtClean="0"/>
              <a:t>III and IV are </a:t>
            </a:r>
            <a:r>
              <a:rPr lang="en-US" sz="3200" i="1" dirty="0"/>
              <a:t>(</a:t>
            </a:r>
            <a:r>
              <a:rPr lang="en-US" sz="3200" i="1" dirty="0" err="1"/>
              <a:t>ε</a:t>
            </a:r>
            <a:r>
              <a:rPr lang="en-US" sz="3200" i="1" dirty="0"/>
              <a:t>, </a:t>
            </a:r>
            <a:r>
              <a:rPr lang="en-US" sz="3200" i="1" dirty="0" err="1"/>
              <a:t>δ</a:t>
            </a:r>
            <a:r>
              <a:rPr lang="en-US" sz="3200" i="1" dirty="0"/>
              <a:t>)</a:t>
            </a:r>
            <a:r>
              <a:rPr lang="en-US" sz="3200" dirty="0"/>
              <a:t>-differentially private for sufficiently large </a:t>
            </a:r>
            <a:r>
              <a:rPr lang="en-US" sz="3200" i="1" dirty="0"/>
              <a:t>n</a:t>
            </a:r>
            <a:r>
              <a:rPr lang="en-US" sz="3200" dirty="0"/>
              <a:t> </a:t>
            </a:r>
            <a:r>
              <a:rPr lang="en-US" sz="3200" dirty="0" smtClean="0"/>
              <a:t>if we restrict </a:t>
            </a:r>
            <a:r>
              <a:rPr lang="en-US" sz="3200" i="1" dirty="0" smtClean="0"/>
              <a:t>z</a:t>
            </a:r>
            <a:r>
              <a:rPr lang="en-US" sz="3200" dirty="0" smtClean="0"/>
              <a:t> to </a:t>
            </a:r>
            <a:r>
              <a:rPr lang="en-US" sz="3200" i="1" dirty="0" smtClean="0"/>
              <a:t>[-R,R]</a:t>
            </a:r>
            <a:r>
              <a:rPr lang="en-US" sz="3200" dirty="0" smtClean="0"/>
              <a:t> and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i="1" dirty="0"/>
              <a:t/>
            </a:r>
            <a:br>
              <a:rPr lang="en-US" sz="3200" i="1" dirty="0"/>
            </a:br>
            <a:endParaRPr lang="en-US" sz="3200" dirty="0"/>
          </a:p>
        </p:txBody>
      </p:sp>
      <p:sp>
        <p:nvSpPr>
          <p:cNvPr id="457" name="Text Placeholder 456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US" dirty="0" smtClean="0"/>
              <a:t>Normal Distributions</a:t>
            </a:r>
            <a:endParaRPr lang="en-US" dirty="0"/>
          </a:p>
        </p:txBody>
      </p:sp>
      <p:sp>
        <p:nvSpPr>
          <p:cNvPr id="458" name="Text Placeholder 457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459" name="Text Placeholder 458"/>
          <p:cNvSpPr>
            <a:spLocks noGrp="1"/>
          </p:cNvSpPr>
          <p:nvPr>
            <p:ph type="body" sz="quarter" idx="26"/>
          </p:nvPr>
        </p:nvSpPr>
        <p:spPr>
          <a:xfrm>
            <a:off x="32914027" y="6378481"/>
            <a:ext cx="10047018" cy="14939456"/>
          </a:xfrm>
        </p:spPr>
        <p:txBody>
          <a:bodyPr/>
          <a:lstStyle/>
          <a:p>
            <a:pPr marL="342900" indent="-342900" algn="just">
              <a:buFont typeface="Arial"/>
              <a:buChar char="•"/>
            </a:pPr>
            <a:r>
              <a:rPr lang="en-US" sz="3200" dirty="0" smtClean="0"/>
              <a:t>So far, the randomness involved in inference seems to provide privacy in some cases for the two distributions examined, with the bounds being polynomial in the </a:t>
            </a:r>
            <a:r>
              <a:rPr lang="en-US" sz="3200" dirty="0" smtClean="0"/>
              <a:t>relevant privacy parameters </a:t>
            </a:r>
            <a:r>
              <a:rPr lang="en-US" sz="3200" dirty="0" smtClean="0"/>
              <a:t>of </a:t>
            </a:r>
            <a:r>
              <a:rPr lang="en-US" sz="3200" i="1" dirty="0" smtClean="0"/>
              <a:t>1/</a:t>
            </a:r>
            <a:r>
              <a:rPr lang="en-US" sz="3200" i="1" dirty="0" err="1" smtClean="0"/>
              <a:t>ε</a:t>
            </a:r>
            <a:r>
              <a:rPr lang="en-US" sz="3200" dirty="0" smtClean="0"/>
              <a:t> and </a:t>
            </a:r>
            <a:r>
              <a:rPr lang="en-US" sz="3200" dirty="0" err="1" smtClean="0"/>
              <a:t>ln</a:t>
            </a:r>
            <a:r>
              <a:rPr lang="en-US" sz="3200" i="1" dirty="0" smtClean="0"/>
              <a:t>(1</a:t>
            </a:r>
            <a:r>
              <a:rPr lang="en-US" sz="3200" i="1" dirty="0" smtClean="0"/>
              <a:t>/</a:t>
            </a:r>
            <a:r>
              <a:rPr lang="en-US" sz="3200" i="1" dirty="0" err="1" smtClean="0"/>
              <a:t>δ</a:t>
            </a:r>
            <a:r>
              <a:rPr lang="en-US" sz="3200" i="1" dirty="0" smtClean="0"/>
              <a:t>)</a:t>
            </a:r>
            <a:r>
              <a:rPr lang="en-US" sz="3200" dirty="0" smtClean="0"/>
              <a:t>. </a:t>
            </a:r>
            <a:endParaRPr lang="en-US" sz="3200" dirty="0" smtClean="0"/>
          </a:p>
          <a:p>
            <a:pPr marL="342900" indent="-342900" algn="just">
              <a:buFont typeface="Arial"/>
              <a:buChar char="•"/>
            </a:pPr>
            <a:endParaRPr lang="en-US" sz="3200" dirty="0" smtClean="0"/>
          </a:p>
          <a:p>
            <a:pPr marL="342900" indent="-342900" algn="just">
              <a:buFont typeface="Arial"/>
              <a:buChar char="•"/>
            </a:pPr>
            <a:r>
              <a:rPr lang="en-US" sz="3200" dirty="0" smtClean="0"/>
              <a:t>Generating </a:t>
            </a:r>
            <a:r>
              <a:rPr lang="en-US" sz="3200" dirty="0"/>
              <a:t>synthetic </a:t>
            </a:r>
            <a:r>
              <a:rPr lang="en-US" sz="3200" dirty="0" smtClean="0"/>
              <a:t>data in these two cases appears more </a:t>
            </a:r>
            <a:r>
              <a:rPr lang="en-US" sz="3200" dirty="0" smtClean="0"/>
              <a:t>private than releasing the parameter, shown by </a:t>
            </a:r>
            <a:r>
              <a:rPr lang="en-US" sz="3200" dirty="0" smtClean="0"/>
              <a:t>the looser </a:t>
            </a:r>
            <a:r>
              <a:rPr lang="en-US" sz="3200" dirty="0" smtClean="0"/>
              <a:t>bounds on parameters needed to satisfy privacy</a:t>
            </a:r>
            <a:r>
              <a:rPr lang="en-US" sz="3200" dirty="0" smtClean="0"/>
              <a:t>.</a:t>
            </a:r>
            <a:endParaRPr lang="en-US" sz="3200" dirty="0" smtClean="0"/>
          </a:p>
          <a:p>
            <a:pPr marL="342900" indent="-342900" algn="just">
              <a:buFont typeface="Arial"/>
              <a:buChar char="•"/>
            </a:pPr>
            <a:endParaRPr lang="en-US" sz="3200" dirty="0"/>
          </a:p>
          <a:p>
            <a:pPr marL="342900" indent="-342900" algn="just">
              <a:buFont typeface="Arial"/>
              <a:buChar char="•"/>
            </a:pPr>
            <a:r>
              <a:rPr lang="en-US" sz="3200" dirty="0" smtClean="0"/>
              <a:t>Some commonalities between the two distributions are:</a:t>
            </a:r>
          </a:p>
          <a:p>
            <a:pPr marL="914400" lvl="1" indent="-342900" algn="just">
              <a:buFont typeface="Arial"/>
              <a:buChar char="•"/>
            </a:pPr>
            <a:r>
              <a:rPr lang="en-US" sz="3200" dirty="0" smtClean="0">
                <a:solidFill>
                  <a:srgbClr val="2C3F71"/>
                </a:solidFill>
                <a:latin typeface="Times New Roman"/>
                <a:cs typeface="Times New Roman"/>
              </a:rPr>
              <a:t>We tend to lose </a:t>
            </a:r>
            <a:r>
              <a:rPr lang="en-US" sz="3200" i="1" dirty="0" err="1" smtClean="0">
                <a:solidFill>
                  <a:srgbClr val="2C3F71"/>
                </a:solidFill>
                <a:latin typeface="Times New Roman"/>
                <a:cs typeface="Times New Roman"/>
              </a:rPr>
              <a:t>ε</a:t>
            </a:r>
            <a:r>
              <a:rPr lang="en-US" sz="3200" i="1" dirty="0" smtClean="0"/>
              <a:t>-</a:t>
            </a:r>
            <a:r>
              <a:rPr lang="en-US" sz="3200" dirty="0" smtClean="0">
                <a:solidFill>
                  <a:srgbClr val="2C3F71"/>
                </a:solidFill>
                <a:latin typeface="Times New Roman"/>
                <a:cs typeface="Times New Roman"/>
              </a:rPr>
              <a:t>differential privacy whenever the parameter drawn lies far away from its expectation.</a:t>
            </a:r>
          </a:p>
          <a:p>
            <a:pPr marL="914400" lvl="1" indent="-342900" algn="just">
              <a:buFont typeface="Arial"/>
              <a:buChar char="•"/>
            </a:pPr>
            <a:r>
              <a:rPr lang="en-US" sz="3200" dirty="0" smtClean="0">
                <a:solidFill>
                  <a:srgbClr val="2C3F71"/>
                </a:solidFill>
                <a:latin typeface="Times New Roman"/>
                <a:cs typeface="Times New Roman"/>
              </a:rPr>
              <a:t>The range of “good” parameters decreases with the size of the data set, but the probability that it lies far away also decreases. </a:t>
            </a:r>
          </a:p>
          <a:p>
            <a:pPr marL="342900" indent="-342900" algn="just">
              <a:buFont typeface="Arial"/>
              <a:buChar char="•"/>
            </a:pPr>
            <a:endParaRPr lang="en-US" sz="3200" dirty="0"/>
          </a:p>
          <a:p>
            <a:pPr marL="342900" indent="-342900" algn="just">
              <a:buFont typeface="Arial"/>
              <a:buChar char="•"/>
            </a:pPr>
            <a:r>
              <a:rPr lang="en-US" sz="3200" dirty="0"/>
              <a:t>However, </a:t>
            </a:r>
            <a:r>
              <a:rPr lang="en-US" sz="3200" dirty="0" smtClean="0"/>
              <a:t>it is not clear how the restrictions </a:t>
            </a:r>
            <a:r>
              <a:rPr lang="en-US" sz="3200" dirty="0"/>
              <a:t>we </a:t>
            </a:r>
            <a:r>
              <a:rPr lang="en-US" sz="3200" dirty="0" smtClean="0"/>
              <a:t>needed to achieve privacy </a:t>
            </a:r>
            <a:r>
              <a:rPr lang="en-US" sz="3200" dirty="0" smtClean="0"/>
              <a:t>in the case of a normal </a:t>
            </a:r>
            <a:r>
              <a:rPr lang="en-US" sz="3200" dirty="0" smtClean="0"/>
              <a:t>distribution </a:t>
            </a:r>
            <a:r>
              <a:rPr lang="en-US" sz="3200" dirty="0" smtClean="0"/>
              <a:t>could be applied to other distributions.</a:t>
            </a:r>
          </a:p>
          <a:p>
            <a:pPr marL="342900" indent="-342900" algn="just">
              <a:buFont typeface="Arial"/>
              <a:buChar char="•"/>
            </a:pPr>
            <a:endParaRPr lang="en-US" sz="3200" dirty="0" smtClean="0"/>
          </a:p>
          <a:p>
            <a:pPr marL="342900" indent="-342900" algn="just">
              <a:buFont typeface="Arial"/>
              <a:buChar char="•"/>
            </a:pPr>
            <a:r>
              <a:rPr lang="en-US" sz="3200" dirty="0" smtClean="0"/>
              <a:t>Moving forward, </a:t>
            </a:r>
            <a:r>
              <a:rPr lang="en-US" sz="3200" dirty="0" smtClean="0"/>
              <a:t>the goal is </a:t>
            </a:r>
            <a:r>
              <a:rPr lang="en-US" sz="3200" dirty="0" smtClean="0"/>
              <a:t>to generalize these results; we would like to pull out characteristics of the distributions which imply privacy, as has been done for a variant of differential privacy [DNMR 13]. </a:t>
            </a:r>
          </a:p>
          <a:p>
            <a:pPr algn="just"/>
            <a:r>
              <a:rPr lang="en-US" sz="3200" dirty="0" smtClean="0"/>
              <a:t> </a:t>
            </a:r>
          </a:p>
          <a:p>
            <a:pPr marL="342900" indent="-342900" algn="just">
              <a:buFont typeface="Arial"/>
              <a:buChar char="•"/>
            </a:pPr>
            <a:endParaRPr lang="en-US" sz="3200" dirty="0"/>
          </a:p>
        </p:txBody>
      </p:sp>
      <p:sp>
        <p:nvSpPr>
          <p:cNvPr id="460" name="Text Placeholder 459"/>
          <p:cNvSpPr>
            <a:spLocks noGrp="1"/>
          </p:cNvSpPr>
          <p:nvPr>
            <p:ph type="body" sz="quarter" idx="27"/>
          </p:nvPr>
        </p:nvSpPr>
        <p:spPr>
          <a:xfrm>
            <a:off x="32914027" y="20308086"/>
            <a:ext cx="10047018" cy="754045"/>
          </a:xfrm>
        </p:spPr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461" name="Text Placeholder 460"/>
          <p:cNvSpPr>
            <a:spLocks noGrp="1"/>
          </p:cNvSpPr>
          <p:nvPr>
            <p:ph type="body" sz="quarter" idx="28"/>
          </p:nvPr>
        </p:nvSpPr>
        <p:spPr>
          <a:xfrm>
            <a:off x="32919059" y="21096457"/>
            <a:ext cx="10052050" cy="6309397"/>
          </a:xfrm>
        </p:spPr>
        <p:txBody>
          <a:bodyPr/>
          <a:lstStyle/>
          <a:p>
            <a:r>
              <a:rPr lang="en-US" dirty="0" smtClean="0"/>
              <a:t>[DL08] </a:t>
            </a:r>
            <a:r>
              <a:rPr lang="en-US" dirty="0" err="1" smtClean="0"/>
              <a:t>Dwork</a:t>
            </a:r>
            <a:r>
              <a:rPr lang="en-US" dirty="0" smtClean="0"/>
              <a:t>, C. and Lei, J. (2008). Differential privacy and robust statistics. In </a:t>
            </a:r>
            <a:r>
              <a:rPr lang="en-US" i="1" dirty="0" smtClean="0"/>
              <a:t>Proceedings of the 41</a:t>
            </a:r>
            <a:r>
              <a:rPr lang="en-US" i="1" baseline="30000" dirty="0" smtClean="0"/>
              <a:t>st</a:t>
            </a:r>
            <a:r>
              <a:rPr lang="en-US" i="1" dirty="0" smtClean="0"/>
              <a:t> Annual ACM Symposium on Theory of Computing (STOC).</a:t>
            </a:r>
          </a:p>
          <a:p>
            <a:endParaRPr lang="en-US" dirty="0" smtClean="0"/>
          </a:p>
          <a:p>
            <a:r>
              <a:rPr lang="en-US" dirty="0" smtClean="0"/>
              <a:t>[DNMR 13] </a:t>
            </a:r>
            <a:r>
              <a:rPr lang="en-US" dirty="0" err="1" smtClean="0"/>
              <a:t>Dimitrakakis</a:t>
            </a:r>
            <a:r>
              <a:rPr lang="en-US" dirty="0" smtClean="0"/>
              <a:t>, C., Nelson, B., </a:t>
            </a:r>
            <a:r>
              <a:rPr lang="en-US" dirty="0" err="1" smtClean="0"/>
              <a:t>Mitrokotsa</a:t>
            </a:r>
            <a:r>
              <a:rPr lang="en-US" dirty="0" smtClean="0"/>
              <a:t>, A., and Rubinstein, B. (2013). Robust, secure, and private Bayesian inference. Available at http://</a:t>
            </a:r>
            <a:r>
              <a:rPr lang="en-US" dirty="0" err="1" smtClean="0"/>
              <a:t>arxiv.org</a:t>
            </a:r>
            <a:r>
              <a:rPr lang="en-US" dirty="0" smtClean="0"/>
              <a:t>/abs/1306.1066.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[RRR 03] </a:t>
            </a:r>
            <a:r>
              <a:rPr lang="en-US" dirty="0" err="1" smtClean="0"/>
              <a:t>Raghunathan</a:t>
            </a:r>
            <a:r>
              <a:rPr lang="en-US" dirty="0" smtClean="0"/>
              <a:t>, T.E., </a:t>
            </a:r>
            <a:r>
              <a:rPr lang="en-US" dirty="0" err="1" smtClean="0"/>
              <a:t>Reither</a:t>
            </a:r>
            <a:r>
              <a:rPr lang="en-US" dirty="0" smtClean="0"/>
              <a:t>, J.P., and Rubin, D.B. (2003). Multiple imputation for statistical disclosure limitation. </a:t>
            </a:r>
            <a:r>
              <a:rPr lang="en-US" i="1" dirty="0" smtClean="0"/>
              <a:t>Journal of Official Statistics </a:t>
            </a:r>
            <a:r>
              <a:rPr lang="en-US" dirty="0" smtClean="0"/>
              <a:t>19(1):1-16. 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[Smith08] Smith, A. (2008). Efficient, differentially private point estimators. Available at http://arxiv.org/abs/0809.4794. </a:t>
            </a:r>
            <a:endParaRPr lang="en-US" dirty="0"/>
          </a:p>
        </p:txBody>
      </p:sp>
      <p:sp>
        <p:nvSpPr>
          <p:cNvPr id="462" name="Text Placeholder 461"/>
          <p:cNvSpPr>
            <a:spLocks noGrp="1"/>
          </p:cNvSpPr>
          <p:nvPr>
            <p:ph type="body" sz="quarter" idx="29"/>
          </p:nvPr>
        </p:nvSpPr>
        <p:spPr>
          <a:xfrm>
            <a:off x="32919059" y="28030078"/>
            <a:ext cx="10047018" cy="754045"/>
          </a:xfrm>
        </p:spPr>
        <p:txBody>
          <a:bodyPr/>
          <a:lstStyle/>
          <a:p>
            <a:r>
              <a:rPr lang="en-US" dirty="0" smtClean="0"/>
              <a:t>Contact</a:t>
            </a:r>
            <a:endParaRPr lang="en-US" dirty="0"/>
          </a:p>
        </p:txBody>
      </p:sp>
      <p:sp>
        <p:nvSpPr>
          <p:cNvPr id="463" name="Text Placeholder 462"/>
          <p:cNvSpPr>
            <a:spLocks noGrp="1"/>
          </p:cNvSpPr>
          <p:nvPr>
            <p:ph type="body" sz="quarter" idx="30"/>
          </p:nvPr>
        </p:nvSpPr>
        <p:spPr>
          <a:xfrm>
            <a:off x="32914027" y="28818449"/>
            <a:ext cx="10052050" cy="846363"/>
          </a:xfrm>
        </p:spPr>
        <p:txBody>
          <a:bodyPr/>
          <a:lstStyle/>
          <a:p>
            <a:r>
              <a:rPr lang="en-US" dirty="0" err="1" smtClean="0"/>
              <a:t>shijiezheng@college.harvard.edu</a:t>
            </a:r>
            <a:endParaRPr lang="en-US" dirty="0"/>
          </a:p>
        </p:txBody>
      </p:sp>
      <p:sp>
        <p:nvSpPr>
          <p:cNvPr id="464" name="Text Placeholder 463"/>
          <p:cNvSpPr>
            <a:spLocks noGrp="1"/>
          </p:cNvSpPr>
          <p:nvPr>
            <p:ph type="body" sz="quarter" idx="96"/>
          </p:nvPr>
        </p:nvSpPr>
        <p:spPr>
          <a:xfrm>
            <a:off x="922341" y="16966052"/>
            <a:ext cx="10056813" cy="13003538"/>
          </a:xfrm>
        </p:spPr>
        <p:txBody>
          <a:bodyPr/>
          <a:lstStyle/>
          <a:p>
            <a:r>
              <a:rPr lang="en-US" dirty="0" smtClean="0"/>
              <a:t>Important </a:t>
            </a:r>
            <a:r>
              <a:rPr lang="en-US" dirty="0" smtClean="0"/>
              <a:t>parameters:</a:t>
            </a:r>
            <a:endParaRPr lang="en-US" dirty="0" smtClean="0"/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A data set </a:t>
            </a:r>
            <a:r>
              <a:rPr lang="en-US" i="1" dirty="0" smtClean="0"/>
              <a:t>X</a:t>
            </a:r>
            <a:r>
              <a:rPr lang="en-US" dirty="0" smtClean="0"/>
              <a:t> of </a:t>
            </a:r>
            <a:r>
              <a:rPr lang="en-US" i="1" dirty="0" smtClean="0"/>
              <a:t>n </a:t>
            </a:r>
            <a:r>
              <a:rPr lang="en-US" dirty="0" smtClean="0"/>
              <a:t>points, whose points are numbers in some range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The points are assumed to be drawn independently from some distribution </a:t>
            </a:r>
            <a:r>
              <a:rPr lang="en-US" i="1" dirty="0" smtClean="0"/>
              <a:t>D(</a:t>
            </a:r>
            <a:r>
              <a:rPr lang="en-US" i="1" dirty="0" err="1" smtClean="0"/>
              <a:t>θ</a:t>
            </a:r>
            <a:r>
              <a:rPr lang="en-US" i="1" dirty="0" smtClean="0"/>
              <a:t>)</a:t>
            </a:r>
            <a:r>
              <a:rPr lang="en-US" dirty="0" smtClean="0"/>
              <a:t>, with </a:t>
            </a:r>
            <a:r>
              <a:rPr lang="en-US" i="1" dirty="0" err="1" smtClean="0"/>
              <a:t>θ</a:t>
            </a:r>
            <a:r>
              <a:rPr lang="en-US" dirty="0" smtClean="0"/>
              <a:t> unknown 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There is a prior distribution </a:t>
            </a:r>
            <a:r>
              <a:rPr lang="en-US" i="1" dirty="0" err="1" smtClean="0"/>
              <a:t>Θ</a:t>
            </a:r>
            <a:r>
              <a:rPr lang="en-US" i="1" dirty="0" smtClean="0"/>
              <a:t>(θ</a:t>
            </a:r>
            <a:r>
              <a:rPr lang="en-US" i="1" baseline="-25000" dirty="0" smtClean="0"/>
              <a:t>0</a:t>
            </a:r>
            <a:r>
              <a:rPr lang="en-US" i="1" dirty="0" smtClean="0"/>
              <a:t>)</a:t>
            </a:r>
            <a:r>
              <a:rPr lang="en-US" dirty="0" smtClean="0"/>
              <a:t> for </a:t>
            </a:r>
            <a:r>
              <a:rPr lang="en-US" i="1" dirty="0" err="1" smtClean="0"/>
              <a:t>θ</a:t>
            </a:r>
            <a:r>
              <a:rPr lang="en-US" i="1" dirty="0" smtClean="0"/>
              <a:t>, </a:t>
            </a:r>
            <a:r>
              <a:rPr lang="en-US" dirty="0" smtClean="0"/>
              <a:t>parameterized by value(s) </a:t>
            </a:r>
            <a:r>
              <a:rPr lang="en-US" i="1" dirty="0" smtClean="0"/>
              <a:t>θ</a:t>
            </a:r>
            <a:r>
              <a:rPr lang="en-US" i="1" baseline="-25000" dirty="0" smtClean="0"/>
              <a:t>0</a:t>
            </a:r>
            <a:endParaRPr lang="en-US" i="1" dirty="0" smtClean="0"/>
          </a:p>
          <a:p>
            <a:pPr marL="342900" indent="-342900">
              <a:buFont typeface="Arial"/>
              <a:buChar char="•"/>
            </a:pPr>
            <a:endParaRPr lang="en-US" dirty="0" smtClean="0"/>
          </a:p>
          <a:p>
            <a:pPr marL="342900" indent="-342900">
              <a:buFont typeface="Arial"/>
              <a:buChar char="•"/>
            </a:pPr>
            <a:endParaRPr lang="en-US" dirty="0"/>
          </a:p>
          <a:p>
            <a:pPr marL="342900" indent="-342900">
              <a:buFont typeface="Arial"/>
              <a:buChar char="•"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algn="just"/>
            <a:r>
              <a:rPr lang="en-US" dirty="0" smtClean="0"/>
              <a:t>When </a:t>
            </a:r>
            <a:r>
              <a:rPr lang="en-US" dirty="0"/>
              <a:t>we generate synthetic data, we do so by first determining a value of </a:t>
            </a:r>
            <a:r>
              <a:rPr lang="en-US" i="1" dirty="0" err="1">
                <a:latin typeface="Times New Roman"/>
                <a:cs typeface="Times New Roman"/>
              </a:rPr>
              <a:t>θ</a:t>
            </a:r>
            <a:r>
              <a:rPr lang="en-US" i="1" dirty="0">
                <a:latin typeface="Times New Roman"/>
                <a:cs typeface="Times New Roman"/>
              </a:rPr>
              <a:t>,</a:t>
            </a:r>
            <a:r>
              <a:rPr lang="en-US" dirty="0">
                <a:latin typeface="Times New Roman"/>
                <a:cs typeface="Times New Roman"/>
              </a:rPr>
              <a:t> and then drawing data points from </a:t>
            </a:r>
            <a:r>
              <a:rPr lang="en-US" i="1" dirty="0">
                <a:latin typeface="Times New Roman"/>
                <a:cs typeface="Times New Roman"/>
              </a:rPr>
              <a:t>D(</a:t>
            </a:r>
            <a:r>
              <a:rPr lang="en-US" i="1" dirty="0" err="1">
                <a:latin typeface="Times New Roman"/>
                <a:cs typeface="Times New Roman"/>
              </a:rPr>
              <a:t>θ</a:t>
            </a:r>
            <a:r>
              <a:rPr lang="en-US" i="1" dirty="0">
                <a:latin typeface="Times New Roman"/>
                <a:cs typeface="Times New Roman"/>
              </a:rPr>
              <a:t>).</a:t>
            </a:r>
            <a:r>
              <a:rPr lang="en-US" dirty="0">
                <a:latin typeface="Times New Roman"/>
                <a:cs typeface="Times New Roman"/>
              </a:rPr>
              <a:t> Unlucky draws of </a:t>
            </a:r>
            <a:r>
              <a:rPr lang="en-US" i="1" dirty="0" err="1">
                <a:latin typeface="Times New Roman"/>
                <a:cs typeface="Times New Roman"/>
              </a:rPr>
              <a:t>θ</a:t>
            </a:r>
            <a:r>
              <a:rPr lang="en-US" i="1" dirty="0">
                <a:latin typeface="Times New Roman"/>
                <a:cs typeface="Times New Roman"/>
              </a:rPr>
              <a:t> </a:t>
            </a:r>
            <a:r>
              <a:rPr lang="en-US" dirty="0">
                <a:latin typeface="Times New Roman"/>
                <a:cs typeface="Times New Roman"/>
              </a:rPr>
              <a:t> can be guarded against in </a:t>
            </a:r>
            <a:r>
              <a:rPr lang="en-US" dirty="0" smtClean="0">
                <a:latin typeface="Times New Roman"/>
                <a:cs typeface="Times New Roman"/>
              </a:rPr>
              <a:t>IV (below) </a:t>
            </a:r>
            <a:r>
              <a:rPr lang="en-US" dirty="0">
                <a:latin typeface="Times New Roman"/>
                <a:cs typeface="Times New Roman"/>
              </a:rPr>
              <a:t>by drawing multiple values of </a:t>
            </a:r>
            <a:r>
              <a:rPr lang="en-US" i="1" dirty="0" err="1">
                <a:latin typeface="Times New Roman"/>
                <a:cs typeface="Times New Roman"/>
              </a:rPr>
              <a:t>θ</a:t>
            </a:r>
            <a:r>
              <a:rPr lang="en-US" dirty="0">
                <a:latin typeface="Times New Roman"/>
                <a:cs typeface="Times New Roman"/>
              </a:rPr>
              <a:t> and generating a few synthetic data points based upon each one.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We look at four types of information releases: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65" name="Text Placeholder 464"/>
          <p:cNvSpPr>
            <a:spLocks noGrp="1"/>
          </p:cNvSpPr>
          <p:nvPr>
            <p:ph type="body" sz="quarter" idx="150"/>
          </p:nvPr>
        </p:nvSpPr>
        <p:spPr>
          <a:xfrm>
            <a:off x="0" y="3383947"/>
            <a:ext cx="27270106" cy="1280160"/>
          </a:xfrm>
        </p:spPr>
        <p:txBody>
          <a:bodyPr/>
          <a:lstStyle/>
          <a:p>
            <a:r>
              <a:rPr lang="en-US" dirty="0" smtClean="0">
                <a:solidFill>
                  <a:srgbClr val="303E68"/>
                </a:solidFill>
              </a:rPr>
              <a:t>Undergraduate Researcher (Harvard College ‘15)</a:t>
            </a:r>
            <a:endParaRPr lang="en-US" dirty="0">
              <a:solidFill>
                <a:srgbClr val="303E68"/>
              </a:solidFill>
            </a:endParaRPr>
          </a:p>
        </p:txBody>
      </p:sp>
      <p:sp>
        <p:nvSpPr>
          <p:cNvPr id="466" name="Text Placeholder 465"/>
          <p:cNvSpPr>
            <a:spLocks noGrp="1"/>
          </p:cNvSpPr>
          <p:nvPr>
            <p:ph type="body" sz="quarter" idx="151"/>
          </p:nvPr>
        </p:nvSpPr>
        <p:spPr>
          <a:xfrm>
            <a:off x="0" y="2103787"/>
            <a:ext cx="27270106" cy="1280160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en-US" dirty="0" smtClean="0">
                <a:solidFill>
                  <a:srgbClr val="303E68"/>
                </a:solidFill>
              </a:rPr>
              <a:t>Joy Zheng, advised by </a:t>
            </a:r>
            <a:r>
              <a:rPr lang="en-US" dirty="0" err="1" smtClean="0">
                <a:solidFill>
                  <a:srgbClr val="303E68"/>
                </a:solidFill>
              </a:rPr>
              <a:t>Salil</a:t>
            </a:r>
            <a:r>
              <a:rPr lang="en-US" dirty="0" smtClean="0">
                <a:solidFill>
                  <a:srgbClr val="303E68"/>
                </a:solidFill>
              </a:rPr>
              <a:t> </a:t>
            </a:r>
            <a:r>
              <a:rPr lang="en-US" dirty="0" err="1" smtClean="0">
                <a:solidFill>
                  <a:srgbClr val="303E68"/>
                </a:solidFill>
              </a:rPr>
              <a:t>Vadhan</a:t>
            </a:r>
            <a:endParaRPr lang="en-US" dirty="0">
              <a:solidFill>
                <a:srgbClr val="303E68"/>
              </a:solidFill>
            </a:endParaRPr>
          </a:p>
        </p:txBody>
      </p:sp>
      <p:sp>
        <p:nvSpPr>
          <p:cNvPr id="467" name="Text Placeholder 466"/>
          <p:cNvSpPr>
            <a:spLocks noGrp="1"/>
          </p:cNvSpPr>
          <p:nvPr>
            <p:ph type="body" sz="quarter" idx="153"/>
          </p:nvPr>
        </p:nvSpPr>
        <p:spPr>
          <a:xfrm>
            <a:off x="0" y="465813"/>
            <a:ext cx="27270106" cy="1637973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dirty="0" smtClean="0">
                <a:solidFill>
                  <a:srgbClr val="303E68"/>
                </a:solidFill>
              </a:rPr>
              <a:t>Differential Privacy of Bayesian Inference</a:t>
            </a:r>
            <a:endParaRPr lang="en-US" dirty="0">
              <a:solidFill>
                <a:srgbClr val="303E68"/>
              </a:solidFill>
            </a:endParaRPr>
          </a:p>
        </p:txBody>
      </p:sp>
      <p:pic>
        <p:nvPicPr>
          <p:cNvPr id="21" name="Picture 20" descr="berkman-logo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4525826" y="31581952"/>
            <a:ext cx="8976892" cy="948155"/>
          </a:xfrm>
          <a:prstGeom prst="rect">
            <a:avLst/>
          </a:prstGeom>
        </p:spPr>
      </p:pic>
      <p:pic>
        <p:nvPicPr>
          <p:cNvPr id="22" name="Picture 21" descr="data-privacy-lab-logo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3654990" y="31284859"/>
            <a:ext cx="5518678" cy="1426672"/>
          </a:xfrm>
          <a:prstGeom prst="rect">
            <a:avLst/>
          </a:prstGeom>
        </p:spPr>
      </p:pic>
      <p:pic>
        <p:nvPicPr>
          <p:cNvPr id="23" name="Picture 22" descr="crcs-logo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76872" y="31413096"/>
            <a:ext cx="7133181" cy="1298435"/>
          </a:xfrm>
          <a:prstGeom prst="rect">
            <a:avLst/>
          </a:prstGeom>
        </p:spPr>
      </p:pic>
      <p:pic>
        <p:nvPicPr>
          <p:cNvPr id="2" name="Picture 1" descr="iqss_logo_0.png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12279" y="31343600"/>
            <a:ext cx="6413500" cy="1574800"/>
          </a:xfrm>
          <a:prstGeom prst="rect">
            <a:avLst/>
          </a:prstGeom>
        </p:spPr>
      </p:pic>
      <p:pic>
        <p:nvPicPr>
          <p:cNvPr id="9" name="Picture 8" descr="Screen Shot 2013-11-18 at 2.05.42 PM.png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70106" y="1051196"/>
            <a:ext cx="15690939" cy="2578048"/>
          </a:xfrm>
          <a:prstGeom prst="rect">
            <a:avLst/>
          </a:prstGeom>
        </p:spPr>
      </p:pic>
      <p:sp>
        <p:nvSpPr>
          <p:cNvPr id="24" name="Text Placeholder 452"/>
          <p:cNvSpPr txBox="1">
            <a:spLocks/>
          </p:cNvSpPr>
          <p:nvPr/>
        </p:nvSpPr>
        <p:spPr>
          <a:xfrm>
            <a:off x="922341" y="12885047"/>
            <a:ext cx="10050462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marL="0" indent="0" algn="ctr" defTabSz="4388900" rtl="0" eaLnBrk="1" latinLnBrk="0" hangingPunct="1">
              <a:spcBef>
                <a:spcPct val="20000"/>
              </a:spcBef>
              <a:buFont typeface="Arial" pitchFamily="34" charset="0"/>
              <a:buNone/>
              <a:defRPr sz="3700" b="1" u="sng" kern="1200" baseline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565982" indent="-1371531" algn="l" defTabSz="43889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86126" indent="-1097226" algn="l" defTabSz="43889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80577" indent="-1097226" algn="l" defTabSz="43889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9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875026" indent="-1097226" algn="l" defTabSz="43889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9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69477" indent="-1097226" algn="l" defTabSz="43889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63926" indent="-1097226" algn="l" defTabSz="43889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8377" indent="-1097226" algn="l" defTabSz="43889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52827" indent="-1097226" algn="l" defTabSz="43889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Differential Privacy</a:t>
            </a:r>
            <a:endParaRPr lang="en-US" dirty="0"/>
          </a:p>
        </p:txBody>
      </p:sp>
      <p:sp>
        <p:nvSpPr>
          <p:cNvPr id="25" name="Text Placeholder 463"/>
          <p:cNvSpPr txBox="1">
            <a:spLocks/>
          </p:cNvSpPr>
          <p:nvPr/>
        </p:nvSpPr>
        <p:spPr>
          <a:xfrm>
            <a:off x="904188" y="13639092"/>
            <a:ext cx="10056813" cy="1231084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 algn="l" defTabSz="43889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1485825" indent="-571471" algn="l" defTabSz="43889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5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2pPr>
            <a:lvl3pPr marL="2057297" indent="-571471" algn="l" defTabSz="43889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5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3pPr>
            <a:lvl4pPr marL="2685916" indent="-628619" algn="l" defTabSz="43889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5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4pPr>
            <a:lvl5pPr marL="3143093" indent="-457177" algn="l" defTabSz="43889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5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5pPr>
            <a:lvl6pPr marL="12069477" indent="-1097226" algn="l" defTabSz="43889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63926" indent="-1097226" algn="l" defTabSz="43889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8377" indent="-1097226" algn="l" defTabSz="43889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52827" indent="-1097226" algn="l" defTabSz="43889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An algorithm </a:t>
            </a:r>
            <a:r>
              <a:rPr lang="en-US" i="1" dirty="0" smtClean="0"/>
              <a:t>A</a:t>
            </a:r>
            <a:r>
              <a:rPr lang="en-US" i="1" dirty="0"/>
              <a:t> </a:t>
            </a:r>
            <a:r>
              <a:rPr lang="en-US" dirty="0" smtClean="0"/>
              <a:t>is </a:t>
            </a:r>
            <a:r>
              <a:rPr lang="en-US" i="1" dirty="0" smtClean="0"/>
              <a:t>(</a:t>
            </a:r>
            <a:r>
              <a:rPr lang="en-US" i="1" dirty="0" err="1" smtClean="0"/>
              <a:t>ε</a:t>
            </a:r>
            <a:r>
              <a:rPr lang="en-US" i="1" dirty="0" smtClean="0"/>
              <a:t>, </a:t>
            </a:r>
            <a:r>
              <a:rPr lang="en-US" i="1" dirty="0" err="1" smtClean="0"/>
              <a:t>δ</a:t>
            </a:r>
            <a:r>
              <a:rPr lang="en-US" i="1" dirty="0" smtClean="0"/>
              <a:t>)</a:t>
            </a:r>
            <a:r>
              <a:rPr lang="en-US" dirty="0" smtClean="0"/>
              <a:t>-differentially private if for all </a:t>
            </a:r>
            <a:r>
              <a:rPr lang="en-US" dirty="0" smtClean="0"/>
              <a:t>neighboring data </a:t>
            </a:r>
            <a:r>
              <a:rPr lang="en-US" dirty="0" smtClean="0"/>
              <a:t>sets </a:t>
            </a:r>
            <a:r>
              <a:rPr lang="en-US" i="1" dirty="0" smtClean="0"/>
              <a:t>X, X’</a:t>
            </a:r>
            <a:r>
              <a:rPr lang="en-US" dirty="0" smtClean="0"/>
              <a:t> which differ on only one data point, and for all </a:t>
            </a:r>
            <a:r>
              <a:rPr lang="en-US" dirty="0" smtClean="0"/>
              <a:t>sets </a:t>
            </a:r>
            <a:r>
              <a:rPr lang="en-US" i="1" dirty="0" smtClean="0"/>
              <a:t>S</a:t>
            </a:r>
            <a:r>
              <a:rPr lang="en-US" dirty="0" smtClean="0"/>
              <a:t> of outputs,   </a:t>
            </a:r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4028281"/>
              </p:ext>
            </p:extLst>
          </p:nvPr>
        </p:nvGraphicFramePr>
        <p:xfrm>
          <a:off x="3681817" y="14796595"/>
          <a:ext cx="4484687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0" name="Equation" r:id="rId13" imgW="2222500" imgH="228600" progId="Equation.3">
                  <p:embed/>
                </p:oleObj>
              </mc:Choice>
              <mc:Fallback>
                <p:oleObj name="Equation" r:id="rId13" imgW="22225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681817" y="14796595"/>
                        <a:ext cx="4484687" cy="460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3963788"/>
              </p:ext>
            </p:extLst>
          </p:nvPr>
        </p:nvGraphicFramePr>
        <p:xfrm>
          <a:off x="1174533" y="24420269"/>
          <a:ext cx="9555422" cy="5188416"/>
        </p:xfrm>
        <a:graphic>
          <a:graphicData uri="http://schemas.openxmlformats.org/drawingml/2006/table">
            <a:tbl>
              <a:tblPr firstRow="1">
                <a:tableStyleId>{9D7B26C5-4107-4FEC-AEDC-1716B250A1EF}</a:tableStyleId>
              </a:tblPr>
              <a:tblGrid>
                <a:gridCol w="663188"/>
                <a:gridCol w="944880"/>
                <a:gridCol w="3973677"/>
                <a:gridCol w="3973677"/>
              </a:tblGrid>
              <a:tr h="541551">
                <a:tc rowSpan="2" gridSpan="2">
                  <a:txBody>
                    <a:bodyPr/>
                    <a:lstStyle/>
                    <a:p>
                      <a:endParaRPr lang="en-US" sz="25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R w="12700" cap="flat" cmpd="sng" algn="ctr">
                      <a:solidFill>
                        <a:srgbClr val="2C3F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38AC8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 sz="250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5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cs typeface="Times New Roman"/>
                        </a:rPr>
                        <a:t>Generation of </a:t>
                      </a:r>
                      <a:r>
                        <a:rPr lang="en-US" sz="2500" i="1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cs typeface="Times New Roman"/>
                        </a:rPr>
                        <a:t>θ</a:t>
                      </a:r>
                      <a:endParaRPr lang="en-US" sz="2500" i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2C3F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F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F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F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/>
                </a:tc>
              </a:tr>
              <a:tr h="996627">
                <a:tc gridSpan="2"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cs typeface="Times New Roman"/>
                        </a:rPr>
                        <a:t>Most likely value</a:t>
                      </a:r>
                      <a:endParaRPr lang="en-US" sz="25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2C3F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F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F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38AC8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cs typeface="Times New Roman"/>
                        </a:rPr>
                        <a:t>Drawn from the posterior</a:t>
                      </a:r>
                      <a:r>
                        <a:rPr lang="en-US" sz="25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500" b="1" i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cs typeface="Times New Roman"/>
                        </a:rPr>
                        <a:t>θ|X,θ</a:t>
                      </a:r>
                      <a:r>
                        <a:rPr lang="en-US" sz="2500" b="1" i="1" baseline="-250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lang="en-US" sz="2500" b="1" i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2C3F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F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F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F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3798">
                <a:tc rowSpan="2">
                  <a:txBody>
                    <a:bodyPr/>
                    <a:lstStyle/>
                    <a:p>
                      <a:pPr algn="ctr"/>
                      <a:r>
                        <a:rPr lang="en-US" sz="25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cs typeface="Times New Roman"/>
                        </a:rPr>
                        <a:t>Information released</a:t>
                      </a:r>
                      <a:endParaRPr lang="en-US" sz="25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vert="vert270">
                    <a:lnL w="12700" cap="flat" cmpd="sng" algn="ctr">
                      <a:solidFill>
                        <a:srgbClr val="738AC8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F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38AC8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F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500" b="1" i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cs typeface="Times New Roman"/>
                        </a:rPr>
                        <a:t>θ</a:t>
                      </a:r>
                      <a:r>
                        <a:rPr lang="en-US" sz="25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cs typeface="Times New Roman"/>
                        </a:rPr>
                        <a:t> only</a:t>
                      </a:r>
                      <a:endParaRPr lang="en-US" sz="25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vert="vert270">
                    <a:lnL w="12700" cap="flat" cmpd="sng" algn="ctr">
                      <a:solidFill>
                        <a:srgbClr val="2C3F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F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38AC8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F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</a:p>
                    <a:p>
                      <a:pPr algn="ctr"/>
                      <a:r>
                        <a:rPr lang="en-US" sz="25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cs typeface="Times New Roman"/>
                        </a:rPr>
                        <a:t>(never differentially private, because it is deterministic, but differentially private estimators</a:t>
                      </a:r>
                      <a:r>
                        <a:rPr lang="en-US" sz="25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cs typeface="Times New Roman"/>
                        </a:rPr>
                        <a:t> exist [Smith08]</a:t>
                      </a:r>
                      <a:r>
                        <a:rPr lang="en-US" sz="25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cs typeface="Times New Roman"/>
                        </a:rPr>
                        <a:t>)</a:t>
                      </a:r>
                      <a:endParaRPr lang="en-US" sz="25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2C3F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F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38AC8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F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cs typeface="Times New Roman"/>
                        </a:rPr>
                        <a:t>II</a:t>
                      </a:r>
                      <a:endParaRPr lang="en-US" sz="25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2C3F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F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F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F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3798"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cs typeface="Times New Roman"/>
                        </a:rPr>
                        <a:t>Synthetic data</a:t>
                      </a:r>
                      <a:endParaRPr lang="en-US" sz="25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vert="vert270">
                    <a:lnL w="12700" cap="flat" cmpd="sng" algn="ctr">
                      <a:solidFill>
                        <a:srgbClr val="2C3F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F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F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F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cs typeface="Times New Roman"/>
                        </a:rPr>
                        <a:t>III</a:t>
                      </a:r>
                      <a:endParaRPr lang="en-US" sz="25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2C3F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F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F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F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cs typeface="Times New Roman"/>
                        </a:rPr>
                        <a:t>IV</a:t>
                      </a:r>
                    </a:p>
                    <a:p>
                      <a:pPr algn="ctr"/>
                      <a:r>
                        <a:rPr lang="en-US" sz="25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cs typeface="Times New Roman"/>
                        </a:rPr>
                        <a:t>(known as multiple</a:t>
                      </a:r>
                      <a:r>
                        <a:rPr lang="en-US" sz="25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/>
                          <a:cs typeface="Times New Roman"/>
                        </a:rPr>
                        <a:t> imputation [RRR 03])</a:t>
                      </a:r>
                      <a:endParaRPr lang="en-US" sz="25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2C3F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F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F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F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1723763" y="19920967"/>
            <a:ext cx="2116655" cy="1415772"/>
          </a:xfrm>
          <a:prstGeom prst="rect">
            <a:avLst/>
          </a:prstGeom>
          <a:noFill/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rgbClr val="2C3F71"/>
                </a:solidFill>
                <a:latin typeface="Times New Roman"/>
                <a:cs typeface="Times New Roman"/>
              </a:rPr>
              <a:t>X</a:t>
            </a:r>
            <a:endParaRPr lang="en-US" i="1" dirty="0">
              <a:solidFill>
                <a:srgbClr val="2C3F71"/>
              </a:solidFill>
              <a:latin typeface="Times New Roman"/>
              <a:cs typeface="Times New Roman"/>
            </a:endParaRPr>
          </a:p>
        </p:txBody>
      </p:sp>
      <p:cxnSp>
        <p:nvCxnSpPr>
          <p:cNvPr id="448" name="Straight Arrow Connector 447"/>
          <p:cNvCxnSpPr/>
          <p:nvPr/>
        </p:nvCxnSpPr>
        <p:spPr>
          <a:xfrm flipV="1">
            <a:off x="3945005" y="20618356"/>
            <a:ext cx="1463655" cy="10497"/>
          </a:xfrm>
          <a:prstGeom prst="straightConnector1">
            <a:avLst/>
          </a:prstGeom>
          <a:ln>
            <a:solidFill>
              <a:srgbClr val="2C3F7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1" name="TextBox 450"/>
          <p:cNvSpPr txBox="1"/>
          <p:nvPr/>
        </p:nvSpPr>
        <p:spPr>
          <a:xfrm>
            <a:off x="5432294" y="19920967"/>
            <a:ext cx="762562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err="1" smtClean="0">
                <a:solidFill>
                  <a:srgbClr val="2C3F71"/>
                </a:solidFill>
                <a:latin typeface="Times New Roman"/>
                <a:cs typeface="Times New Roman"/>
              </a:rPr>
              <a:t>θ</a:t>
            </a:r>
            <a:endParaRPr lang="en-US" i="1" dirty="0">
              <a:solidFill>
                <a:srgbClr val="2C3F71"/>
              </a:solidFill>
              <a:latin typeface="Times New Roman"/>
              <a:cs typeface="Times New Roman"/>
            </a:endParaRPr>
          </a:p>
        </p:txBody>
      </p:sp>
      <p:cxnSp>
        <p:nvCxnSpPr>
          <p:cNvPr id="51" name="Straight Arrow Connector 50"/>
          <p:cNvCxnSpPr/>
          <p:nvPr/>
        </p:nvCxnSpPr>
        <p:spPr>
          <a:xfrm flipV="1">
            <a:off x="6194855" y="20604952"/>
            <a:ext cx="1463655" cy="10497"/>
          </a:xfrm>
          <a:prstGeom prst="straightConnector1">
            <a:avLst/>
          </a:prstGeom>
          <a:ln>
            <a:solidFill>
              <a:srgbClr val="2C3F7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7614529" y="19895916"/>
            <a:ext cx="230418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2C3F71"/>
                </a:solidFill>
                <a:latin typeface="Times New Roman"/>
                <a:cs typeface="Times New Roman"/>
              </a:rPr>
              <a:t>Synthetic Data</a:t>
            </a:r>
            <a:endParaRPr lang="en-US" sz="4000" dirty="0">
              <a:solidFill>
                <a:srgbClr val="2C3F71"/>
              </a:solidFill>
              <a:latin typeface="Times New Roman"/>
              <a:cs typeface="Times New Roman"/>
            </a:endParaRPr>
          </a:p>
        </p:txBody>
      </p:sp>
      <p:sp>
        <p:nvSpPr>
          <p:cNvPr id="468" name="TextBox 467"/>
          <p:cNvSpPr txBox="1"/>
          <p:nvPr/>
        </p:nvSpPr>
        <p:spPr>
          <a:xfrm>
            <a:off x="6570803" y="19969559"/>
            <a:ext cx="12251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rgbClr val="2C3F71"/>
                </a:solidFill>
                <a:latin typeface="Times New Roman"/>
                <a:cs typeface="Times New Roman"/>
              </a:rPr>
              <a:t>D(</a:t>
            </a:r>
            <a:r>
              <a:rPr lang="en-US" sz="2800" i="1" dirty="0" err="1" smtClean="0">
                <a:solidFill>
                  <a:srgbClr val="2C3F71"/>
                </a:solidFill>
                <a:latin typeface="Times New Roman"/>
                <a:cs typeface="Times New Roman"/>
              </a:rPr>
              <a:t>θ</a:t>
            </a:r>
            <a:r>
              <a:rPr lang="en-US" sz="2800" i="1" dirty="0" smtClean="0">
                <a:solidFill>
                  <a:srgbClr val="2C3F71"/>
                </a:solidFill>
                <a:latin typeface="Times New Roman"/>
                <a:cs typeface="Times New Roman"/>
              </a:rPr>
              <a:t>)</a:t>
            </a:r>
            <a:endParaRPr lang="en-US" sz="2800" i="1" dirty="0">
              <a:solidFill>
                <a:srgbClr val="2C3F71"/>
              </a:solidFill>
              <a:latin typeface="Times New Roman"/>
              <a:cs typeface="Times New Roman"/>
            </a:endParaRPr>
          </a:p>
        </p:txBody>
      </p:sp>
      <p:graphicFrame>
        <p:nvGraphicFramePr>
          <p:cNvPr id="58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1429992"/>
              </p:ext>
            </p:extLst>
          </p:nvPr>
        </p:nvGraphicFramePr>
        <p:xfrm>
          <a:off x="15644813" y="20878411"/>
          <a:ext cx="1360487" cy="779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1" name="Equation" r:id="rId15" imgW="685800" imgH="393700" progId="Equation.3">
                  <p:embed/>
                </p:oleObj>
              </mc:Choice>
              <mc:Fallback>
                <p:oleObj name="Equation" r:id="rId15" imgW="685800" imgH="393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644813" y="20878411"/>
                        <a:ext cx="1360487" cy="7794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5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9874718"/>
              </p:ext>
            </p:extLst>
          </p:nvPr>
        </p:nvGraphicFramePr>
        <p:xfrm>
          <a:off x="15657513" y="23537863"/>
          <a:ext cx="1335087" cy="779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2" name="Equation" r:id="rId17" imgW="673100" imgH="393700" progId="Equation.3">
                  <p:embed/>
                </p:oleObj>
              </mc:Choice>
              <mc:Fallback>
                <p:oleObj name="Equation" r:id="rId17" imgW="673100" imgH="393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5657513" y="23537863"/>
                        <a:ext cx="1335087" cy="7794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5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0728940"/>
              </p:ext>
            </p:extLst>
          </p:nvPr>
        </p:nvGraphicFramePr>
        <p:xfrm>
          <a:off x="15508288" y="27628850"/>
          <a:ext cx="1939925" cy="77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3" name="Equation" r:id="rId19" imgW="977900" imgH="393700" progId="Equation.3">
                  <p:embed/>
                </p:oleObj>
              </mc:Choice>
              <mc:Fallback>
                <p:oleObj name="Equation" r:id="rId19" imgW="977900" imgH="393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5508288" y="27628850"/>
                        <a:ext cx="1939925" cy="7794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8013262"/>
              </p:ext>
            </p:extLst>
          </p:nvPr>
        </p:nvGraphicFramePr>
        <p:xfrm>
          <a:off x="26666825" y="12985788"/>
          <a:ext cx="1208088" cy="779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4" name="Equation" r:id="rId21" imgW="609600" imgH="393700" progId="Equation.3">
                  <p:embed/>
                </p:oleObj>
              </mc:Choice>
              <mc:Fallback>
                <p:oleObj name="Equation" r:id="rId21" imgW="609600" imgH="393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26666825" y="12985788"/>
                        <a:ext cx="1208088" cy="7794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1884260"/>
              </p:ext>
            </p:extLst>
          </p:nvPr>
        </p:nvGraphicFramePr>
        <p:xfrm>
          <a:off x="26009600" y="15020925"/>
          <a:ext cx="2543175" cy="855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5" name="Equation" r:id="rId23" imgW="1282700" imgH="431800" progId="Equation.3">
                  <p:embed/>
                </p:oleObj>
              </mc:Choice>
              <mc:Fallback>
                <p:oleObj name="Equation" r:id="rId23" imgW="1282700" imgH="431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26009600" y="15020925"/>
                        <a:ext cx="2543175" cy="855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9517199"/>
              </p:ext>
            </p:extLst>
          </p:nvPr>
        </p:nvGraphicFramePr>
        <p:xfrm>
          <a:off x="26716038" y="19159538"/>
          <a:ext cx="1106487" cy="804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6" name="Equation" r:id="rId25" imgW="558800" imgH="406400" progId="Equation.3">
                  <p:embed/>
                </p:oleObj>
              </mc:Choice>
              <mc:Fallback>
                <p:oleObj name="Equation" r:id="rId25" imgW="558800" imgH="406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26716038" y="19159538"/>
                        <a:ext cx="1106487" cy="804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5350296"/>
              </p:ext>
            </p:extLst>
          </p:nvPr>
        </p:nvGraphicFramePr>
        <p:xfrm>
          <a:off x="25885775" y="28025159"/>
          <a:ext cx="2768600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7" name="Equation" r:id="rId27" imgW="1397000" imgH="444500" progId="Equation.3">
                  <p:embed/>
                </p:oleObj>
              </mc:Choice>
              <mc:Fallback>
                <p:oleObj name="Equation" r:id="rId27" imgW="1397000" imgH="4445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25885775" y="28025159"/>
                        <a:ext cx="2768600" cy="881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 descr="normal1.png"/>
          <p:cNvPicPr>
            <a:picLocks noChangeAspect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98513" y="20337463"/>
            <a:ext cx="4267200" cy="3200400"/>
          </a:xfrm>
          <a:prstGeom prst="rect">
            <a:avLst/>
          </a:prstGeom>
        </p:spPr>
      </p:pic>
      <p:pic>
        <p:nvPicPr>
          <p:cNvPr id="4" name="Picture 3" descr="normal2.png"/>
          <p:cNvPicPr>
            <a:picLocks noChangeAspect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58579" y="20341595"/>
            <a:ext cx="4267200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52181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36x48-Template-V2b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lassic - Wide Center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36x48-Template-V2b</Template>
  <TotalTime>1695</TotalTime>
  <Words>828</Words>
  <Application>Microsoft Macintosh PowerPoint</Application>
  <PresentationFormat>Custom</PresentationFormat>
  <Paragraphs>108</Paragraphs>
  <Slides>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36x48-Template-V2b</vt:lpstr>
      <vt:lpstr>Classic - Wide Center</vt:lpstr>
      <vt:lpstr>Equation</vt:lpstr>
      <vt:lpstr>Microsoft Equation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CanterburyMedia</dc:creator>
  <dc:description>This template is the property of PosterPresentations.com. Call us if you need help with this poster template._x000d_
1-866-649-3004           _x000d_
 (c)PosterPresentations.com</dc:description>
  <cp:lastModifiedBy>Joy Zheng</cp:lastModifiedBy>
  <cp:revision>212</cp:revision>
  <dcterms:created xsi:type="dcterms:W3CDTF">2013-11-15T19:57:35Z</dcterms:created>
  <dcterms:modified xsi:type="dcterms:W3CDTF">2014-11-24T16:24:10Z</dcterms:modified>
</cp:coreProperties>
</file>