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3" r:id="rId2"/>
  </p:sldMasterIdLst>
  <p:notesMasterIdLst>
    <p:notesMasterId r:id="rId4"/>
  </p:notesMasterIdLst>
  <p:handoutMasterIdLst>
    <p:handoutMasterId r:id="rId5"/>
  </p:handoutMasterIdLst>
  <p:sldIdLst>
    <p:sldId id="256" r:id="rId3"/>
  </p:sldIdLst>
  <p:sldSz cx="43891200" cy="32918400"/>
  <p:notesSz cx="6858000" cy="9144000"/>
  <p:defaultTex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p:defaultTextStyle>
  <p:extLst>
    <p:ext uri="{EFAFB233-063F-42B5-8137-9DF3F51BA10A}">
      <p15:sldGuideLst xmlns="" xmlns:p15="http://schemas.microsoft.com/office/powerpoint/2012/main" xmlns:mv="urn:schemas-microsoft-com:mac:vml" xmlns:mc="http://schemas.openxmlformats.org/markup-compatibility/2006">
        <p15:guide id="1" orient="horz" pos="3318">
          <p15:clr>
            <a:srgbClr val="A4A3A4"/>
          </p15:clr>
        </p15:guide>
        <p15:guide id="2" orient="horz" pos="288">
          <p15:clr>
            <a:srgbClr val="A4A3A4"/>
          </p15:clr>
        </p15:guide>
        <p15:guide id="3" orient="horz" pos="20160">
          <p15:clr>
            <a:srgbClr val="A4A3A4"/>
          </p15:clr>
        </p15:guide>
        <p15:guide id="4" orient="horz">
          <p15:clr>
            <a:srgbClr val="A4A3A4"/>
          </p15:clr>
        </p15:guide>
        <p15:guide id="5" pos="581">
          <p15:clr>
            <a:srgbClr val="A4A3A4"/>
          </p15:clr>
        </p15:guide>
        <p15:guide id="6" pos="27069">
          <p15:clr>
            <a:srgbClr val="A4A3A4"/>
          </p15:clr>
        </p15:guide>
      </p15:sldGuideLst>
    </p:ext>
    <p:ext uri="{2D200454-40CA-4A62-9FC3-DE9A4176ACB9}">
      <p15:notesGuideLst xmlns="" xmlns:p15="http://schemas.microsoft.com/office/powerpoint/2012/main" xmlns:mv="urn:schemas-microsoft-com:mac:vml" xmlns:mc="http://schemas.openxmlformats.org/markup-compatibility/2006">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3E68"/>
    <a:srgbClr val="3F5083"/>
    <a:srgbClr val="F3F5FA"/>
    <a:srgbClr val="CDD2DE"/>
    <a:srgbClr val="E3E9E5"/>
    <a:srgbClr val="EAEAEA"/>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xmlns:mv="urn:schemas-microsoft-com:mac:vml" xmlns:mc="http://schemas.openxmlformats.org/markup-compatibility/2006"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0658" autoAdjust="0"/>
    <p:restoredTop sz="94701" autoAdjust="0"/>
  </p:normalViewPr>
  <p:slideViewPr>
    <p:cSldViewPr snapToGrid="0" snapToObjects="1" showGuides="1">
      <p:cViewPr>
        <p:scale>
          <a:sx n="20" d="100"/>
          <a:sy n="20" d="100"/>
        </p:scale>
        <p:origin x="-1002" y="-438"/>
      </p:cViewPr>
      <p:guideLst>
        <p:guide orient="horz" pos="3318"/>
        <p:guide orient="horz" pos="288"/>
        <p:guide orient="horz" pos="20160"/>
        <p:guide orient="horz"/>
        <p:guide pos="581"/>
        <p:guide pos="2706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showGuides="1">
      <p:cViewPr varScale="1">
        <p:scale>
          <a:sx n="79" d="100"/>
          <a:sy n="79" d="100"/>
        </p:scale>
        <p:origin x="-3768"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158C5BC-9A70-462C-B28D-9600239EAC64}" type="datetimeFigureOut">
              <a:rPr lang="en-US" smtClean="0"/>
              <a:pPr/>
              <a:t>11/24/2014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9C131B7-05CA-4AEE-9267-6D0ED4DC84F3}" type="slidenum">
              <a:rPr lang="en-US" smtClean="0"/>
              <a:pPr/>
              <a:t>‹#›</a:t>
            </a:fld>
            <a:endParaRPr lang="en-US"/>
          </a:p>
        </p:txBody>
      </p:sp>
    </p:spTree>
    <p:extLst>
      <p:ext uri="{BB962C8B-B14F-4D97-AF65-F5344CB8AC3E}">
        <p14:creationId xmlns:p14="http://schemas.microsoft.com/office/powerpoint/2010/main" val="3974068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11/24/2014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2414637987"/>
      </p:ext>
    </p:extLst>
  </p:cSld>
  <p:clrMap bg1="lt1" tx1="dk1" bg2="lt2" tx2="dk2" accent1="accent1" accent2="accent2" accent3="accent3" accent4="accent4" accent5="accent5" accent6="accent6" hlink="hlink" folHlink="folHlink"/>
  <p:notesStyle>
    <a:lvl1pPr marL="0" algn="l" defTabSz="4388900" rtl="0" eaLnBrk="1" latinLnBrk="0" hangingPunct="1">
      <a:defRPr sz="5800" kern="1200">
        <a:solidFill>
          <a:schemeClr val="tx1"/>
        </a:solidFill>
        <a:latin typeface="+mn-lt"/>
        <a:ea typeface="+mn-ea"/>
        <a:cs typeface="+mn-cs"/>
      </a:defRPr>
    </a:lvl1pPr>
    <a:lvl2pPr marL="2194451" algn="l" defTabSz="4388900" rtl="0" eaLnBrk="1" latinLnBrk="0" hangingPunct="1">
      <a:defRPr sz="5800" kern="1200">
        <a:solidFill>
          <a:schemeClr val="tx1"/>
        </a:solidFill>
        <a:latin typeface="+mn-lt"/>
        <a:ea typeface="+mn-ea"/>
        <a:cs typeface="+mn-cs"/>
      </a:defRPr>
    </a:lvl2pPr>
    <a:lvl3pPr marL="4388900" algn="l" defTabSz="4388900" rtl="0" eaLnBrk="1" latinLnBrk="0" hangingPunct="1">
      <a:defRPr sz="5800" kern="1200">
        <a:solidFill>
          <a:schemeClr val="tx1"/>
        </a:solidFill>
        <a:latin typeface="+mn-lt"/>
        <a:ea typeface="+mn-ea"/>
        <a:cs typeface="+mn-cs"/>
      </a:defRPr>
    </a:lvl3pPr>
    <a:lvl4pPr marL="6583351" algn="l" defTabSz="4388900" rtl="0" eaLnBrk="1" latinLnBrk="0" hangingPunct="1">
      <a:defRPr sz="5800" kern="1200">
        <a:solidFill>
          <a:schemeClr val="tx1"/>
        </a:solidFill>
        <a:latin typeface="+mn-lt"/>
        <a:ea typeface="+mn-ea"/>
        <a:cs typeface="+mn-cs"/>
      </a:defRPr>
    </a:lvl4pPr>
    <a:lvl5pPr marL="8777801" algn="l" defTabSz="4388900" rtl="0" eaLnBrk="1" latinLnBrk="0" hangingPunct="1">
      <a:defRPr sz="5800" kern="1200">
        <a:solidFill>
          <a:schemeClr val="tx1"/>
        </a:solidFill>
        <a:latin typeface="+mn-lt"/>
        <a:ea typeface="+mn-ea"/>
        <a:cs typeface="+mn-cs"/>
      </a:defRPr>
    </a:lvl5pPr>
    <a:lvl6pPr marL="10972252" algn="l" defTabSz="4388900" rtl="0" eaLnBrk="1" latinLnBrk="0" hangingPunct="1">
      <a:defRPr sz="5800" kern="1200">
        <a:solidFill>
          <a:schemeClr val="tx1"/>
        </a:solidFill>
        <a:latin typeface="+mn-lt"/>
        <a:ea typeface="+mn-ea"/>
        <a:cs typeface="+mn-cs"/>
      </a:defRPr>
    </a:lvl6pPr>
    <a:lvl7pPr marL="13166703" algn="l" defTabSz="4388900" rtl="0" eaLnBrk="1" latinLnBrk="0" hangingPunct="1">
      <a:defRPr sz="5800" kern="1200">
        <a:solidFill>
          <a:schemeClr val="tx1"/>
        </a:solidFill>
        <a:latin typeface="+mn-lt"/>
        <a:ea typeface="+mn-ea"/>
        <a:cs typeface="+mn-cs"/>
      </a:defRPr>
    </a:lvl7pPr>
    <a:lvl8pPr marL="15361152" algn="l" defTabSz="4388900" rtl="0" eaLnBrk="1" latinLnBrk="0" hangingPunct="1">
      <a:defRPr sz="5800" kern="1200">
        <a:solidFill>
          <a:schemeClr val="tx1"/>
        </a:solidFill>
        <a:latin typeface="+mn-lt"/>
        <a:ea typeface="+mn-ea"/>
        <a:cs typeface="+mn-cs"/>
      </a:defRPr>
    </a:lvl8pPr>
    <a:lvl9pPr marL="17555603" algn="l" defTabSz="4388900" rtl="0" eaLnBrk="1" latinLnBrk="0" hangingPunct="1">
      <a:defRPr sz="5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extLst>
      <p:ext uri="{BB962C8B-B14F-4D97-AF65-F5344CB8AC3E}">
        <p14:creationId xmlns:p14="http://schemas.microsoft.com/office/powerpoint/2010/main" val="2410307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904188" y="6378481"/>
            <a:ext cx="10056813" cy="846363"/>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922341" y="5548749"/>
            <a:ext cx="10048875" cy="754045"/>
          </a:xfrm>
          <a:prstGeom prst="rect">
            <a:avLst/>
          </a:prstGeom>
          <a:noFill/>
        </p:spPr>
        <p:txBody>
          <a:bodyPr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edit) INTRODUCTION or ABSTRACT</a:t>
            </a:r>
            <a:endParaRPr lang="en-US" dirty="0"/>
          </a:p>
        </p:txBody>
      </p:sp>
      <p:sp>
        <p:nvSpPr>
          <p:cNvPr id="20" name="Text Placeholder 5"/>
          <p:cNvSpPr>
            <a:spLocks noGrp="1"/>
          </p:cNvSpPr>
          <p:nvPr>
            <p:ph type="body" sz="quarter" idx="20" hasCustomPrompt="1"/>
          </p:nvPr>
        </p:nvSpPr>
        <p:spPr>
          <a:xfrm>
            <a:off x="922339" y="14212513"/>
            <a:ext cx="10050462"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11587165" y="6378481"/>
            <a:ext cx="10048874" cy="846363"/>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11587166" y="5548749"/>
            <a:ext cx="10048875" cy="754045"/>
          </a:xfrm>
          <a:prstGeom prst="rect">
            <a:avLst/>
          </a:prstGeom>
          <a:noFill/>
        </p:spPr>
        <p:txBody>
          <a:bodyPr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22258339" y="6378481"/>
            <a:ext cx="10048874" cy="846363"/>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22250400" y="5548749"/>
            <a:ext cx="10058400" cy="754045"/>
          </a:xfrm>
          <a:prstGeom prst="rect">
            <a:avLst/>
          </a:prstGeom>
          <a:noFill/>
        </p:spPr>
        <p:txBody>
          <a:bodyPr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32914027" y="5548749"/>
            <a:ext cx="10047018"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32914027" y="6378481"/>
            <a:ext cx="10047018" cy="846363"/>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32914027" y="14272738"/>
            <a:ext cx="10047018"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edit)  REFERENCES</a:t>
            </a:r>
            <a:endParaRPr lang="en-US" dirty="0"/>
          </a:p>
        </p:txBody>
      </p:sp>
      <p:sp>
        <p:nvSpPr>
          <p:cNvPr id="28" name="Text Placeholder 3"/>
          <p:cNvSpPr>
            <a:spLocks noGrp="1"/>
          </p:cNvSpPr>
          <p:nvPr>
            <p:ph type="body" sz="quarter" idx="28" hasCustomPrompt="1"/>
          </p:nvPr>
        </p:nvSpPr>
        <p:spPr>
          <a:xfrm>
            <a:off x="32914027" y="15011402"/>
            <a:ext cx="10052050" cy="846363"/>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32914027" y="25679401"/>
            <a:ext cx="10047018"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edit)  ACKNOWLEDGEMENTS or  CONTACT</a:t>
            </a:r>
            <a:endParaRPr lang="en-US" dirty="0"/>
          </a:p>
        </p:txBody>
      </p:sp>
      <p:sp>
        <p:nvSpPr>
          <p:cNvPr id="30" name="Text Placeholder 3"/>
          <p:cNvSpPr>
            <a:spLocks noGrp="1"/>
          </p:cNvSpPr>
          <p:nvPr>
            <p:ph type="body" sz="quarter" idx="30" hasCustomPrompt="1"/>
          </p:nvPr>
        </p:nvSpPr>
        <p:spPr>
          <a:xfrm>
            <a:off x="32914027" y="26433446"/>
            <a:ext cx="10052050" cy="846363"/>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60" name="Text Placeholder 3"/>
          <p:cNvSpPr>
            <a:spLocks noGrp="1"/>
          </p:cNvSpPr>
          <p:nvPr>
            <p:ph type="body" sz="quarter" idx="96" hasCustomPrompt="1"/>
          </p:nvPr>
        </p:nvSpPr>
        <p:spPr>
          <a:xfrm>
            <a:off x="904188" y="14951552"/>
            <a:ext cx="10056813" cy="846363"/>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77" name="Text Placeholder 76"/>
          <p:cNvSpPr>
            <a:spLocks noGrp="1"/>
          </p:cNvSpPr>
          <p:nvPr>
            <p:ph type="body" sz="quarter" idx="150" hasCustomPrompt="1"/>
          </p:nvPr>
        </p:nvSpPr>
        <p:spPr>
          <a:xfrm>
            <a:off x="5932593" y="3383947"/>
            <a:ext cx="31998968" cy="1280160"/>
          </a:xfrm>
          <a:prstGeom prst="rect">
            <a:avLst/>
          </a:prstGeom>
        </p:spPr>
        <p:txBody>
          <a:bodyPr>
            <a:normAutofit/>
          </a:bodyPr>
          <a:lstStyle>
            <a:lvl1pPr marL="0" indent="0" algn="ctr">
              <a:buFontTx/>
              <a:buNone/>
              <a:defRPr sz="6000">
                <a:solidFill>
                  <a:schemeClr val="bg1"/>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8" name="Text Placeholder 76"/>
          <p:cNvSpPr>
            <a:spLocks noGrp="1"/>
          </p:cNvSpPr>
          <p:nvPr>
            <p:ph type="body" sz="quarter" idx="151" hasCustomPrompt="1"/>
          </p:nvPr>
        </p:nvSpPr>
        <p:spPr>
          <a:xfrm>
            <a:off x="5932593" y="2103787"/>
            <a:ext cx="31998968" cy="1280160"/>
          </a:xfrm>
          <a:prstGeom prst="rect">
            <a:avLst/>
          </a:prstGeom>
        </p:spPr>
        <p:txBody>
          <a:bodyPr anchor="t" anchorCtr="1">
            <a:normAutofit/>
          </a:bodyPr>
          <a:lstStyle>
            <a:lvl1pPr marL="0" indent="0" algn="ctr">
              <a:buFontTx/>
              <a:buNone/>
              <a:defRPr sz="8800">
                <a:solidFill>
                  <a:schemeClr val="bg1"/>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9" name="Text Placeholder 76"/>
          <p:cNvSpPr>
            <a:spLocks noGrp="1"/>
          </p:cNvSpPr>
          <p:nvPr>
            <p:ph type="body" sz="quarter" idx="153" hasCustomPrompt="1"/>
          </p:nvPr>
        </p:nvSpPr>
        <p:spPr>
          <a:xfrm>
            <a:off x="5932593" y="465813"/>
            <a:ext cx="31998968" cy="1637973"/>
          </a:xfrm>
          <a:prstGeom prst="rect">
            <a:avLst/>
          </a:prstGeom>
        </p:spPr>
        <p:txBody>
          <a:bodyPr anchor="t" anchorCtr="1">
            <a:normAutofit/>
          </a:bodyPr>
          <a:lstStyle>
            <a:lvl1pPr marL="0" indent="0" algn="ctr">
              <a:buFontTx/>
              <a:buNone/>
              <a:defRPr sz="11500">
                <a:solidFill>
                  <a:schemeClr val="bg1"/>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904188" y="6212225"/>
            <a:ext cx="10056813"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6" name="Text Placeholder 5"/>
          <p:cNvSpPr>
            <a:spLocks noGrp="1"/>
          </p:cNvSpPr>
          <p:nvPr>
            <p:ph type="body" sz="quarter" idx="11" hasCustomPrompt="1"/>
          </p:nvPr>
        </p:nvSpPr>
        <p:spPr>
          <a:xfrm>
            <a:off x="922341" y="5348867"/>
            <a:ext cx="10048875" cy="754045"/>
          </a:xfrm>
          <a:prstGeom prst="rect">
            <a:avLst/>
          </a:prstGeom>
          <a:noFill/>
        </p:spPr>
        <p:txBody>
          <a:bodyPr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902598" y="15043762"/>
            <a:ext cx="10058400"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20" name="Text Placeholder 5"/>
          <p:cNvSpPr>
            <a:spLocks noGrp="1"/>
          </p:cNvSpPr>
          <p:nvPr>
            <p:ph type="body" sz="quarter" idx="20" hasCustomPrompt="1"/>
          </p:nvPr>
        </p:nvSpPr>
        <p:spPr>
          <a:xfrm>
            <a:off x="922339" y="14212513"/>
            <a:ext cx="10050462"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11587163" y="6204287"/>
            <a:ext cx="20720048"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22" name="Text Placeholder 5"/>
          <p:cNvSpPr>
            <a:spLocks noGrp="1"/>
          </p:cNvSpPr>
          <p:nvPr>
            <p:ph type="body" sz="quarter" idx="22" hasCustomPrompt="1"/>
          </p:nvPr>
        </p:nvSpPr>
        <p:spPr>
          <a:xfrm>
            <a:off x="11587164" y="5348867"/>
            <a:ext cx="20720050"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(header)  MATERIALS &amp; METHODS</a:t>
            </a:r>
            <a:endParaRPr lang="en-US" dirty="0"/>
          </a:p>
        </p:txBody>
      </p:sp>
      <p:sp>
        <p:nvSpPr>
          <p:cNvPr id="23" name="Text Placeholder 3"/>
          <p:cNvSpPr>
            <a:spLocks noGrp="1"/>
          </p:cNvSpPr>
          <p:nvPr>
            <p:ph type="body" sz="quarter" idx="23" hasCustomPrompt="1"/>
          </p:nvPr>
        </p:nvSpPr>
        <p:spPr>
          <a:xfrm>
            <a:off x="11587164" y="21896538"/>
            <a:ext cx="20720050"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24" name="Text Placeholder 5"/>
          <p:cNvSpPr>
            <a:spLocks noGrp="1"/>
          </p:cNvSpPr>
          <p:nvPr>
            <p:ph type="body" sz="quarter" idx="24" hasCustomPrompt="1"/>
          </p:nvPr>
        </p:nvSpPr>
        <p:spPr>
          <a:xfrm>
            <a:off x="11587162" y="21074746"/>
            <a:ext cx="20720050"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32905536" y="5348867"/>
            <a:ext cx="10047018"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32905536" y="6212225"/>
            <a:ext cx="10047018"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27" name="Text Placeholder 5"/>
          <p:cNvSpPr>
            <a:spLocks noGrp="1"/>
          </p:cNvSpPr>
          <p:nvPr>
            <p:ph type="body" sz="quarter" idx="27" hasCustomPrompt="1"/>
          </p:nvPr>
        </p:nvSpPr>
        <p:spPr>
          <a:xfrm>
            <a:off x="32905536" y="14272738"/>
            <a:ext cx="10047018"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32905536" y="15011402"/>
            <a:ext cx="10052050"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29" name="Text Placeholder 5"/>
          <p:cNvSpPr>
            <a:spLocks noGrp="1"/>
          </p:cNvSpPr>
          <p:nvPr>
            <p:ph type="body" sz="quarter" idx="29" hasCustomPrompt="1"/>
          </p:nvPr>
        </p:nvSpPr>
        <p:spPr>
          <a:xfrm>
            <a:off x="32905536" y="25669876"/>
            <a:ext cx="10047018"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32905536" y="26436774"/>
            <a:ext cx="10052050"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64" name="Text Placeholder 76"/>
          <p:cNvSpPr>
            <a:spLocks noGrp="1"/>
          </p:cNvSpPr>
          <p:nvPr>
            <p:ph type="body" sz="quarter" idx="150" hasCustomPrompt="1"/>
          </p:nvPr>
        </p:nvSpPr>
        <p:spPr>
          <a:xfrm>
            <a:off x="5932593" y="3383947"/>
            <a:ext cx="31998968" cy="1280160"/>
          </a:xfrm>
          <a:prstGeom prst="rect">
            <a:avLst/>
          </a:prstGeom>
        </p:spPr>
        <p:txBody>
          <a:bodyPr>
            <a:normAutofit/>
          </a:bodyPr>
          <a:lstStyle>
            <a:lvl1pPr marL="0" indent="0" algn="ctr">
              <a:buFontTx/>
              <a:buNone/>
              <a:defRPr sz="6000">
                <a:solidFill>
                  <a:schemeClr val="bg1"/>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65" name="Text Placeholder 76"/>
          <p:cNvSpPr>
            <a:spLocks noGrp="1"/>
          </p:cNvSpPr>
          <p:nvPr>
            <p:ph type="body" sz="quarter" idx="151" hasCustomPrompt="1"/>
          </p:nvPr>
        </p:nvSpPr>
        <p:spPr>
          <a:xfrm>
            <a:off x="5932593" y="2103787"/>
            <a:ext cx="31998968" cy="1280160"/>
          </a:xfrm>
          <a:prstGeom prst="rect">
            <a:avLst/>
          </a:prstGeom>
        </p:spPr>
        <p:txBody>
          <a:bodyPr anchor="t" anchorCtr="1">
            <a:normAutofit/>
          </a:bodyPr>
          <a:lstStyle>
            <a:lvl1pPr marL="0" indent="0" algn="ctr">
              <a:buFontTx/>
              <a:buNone/>
              <a:defRPr sz="8800">
                <a:solidFill>
                  <a:schemeClr val="bg1"/>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66" name="Text Placeholder 76"/>
          <p:cNvSpPr>
            <a:spLocks noGrp="1"/>
          </p:cNvSpPr>
          <p:nvPr>
            <p:ph type="body" sz="quarter" idx="153" hasCustomPrompt="1"/>
          </p:nvPr>
        </p:nvSpPr>
        <p:spPr>
          <a:xfrm>
            <a:off x="5932593" y="465813"/>
            <a:ext cx="31998968" cy="1637973"/>
          </a:xfrm>
          <a:prstGeom prst="rect">
            <a:avLst/>
          </a:prstGeom>
        </p:spPr>
        <p:txBody>
          <a:bodyPr anchor="t" anchorCtr="1">
            <a:normAutofit/>
          </a:bodyPr>
          <a:lstStyle>
            <a:lvl1pPr marL="0" indent="0" algn="ctr">
              <a:buFontTx/>
              <a:buNone/>
              <a:defRPr sz="11500">
                <a:solidFill>
                  <a:schemeClr val="bg1"/>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34000">
              <a:schemeClr val="tx2">
                <a:lumMod val="40000"/>
                <a:lumOff val="6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43891200" cy="4800600"/>
          </a:xfrm>
          <a:prstGeom prst="rect">
            <a:avLst/>
          </a:prstGeom>
          <a:solidFill>
            <a:schemeClr val="bg1"/>
          </a:solidFill>
          <a:ln w="9525">
            <a:noFill/>
            <a:miter lim="800000"/>
            <a:headEnd/>
            <a:tailEnd/>
          </a:ln>
          <a:effectLst/>
        </p:spPr>
        <p:txBody>
          <a:bodyPr wrap="none" lIns="91436" tIns="45717" rIns="91436" bIns="45717" anchor="ctr"/>
          <a:lstStyle/>
          <a:p>
            <a:pPr>
              <a:defRPr/>
            </a:pPr>
            <a:endParaRPr lang="en-US" dirty="0"/>
          </a:p>
        </p:txBody>
      </p:sp>
      <p:sp>
        <p:nvSpPr>
          <p:cNvPr id="9" name="Rectangle 9"/>
          <p:cNvSpPr>
            <a:spLocks noChangeArrowheads="1"/>
          </p:cNvSpPr>
          <p:nvPr/>
        </p:nvSpPr>
        <p:spPr bwMode="auto">
          <a:xfrm>
            <a:off x="0" y="4800600"/>
            <a:ext cx="43891200" cy="45719"/>
          </a:xfrm>
          <a:prstGeom prst="rect">
            <a:avLst/>
          </a:prstGeom>
          <a:solidFill>
            <a:schemeClr val="accent5">
              <a:lumMod val="50000"/>
            </a:schemeClr>
          </a:solidFill>
          <a:ln w="152400">
            <a:solidFill>
              <a:schemeClr val="accent5">
                <a:lumMod val="50000"/>
              </a:schemeClr>
            </a:solidFill>
            <a:miter lim="800000"/>
            <a:headEnd/>
            <a:tailEnd/>
          </a:ln>
          <a:effectLst/>
        </p:spPr>
        <p:txBody>
          <a:bodyPr wrap="none" lIns="91436" tIns="45717" rIns="91436" bIns="45717" anchor="ctr"/>
          <a:lstStyle/>
          <a:p>
            <a:pPr>
              <a:defRPr/>
            </a:pPr>
            <a:endParaRPr lang="en-US" dirty="0"/>
          </a:p>
        </p:txBody>
      </p:sp>
      <p:sp>
        <p:nvSpPr>
          <p:cNvPr id="2" name="Rounded Rectangle 1"/>
          <p:cNvSpPr/>
          <p:nvPr userDrawn="1"/>
        </p:nvSpPr>
        <p:spPr>
          <a:xfrm>
            <a:off x="922338" y="5475145"/>
            <a:ext cx="10058400" cy="25205027"/>
          </a:xfrm>
          <a:prstGeom prst="roundRect">
            <a:avLst>
              <a:gd name="adj" fmla="val 9229"/>
            </a:avLst>
          </a:prstGeom>
          <a:solidFill>
            <a:schemeClr val="bg1"/>
          </a:solidFill>
          <a:ln>
            <a:solidFill>
              <a:srgbClr val="303E68">
                <a:alpha val="58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ounded Rectangle 22"/>
          <p:cNvSpPr/>
          <p:nvPr userDrawn="1"/>
        </p:nvSpPr>
        <p:spPr>
          <a:xfrm>
            <a:off x="11587692" y="5475145"/>
            <a:ext cx="10058400" cy="25205027"/>
          </a:xfrm>
          <a:prstGeom prst="roundRect">
            <a:avLst>
              <a:gd name="adj" fmla="val 9229"/>
            </a:avLst>
          </a:prstGeom>
          <a:solidFill>
            <a:schemeClr val="bg1"/>
          </a:solidFill>
          <a:ln>
            <a:solidFill>
              <a:srgbClr val="303E68">
                <a:alpha val="58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ounded Rectangle 23"/>
          <p:cNvSpPr/>
          <p:nvPr userDrawn="1"/>
        </p:nvSpPr>
        <p:spPr>
          <a:xfrm>
            <a:off x="22253046" y="5475145"/>
            <a:ext cx="10058400" cy="25205027"/>
          </a:xfrm>
          <a:prstGeom prst="roundRect">
            <a:avLst>
              <a:gd name="adj" fmla="val 9229"/>
            </a:avLst>
          </a:prstGeom>
          <a:solidFill>
            <a:schemeClr val="bg1"/>
          </a:solidFill>
          <a:ln>
            <a:solidFill>
              <a:srgbClr val="303E68">
                <a:alpha val="58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ounded Rectangle 25"/>
          <p:cNvSpPr/>
          <p:nvPr userDrawn="1"/>
        </p:nvSpPr>
        <p:spPr>
          <a:xfrm>
            <a:off x="32918400" y="5475145"/>
            <a:ext cx="10058400" cy="25205027"/>
          </a:xfrm>
          <a:prstGeom prst="roundRect">
            <a:avLst>
              <a:gd name="adj" fmla="val 9229"/>
            </a:avLst>
          </a:prstGeom>
          <a:solidFill>
            <a:schemeClr val="bg1"/>
          </a:solidFill>
          <a:ln>
            <a:solidFill>
              <a:srgbClr val="303E68">
                <a:alpha val="58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6"/>
          <p:cNvSpPr>
            <a:spLocks noChangeArrowheads="1"/>
          </p:cNvSpPr>
          <p:nvPr userDrawn="1"/>
        </p:nvSpPr>
        <p:spPr bwMode="auto">
          <a:xfrm>
            <a:off x="0" y="31169782"/>
            <a:ext cx="43891200" cy="1748618"/>
          </a:xfrm>
          <a:prstGeom prst="rect">
            <a:avLst/>
          </a:prstGeom>
          <a:solidFill>
            <a:schemeClr val="bg1"/>
          </a:solidFill>
          <a:ln w="9525">
            <a:noFill/>
            <a:miter lim="800000"/>
            <a:headEnd/>
            <a:tailEnd/>
          </a:ln>
          <a:effectLst/>
        </p:spPr>
        <p:txBody>
          <a:bodyPr wrap="none" lIns="91436" tIns="45717" rIns="91436" bIns="45717" anchor="ct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txStyles>
    <p:titleStyle>
      <a:lvl1pPr algn="ctr" defTabSz="4388900" rtl="0" eaLnBrk="1" latinLnBrk="0" hangingPunct="1">
        <a:spcBef>
          <a:spcPct val="0"/>
        </a:spcBef>
        <a:buNone/>
        <a:defRPr sz="8800" kern="1200">
          <a:solidFill>
            <a:schemeClr val="bg1"/>
          </a:solidFill>
          <a:latin typeface="Trebuchet MS" pitchFamily="34" charset="0"/>
          <a:ea typeface="+mj-ea"/>
          <a:cs typeface="+mj-cs"/>
        </a:defRPr>
      </a:lvl1pPr>
    </p:titleStyle>
    <p:bodyStyle>
      <a:lvl1pPr marL="1645838" indent="-1645838" algn="l" defTabSz="438890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5982" indent="-1371531" algn="l" defTabSz="4388900" rtl="0" eaLnBrk="1" latinLnBrk="0" hangingPunct="1">
        <a:spcBef>
          <a:spcPct val="20000"/>
        </a:spcBef>
        <a:buFont typeface="Arial" pitchFamily="34" charset="0"/>
        <a:buChar char="–"/>
        <a:defRPr sz="13500" kern="1200">
          <a:solidFill>
            <a:schemeClr val="tx1"/>
          </a:solidFill>
          <a:latin typeface="+mn-lt"/>
          <a:ea typeface="+mn-ea"/>
          <a:cs typeface="+mn-cs"/>
        </a:defRPr>
      </a:lvl2pPr>
      <a:lvl3pPr marL="5486126" indent="-1097226" algn="l" defTabSz="4388900" rtl="0" eaLnBrk="1" latinLnBrk="0" hangingPunct="1">
        <a:spcBef>
          <a:spcPct val="20000"/>
        </a:spcBef>
        <a:buFont typeface="Arial" pitchFamily="34" charset="0"/>
        <a:buChar char="•"/>
        <a:defRPr sz="11600" kern="1200">
          <a:solidFill>
            <a:schemeClr val="tx1"/>
          </a:solidFill>
          <a:latin typeface="+mn-lt"/>
          <a:ea typeface="+mn-ea"/>
          <a:cs typeface="+mn-cs"/>
        </a:defRPr>
      </a:lvl3pPr>
      <a:lvl4pPr marL="76805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0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694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39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83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282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34000">
              <a:schemeClr val="tx2">
                <a:lumMod val="40000"/>
                <a:lumOff val="6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4" r:id="rId1"/>
  </p:sldLayoutIdLst>
  <p:timing>
    <p:tnLst>
      <p:par>
        <p:cTn id="1" dur="indefinite" restart="never" nodeType="tmRoot"/>
      </p:par>
    </p:tnLst>
  </p:timing>
  <p:txStyles>
    <p:titleStyle>
      <a:lvl1pPr algn="ctr" defTabSz="4388900" rtl="0" eaLnBrk="1" latinLnBrk="0" hangingPunct="1">
        <a:spcBef>
          <a:spcPct val="0"/>
        </a:spcBef>
        <a:buNone/>
        <a:defRPr sz="8800" kern="1200">
          <a:solidFill>
            <a:schemeClr val="bg1"/>
          </a:solidFill>
          <a:latin typeface="Trebuchet MS" pitchFamily="34" charset="0"/>
          <a:ea typeface="+mj-ea"/>
          <a:cs typeface="+mj-cs"/>
        </a:defRPr>
      </a:lvl1pPr>
    </p:titleStyle>
    <p:bodyStyle>
      <a:lvl1pPr marL="1645838" indent="-1645838" algn="l" defTabSz="438890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5982" indent="-1371531" algn="l" defTabSz="4388900" rtl="0" eaLnBrk="1" latinLnBrk="0" hangingPunct="1">
        <a:spcBef>
          <a:spcPct val="20000"/>
        </a:spcBef>
        <a:buFont typeface="Arial" pitchFamily="34" charset="0"/>
        <a:buChar char="–"/>
        <a:defRPr sz="13500" kern="1200">
          <a:solidFill>
            <a:schemeClr val="tx1"/>
          </a:solidFill>
          <a:latin typeface="+mn-lt"/>
          <a:ea typeface="+mn-ea"/>
          <a:cs typeface="+mn-cs"/>
        </a:defRPr>
      </a:lvl2pPr>
      <a:lvl3pPr marL="5486126" indent="-1097226" algn="l" defTabSz="4388900" rtl="0" eaLnBrk="1" latinLnBrk="0" hangingPunct="1">
        <a:spcBef>
          <a:spcPct val="20000"/>
        </a:spcBef>
        <a:buFont typeface="Arial" pitchFamily="34" charset="0"/>
        <a:buChar char="•"/>
        <a:defRPr sz="11600" kern="1200">
          <a:solidFill>
            <a:schemeClr val="tx1"/>
          </a:solidFill>
          <a:latin typeface="+mn-lt"/>
          <a:ea typeface="+mn-ea"/>
          <a:cs typeface="+mn-cs"/>
        </a:defRPr>
      </a:lvl3pPr>
      <a:lvl4pPr marL="76805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0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694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39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83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282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9" name="Text Placeholder 448"/>
          <p:cNvSpPr>
            <a:spLocks noGrp="1"/>
          </p:cNvSpPr>
          <p:nvPr>
            <p:ph type="body" sz="quarter" idx="10"/>
          </p:nvPr>
        </p:nvSpPr>
        <p:spPr>
          <a:xfrm>
            <a:off x="904188" y="6378481"/>
            <a:ext cx="10056813" cy="24391270"/>
          </a:xfrm>
        </p:spPr>
        <p:txBody>
          <a:bodyPr/>
          <a:lstStyle/>
          <a:p>
            <a:r>
              <a:rPr lang="en-US" b="1" dirty="0" smtClean="0"/>
              <a:t>Objective</a:t>
            </a:r>
          </a:p>
          <a:p>
            <a:pPr marL="847725" indent="-342900">
              <a:spcAft>
                <a:spcPts val="1800"/>
              </a:spcAft>
              <a:buFont typeface="Arial" pitchFamily="34" charset="0"/>
              <a:buChar char="•"/>
            </a:pPr>
            <a:r>
              <a:rPr lang="en-US" dirty="0" smtClean="0"/>
              <a:t>To analyze how different organizations interpret and apply statutory and regulatory requirements and common practices related to the sharing of research data in their data use agreements and policies.</a:t>
            </a:r>
            <a:endParaRPr lang="en-US" dirty="0" smtClean="0"/>
          </a:p>
          <a:p>
            <a:r>
              <a:rPr lang="en-US" b="1" dirty="0" smtClean="0"/>
              <a:t>Approach</a:t>
            </a:r>
          </a:p>
          <a:p>
            <a:pPr marL="847725" indent="-342900">
              <a:buFont typeface="Arial" pitchFamily="34" charset="0"/>
              <a:buChar char="•"/>
            </a:pPr>
            <a:r>
              <a:rPr lang="en-US" dirty="0" smtClean="0"/>
              <a:t>Review of a sample of data sharing agreements and policies from over 100 data repositories, data enclaves, individual studies or data series, and organizations, such as academic institutions, government agencies, commercial entities, and nonprofit organizations.</a:t>
            </a:r>
          </a:p>
          <a:p>
            <a:pPr marL="847725" indent="-342900">
              <a:spcAft>
                <a:spcPts val="1800"/>
              </a:spcAft>
              <a:buFont typeface="Arial" pitchFamily="34" charset="0"/>
              <a:buChar char="•"/>
            </a:pPr>
            <a:r>
              <a:rPr lang="en-US" dirty="0" smtClean="0"/>
              <a:t>Clustering of common terms into general categories and typologies of approaches within each category and formulation of corresponding </a:t>
            </a:r>
            <a:r>
              <a:rPr lang="en-US" dirty="0" err="1" smtClean="0"/>
              <a:t>DataTags</a:t>
            </a:r>
            <a:r>
              <a:rPr lang="en-US" dirty="0" smtClean="0"/>
              <a:t> questions and tags for each approach.</a:t>
            </a:r>
            <a:endParaRPr lang="en-US" b="1" dirty="0"/>
          </a:p>
          <a:p>
            <a:r>
              <a:rPr lang="en-US" b="1" dirty="0" smtClean="0"/>
              <a:t>Common terms and approaches at the data ingestion and storage stage</a:t>
            </a:r>
            <a:endParaRPr lang="en-US" dirty="0" smtClean="0"/>
          </a:p>
          <a:p>
            <a:pPr marL="847725" indent="-342900">
              <a:buFont typeface="Arial" pitchFamily="34" charset="0"/>
              <a:buChar char="•"/>
            </a:pPr>
            <a:r>
              <a:rPr lang="en-US" dirty="0" smtClean="0"/>
              <a:t>Eligible data and depositors</a:t>
            </a:r>
          </a:p>
          <a:p>
            <a:pPr marL="847725" indent="-342900">
              <a:buFont typeface="Arial" pitchFamily="34" charset="0"/>
              <a:buChar char="•"/>
            </a:pPr>
            <a:r>
              <a:rPr lang="en-US" dirty="0" smtClean="0"/>
              <a:t>Rights to an ownership of the data</a:t>
            </a:r>
          </a:p>
          <a:p>
            <a:pPr marL="847725" indent="-342900">
              <a:buFont typeface="Arial" pitchFamily="34" charset="0"/>
              <a:buChar char="•"/>
            </a:pPr>
            <a:r>
              <a:rPr lang="en-US" dirty="0" smtClean="0"/>
              <a:t>Data contents (including i</a:t>
            </a:r>
            <a:r>
              <a:rPr lang="en-US" dirty="0" smtClean="0"/>
              <a:t>dentifiability and sensitivity of data contents)</a:t>
            </a:r>
          </a:p>
          <a:p>
            <a:pPr marL="847725" indent="-342900">
              <a:buFont typeface="Arial" pitchFamily="34" charset="0"/>
              <a:buChar char="•"/>
            </a:pPr>
            <a:r>
              <a:rPr lang="en-US" dirty="0" smtClean="0"/>
              <a:t>Compliance with consent and human subjects protection rules</a:t>
            </a:r>
          </a:p>
          <a:p>
            <a:pPr marL="847725" indent="-342900">
              <a:buFont typeface="Arial" pitchFamily="34" charset="0"/>
              <a:buChar char="•"/>
            </a:pPr>
            <a:r>
              <a:rPr lang="en-US" dirty="0" smtClean="0"/>
              <a:t>Repository rights and responsibilities</a:t>
            </a:r>
          </a:p>
          <a:p>
            <a:pPr marL="847725" indent="-342900">
              <a:buFont typeface="Arial" pitchFamily="34" charset="0"/>
              <a:buChar char="•"/>
            </a:pPr>
            <a:r>
              <a:rPr lang="en-US" dirty="0" smtClean="0"/>
              <a:t>Acceptable end user access, use, and transfers of data (including: public access, restricted access, enclave access, embargoed access, and no access)</a:t>
            </a:r>
          </a:p>
          <a:p>
            <a:pPr marL="847725" indent="-342900">
              <a:buFont typeface="Arial" pitchFamily="34" charset="0"/>
              <a:buChar char="•"/>
            </a:pPr>
            <a:r>
              <a:rPr lang="en-US" dirty="0" smtClean="0"/>
              <a:t>Data retention and withdrawal</a:t>
            </a:r>
          </a:p>
          <a:p>
            <a:pPr marL="847725" indent="-342900">
              <a:spcAft>
                <a:spcPts val="1800"/>
              </a:spcAft>
              <a:buFont typeface="Arial" pitchFamily="34" charset="0"/>
              <a:buChar char="•"/>
            </a:pPr>
            <a:r>
              <a:rPr lang="en-US" dirty="0" smtClean="0"/>
              <a:t>Liability</a:t>
            </a:r>
          </a:p>
          <a:p>
            <a:r>
              <a:rPr lang="en-US" b="1" dirty="0" smtClean="0"/>
              <a:t>Common terms and approaches at the data access and use stages</a:t>
            </a:r>
          </a:p>
          <a:p>
            <a:pPr marL="847725" indent="-342900">
              <a:buFont typeface="Arial" pitchFamily="34" charset="0"/>
              <a:buChar char="•"/>
            </a:pPr>
            <a:r>
              <a:rPr lang="en-US" dirty="0" smtClean="0"/>
              <a:t>Data ownership</a:t>
            </a:r>
          </a:p>
          <a:p>
            <a:pPr marL="847725" indent="-342900">
              <a:buFont typeface="Arial" pitchFamily="34" charset="0"/>
              <a:buChar char="•"/>
            </a:pPr>
            <a:r>
              <a:rPr lang="en-US" dirty="0" smtClean="0"/>
              <a:t>Access, u</a:t>
            </a:r>
            <a:r>
              <a:rPr lang="en-US" dirty="0" smtClean="0"/>
              <a:t>se, sharing, and reuse restrictions </a:t>
            </a:r>
            <a:r>
              <a:rPr lang="en-US" dirty="0"/>
              <a:t>(including tiered access models)</a:t>
            </a:r>
            <a:endParaRPr lang="en-US" dirty="0" smtClean="0"/>
          </a:p>
          <a:p>
            <a:pPr marL="847725" indent="-342900">
              <a:buFont typeface="Arial" pitchFamily="34" charset="0"/>
              <a:buChar char="•"/>
            </a:pPr>
            <a:r>
              <a:rPr lang="en-US" dirty="0" smtClean="0"/>
              <a:t>Data confidentiality and security procedures</a:t>
            </a:r>
          </a:p>
          <a:p>
            <a:pPr marL="847725" indent="-342900">
              <a:buFont typeface="Arial" pitchFamily="34" charset="0"/>
              <a:buChar char="•"/>
            </a:pPr>
            <a:r>
              <a:rPr lang="en-US" dirty="0" smtClean="0"/>
              <a:t>De-identification requirements</a:t>
            </a:r>
          </a:p>
          <a:p>
            <a:pPr marL="847725" indent="-342900">
              <a:buFont typeface="Arial" pitchFamily="34" charset="0"/>
              <a:buChar char="•"/>
            </a:pPr>
            <a:r>
              <a:rPr lang="en-US" dirty="0" smtClean="0"/>
              <a:t>Data retention requirements</a:t>
            </a:r>
          </a:p>
          <a:p>
            <a:pPr marL="847725" indent="-342900">
              <a:buFont typeface="Arial" pitchFamily="34" charset="0"/>
              <a:buChar char="•"/>
            </a:pPr>
            <a:r>
              <a:rPr lang="en-US" dirty="0" smtClean="0"/>
              <a:t>Enforcement practices and procedures</a:t>
            </a:r>
          </a:p>
          <a:p>
            <a:pPr marL="847725" indent="-342900">
              <a:buFont typeface="Arial" pitchFamily="34" charset="0"/>
              <a:buChar char="•"/>
            </a:pPr>
            <a:r>
              <a:rPr lang="en-US" dirty="0" smtClean="0"/>
              <a:t>Liability provisions</a:t>
            </a:r>
          </a:p>
          <a:p>
            <a:pPr marL="847725" indent="-342900">
              <a:spcAft>
                <a:spcPts val="1800"/>
              </a:spcAft>
              <a:buFont typeface="Arial" pitchFamily="34" charset="0"/>
              <a:buChar char="•"/>
            </a:pPr>
            <a:r>
              <a:rPr lang="en-US" dirty="0" smtClean="0"/>
              <a:t>Attribution requirements</a:t>
            </a:r>
            <a:endParaRPr lang="en-US" dirty="0"/>
          </a:p>
          <a:p>
            <a:pPr algn="ctr">
              <a:spcAft>
                <a:spcPts val="1800"/>
              </a:spcAft>
            </a:pPr>
            <a:r>
              <a:rPr lang="en-US" sz="3700" b="1" u="sng" dirty="0" smtClean="0">
                <a:latin typeface="+mj-lt"/>
              </a:rPr>
              <a:t>Sample </a:t>
            </a:r>
            <a:r>
              <a:rPr lang="en-US" sz="3700" b="1" u="sng" dirty="0" err="1" smtClean="0">
                <a:latin typeface="+mj-lt"/>
              </a:rPr>
              <a:t>DataTags</a:t>
            </a:r>
            <a:r>
              <a:rPr lang="en-US" sz="3700" b="1" u="sng" dirty="0" smtClean="0">
                <a:latin typeface="+mj-lt"/>
              </a:rPr>
              <a:t> </a:t>
            </a:r>
            <a:r>
              <a:rPr lang="en-US" sz="3700" b="1" u="sng" dirty="0" smtClean="0">
                <a:latin typeface="+mj-lt"/>
              </a:rPr>
              <a:t>Question</a:t>
            </a:r>
            <a:endParaRPr lang="en-US" sz="3700" b="1" u="sng" dirty="0" smtClean="0"/>
          </a:p>
          <a:p>
            <a:pPr algn="ctr">
              <a:spcAft>
                <a:spcPts val="1200"/>
              </a:spcAft>
            </a:pPr>
            <a:r>
              <a:rPr lang="en-US" b="1" dirty="0" smtClean="0"/>
              <a:t>Under the agreement, with whom are users permitted to share the data? [Check all that apply.]</a:t>
            </a:r>
            <a:endParaRPr lang="en-US" dirty="0" smtClean="0"/>
          </a:p>
          <a:p>
            <a:pPr marL="850900" indent="-342900">
              <a:buFont typeface="Wingdings" pitchFamily="2" charset="2"/>
              <a:buChar char="q"/>
            </a:pPr>
            <a:r>
              <a:rPr lang="en-US" sz="2400" dirty="0" smtClean="0"/>
              <a:t> </a:t>
            </a:r>
            <a:r>
              <a:rPr lang="en-US" sz="2400" dirty="0" smtClean="0"/>
              <a:t>Any person named in the agreement (list of individuals provided as an attachment)</a:t>
            </a:r>
          </a:p>
          <a:p>
            <a:pPr marL="850900" indent="-342900">
              <a:buFont typeface="Wingdings" pitchFamily="2" charset="2"/>
              <a:buChar char="q"/>
            </a:pPr>
            <a:r>
              <a:rPr lang="en-US" sz="2400" dirty="0" smtClean="0"/>
              <a:t> Collaborators working on the same research project</a:t>
            </a:r>
          </a:p>
          <a:p>
            <a:pPr marL="850900" indent="-342900">
              <a:buFont typeface="Wingdings" pitchFamily="2" charset="2"/>
              <a:buChar char="q"/>
            </a:pPr>
            <a:r>
              <a:rPr lang="en-US" sz="2400" dirty="0" smtClean="0"/>
              <a:t> Any person named in the user’s application for the data</a:t>
            </a:r>
          </a:p>
          <a:p>
            <a:pPr marL="850900" indent="-342900">
              <a:buFont typeface="Wingdings" pitchFamily="2" charset="2"/>
              <a:buChar char="q"/>
            </a:pPr>
            <a:r>
              <a:rPr lang="en-US" sz="2400" dirty="0" smtClean="0"/>
              <a:t> Any person upon obtaining written authorization from {the owner, the depositor, </a:t>
            </a:r>
            <a:r>
              <a:rPr lang="en-US" sz="2400" dirty="0" err="1" smtClean="0"/>
              <a:t>Dataverse</a:t>
            </a:r>
            <a:r>
              <a:rPr lang="en-US" sz="2400" dirty="0" smtClean="0"/>
              <a:t>}</a:t>
            </a:r>
          </a:p>
          <a:p>
            <a:pPr marL="850900" indent="-342900">
              <a:buFont typeface="Wingdings" pitchFamily="2" charset="2"/>
              <a:buChar char="q"/>
            </a:pPr>
            <a:r>
              <a:rPr lang="en-US" sz="2400" dirty="0" smtClean="0"/>
              <a:t> Any person under the same terms and conditions as the data were provided to {</a:t>
            </a:r>
            <a:r>
              <a:rPr lang="en-US" sz="2400" dirty="0" err="1" smtClean="0"/>
              <a:t>Dataverse</a:t>
            </a:r>
            <a:r>
              <a:rPr lang="en-US" sz="2400" dirty="0" smtClean="0"/>
              <a:t>, the user}</a:t>
            </a:r>
          </a:p>
          <a:p>
            <a:pPr marL="850900" indent="-342900">
              <a:buFont typeface="Wingdings" pitchFamily="2" charset="2"/>
              <a:buChar char="q"/>
            </a:pPr>
            <a:r>
              <a:rPr lang="en-US" sz="2400" dirty="0" smtClean="0"/>
              <a:t> Any person who has entered into an agreement with {the owner, the depositor, </a:t>
            </a:r>
            <a:r>
              <a:rPr lang="en-US" sz="2400" dirty="0" err="1" smtClean="0"/>
              <a:t>Dataverse</a:t>
            </a:r>
            <a:r>
              <a:rPr lang="en-US" sz="2400" dirty="0" smtClean="0"/>
              <a:t>}</a:t>
            </a:r>
          </a:p>
          <a:p>
            <a:pPr marL="850900" indent="-342900">
              <a:buFont typeface="Wingdings" pitchFamily="2" charset="2"/>
              <a:buChar char="q"/>
            </a:pPr>
            <a:r>
              <a:rPr lang="en-US" sz="2400" dirty="0" smtClean="0"/>
              <a:t> Any person</a:t>
            </a:r>
          </a:p>
          <a:p>
            <a:pPr marL="850900" indent="-342900">
              <a:buFont typeface="Wingdings" pitchFamily="2" charset="2"/>
              <a:buChar char="q"/>
            </a:pPr>
            <a:endParaRPr lang="en-US" sz="2400" dirty="0"/>
          </a:p>
          <a:p>
            <a:pPr marL="850900" indent="-342900">
              <a:buFont typeface="Wingdings" pitchFamily="2" charset="2"/>
              <a:buChar char="q"/>
            </a:pPr>
            <a:r>
              <a:rPr lang="en-US" sz="2400" dirty="0" smtClean="0"/>
              <a:t>The agreement prohibits users from sharing the data with anyone.</a:t>
            </a:r>
          </a:p>
          <a:p>
            <a:pPr marL="850900" indent="-342900">
              <a:buFont typeface="Wingdings" pitchFamily="2" charset="2"/>
              <a:buChar char="q"/>
            </a:pPr>
            <a:r>
              <a:rPr lang="en-US" sz="2400" dirty="0" smtClean="0"/>
              <a:t>The agreement does not specify with whom users may share the data</a:t>
            </a:r>
          </a:p>
        </p:txBody>
      </p:sp>
      <p:sp>
        <p:nvSpPr>
          <p:cNvPr id="450" name="Text Placeholder 449"/>
          <p:cNvSpPr>
            <a:spLocks noGrp="1"/>
          </p:cNvSpPr>
          <p:nvPr>
            <p:ph type="body" sz="quarter" idx="11"/>
          </p:nvPr>
        </p:nvSpPr>
        <p:spPr/>
        <p:txBody>
          <a:bodyPr/>
          <a:lstStyle/>
          <a:p>
            <a:r>
              <a:rPr lang="en-US" dirty="0" smtClean="0"/>
              <a:t>Data Use Agreements</a:t>
            </a:r>
            <a:endParaRPr lang="en-US" dirty="0"/>
          </a:p>
        </p:txBody>
      </p:sp>
      <p:sp>
        <p:nvSpPr>
          <p:cNvPr id="454" name="Text Placeholder 453"/>
          <p:cNvSpPr>
            <a:spLocks noGrp="1"/>
          </p:cNvSpPr>
          <p:nvPr>
            <p:ph type="body" sz="quarter" idx="21"/>
          </p:nvPr>
        </p:nvSpPr>
        <p:spPr>
          <a:xfrm>
            <a:off x="11587165" y="6378481"/>
            <a:ext cx="10048874" cy="23160164"/>
          </a:xfrm>
        </p:spPr>
        <p:txBody>
          <a:bodyPr/>
          <a:lstStyle/>
          <a:p>
            <a:r>
              <a:rPr lang="en-US" b="1" dirty="0" smtClean="0"/>
              <a:t>Objective</a:t>
            </a:r>
          </a:p>
          <a:p>
            <a:pPr marL="930275" indent="-457200">
              <a:buFont typeface="Arial" pitchFamily="34" charset="0"/>
              <a:buChar char="•"/>
            </a:pPr>
            <a:r>
              <a:rPr lang="en-US" dirty="0" smtClean="0"/>
              <a:t>To better understand how universities interpret and apply the range of human subjects protection regulations, data privacy laws and regulations, and data security best practices at the federal and state levels.</a:t>
            </a:r>
            <a:endParaRPr lang="en-US" dirty="0"/>
          </a:p>
          <a:p>
            <a:endParaRPr lang="en-US" dirty="0" smtClean="0"/>
          </a:p>
          <a:p>
            <a:r>
              <a:rPr lang="en-US" b="1" dirty="0" smtClean="0"/>
              <a:t>Approach</a:t>
            </a:r>
            <a:endParaRPr lang="en-US" b="1" dirty="0" smtClean="0"/>
          </a:p>
          <a:p>
            <a:pPr marL="930275" indent="-457200">
              <a:buFont typeface="Arial" pitchFamily="34" charset="0"/>
              <a:buChar char="•"/>
            </a:pPr>
            <a:r>
              <a:rPr lang="en-US" dirty="0"/>
              <a:t>R</a:t>
            </a:r>
            <a:r>
              <a:rPr lang="en-US" dirty="0" smtClean="0"/>
              <a:t>eview </a:t>
            </a:r>
            <a:r>
              <a:rPr lang="en-US" dirty="0" smtClean="0"/>
              <a:t>of IRB and data classification policies from 32 </a:t>
            </a:r>
            <a:r>
              <a:rPr lang="en-US" dirty="0" smtClean="0"/>
              <a:t>of the top research </a:t>
            </a:r>
            <a:r>
              <a:rPr lang="en-US" dirty="0" smtClean="0"/>
              <a:t>universities in the </a:t>
            </a:r>
            <a:r>
              <a:rPr lang="en-US" dirty="0" smtClean="0"/>
              <a:t>United States</a:t>
            </a:r>
          </a:p>
          <a:p>
            <a:pPr marL="930275" indent="-457200">
              <a:buFont typeface="Arial" pitchFamily="34" charset="0"/>
              <a:buChar char="•"/>
            </a:pPr>
            <a:r>
              <a:rPr lang="en-US" dirty="0" smtClean="0"/>
              <a:t>Compilation of excerpts of the privacy-related language from the various policies in a 180+ page appendix</a:t>
            </a:r>
          </a:p>
          <a:p>
            <a:pPr marL="930275" indent="-457200">
              <a:buFont typeface="Arial" pitchFamily="34" charset="0"/>
              <a:buChar char="•"/>
            </a:pPr>
            <a:r>
              <a:rPr lang="en-US" dirty="0" smtClean="0"/>
              <a:t>Analysis of the common features of the IRB and data </a:t>
            </a:r>
            <a:r>
              <a:rPr lang="en-US" dirty="0" err="1" smtClean="0"/>
              <a:t>aclassification</a:t>
            </a:r>
            <a:r>
              <a:rPr lang="en-US" dirty="0" smtClean="0"/>
              <a:t> policies, their relationship to each other, and their relationship to information privacy statutes and regulations</a:t>
            </a:r>
            <a:endParaRPr lang="en-US" dirty="0"/>
          </a:p>
          <a:p>
            <a:endParaRPr lang="en-US" b="1" dirty="0" smtClean="0"/>
          </a:p>
          <a:p>
            <a:pPr>
              <a:spcAft>
                <a:spcPts val="1200"/>
              </a:spcAft>
            </a:pPr>
            <a:r>
              <a:rPr lang="en-US" b="1" dirty="0" smtClean="0"/>
              <a:t>Observations</a:t>
            </a:r>
          </a:p>
          <a:p>
            <a:r>
              <a:rPr lang="en-US" u="sng" dirty="0" smtClean="0"/>
              <a:t>Common </a:t>
            </a:r>
            <a:r>
              <a:rPr lang="en-US" u="sng" dirty="0" smtClean="0"/>
              <a:t>features of IRB policies</a:t>
            </a:r>
          </a:p>
          <a:p>
            <a:pPr marL="850900" indent="-342900">
              <a:buFont typeface="Arial" pitchFamily="34" charset="0"/>
              <a:buChar char="•"/>
            </a:pPr>
            <a:r>
              <a:rPr lang="en-US" dirty="0" smtClean="0"/>
              <a:t>Definitions of terms such as privacy, confidentiality, anonymous, de-identified, sensitive information, personally identifiable information, and protected health information</a:t>
            </a:r>
          </a:p>
          <a:p>
            <a:pPr marL="850900" indent="-342900">
              <a:buFont typeface="Arial" pitchFamily="34" charset="0"/>
              <a:buChar char="•"/>
            </a:pPr>
            <a:r>
              <a:rPr lang="en-US" dirty="0" smtClean="0"/>
              <a:t>Definitions typically reference regulations such as the Common Rule, HIPAA, FERPA, and state data protection </a:t>
            </a:r>
            <a:r>
              <a:rPr lang="en-US" dirty="0" smtClean="0"/>
              <a:t>standards</a:t>
            </a:r>
          </a:p>
          <a:p>
            <a:pPr marL="850900" indent="-342900">
              <a:buFont typeface="Arial" pitchFamily="34" charset="0"/>
              <a:buChar char="•"/>
            </a:pPr>
            <a:r>
              <a:rPr lang="en-US" dirty="0" smtClean="0"/>
              <a:t>Explicit terms such as data minimization, linkage, security, and retention requirements</a:t>
            </a:r>
            <a:endParaRPr lang="en-US" dirty="0" smtClean="0"/>
          </a:p>
          <a:p>
            <a:pPr marL="850900" indent="-342900">
              <a:buFont typeface="Arial" pitchFamily="34" charset="0"/>
              <a:buChar char="•"/>
            </a:pPr>
            <a:endParaRPr lang="en-US" dirty="0" smtClean="0"/>
          </a:p>
          <a:p>
            <a:r>
              <a:rPr lang="en-US" u="sng" dirty="0" smtClean="0"/>
              <a:t>Variations among IRB </a:t>
            </a:r>
            <a:r>
              <a:rPr lang="en-US" u="sng" dirty="0" smtClean="0"/>
              <a:t>policies</a:t>
            </a:r>
          </a:p>
          <a:p>
            <a:pPr marL="847725" indent="-342900">
              <a:buFont typeface="Arial" pitchFamily="34" charset="0"/>
              <a:buChar char="•"/>
            </a:pPr>
            <a:r>
              <a:rPr lang="en-US" dirty="0" smtClean="0"/>
              <a:t>Identification of different typologies of approaches to privacy in IRB policies, ranging from policies that include no or minimal explicit requirements for privacy protection, to policies that cover comprehensive guidelines that extend beyond the minimum privacy protections required under the law</a:t>
            </a:r>
          </a:p>
          <a:p>
            <a:pPr marL="504825"/>
            <a:endParaRPr lang="en-US" dirty="0" smtClean="0"/>
          </a:p>
          <a:p>
            <a:pPr marL="504825"/>
            <a:endParaRPr lang="en-US" dirty="0"/>
          </a:p>
          <a:p>
            <a:pPr marL="504825"/>
            <a:endParaRPr lang="en-US" dirty="0" smtClean="0"/>
          </a:p>
          <a:p>
            <a:pPr marL="504825"/>
            <a:endParaRPr lang="en-US" dirty="0"/>
          </a:p>
          <a:p>
            <a:pPr marL="504825"/>
            <a:endParaRPr lang="en-US" dirty="0" smtClean="0"/>
          </a:p>
          <a:p>
            <a:pPr marL="504825"/>
            <a:endParaRPr lang="en-US" dirty="0"/>
          </a:p>
          <a:p>
            <a:pPr marL="504825"/>
            <a:endParaRPr lang="en-US" dirty="0" smtClean="0"/>
          </a:p>
          <a:p>
            <a:pPr marL="504825"/>
            <a:endParaRPr lang="en-US" dirty="0"/>
          </a:p>
          <a:p>
            <a:pPr marL="504825"/>
            <a:endParaRPr lang="en-US" dirty="0" smtClean="0"/>
          </a:p>
          <a:p>
            <a:r>
              <a:rPr lang="en-US" u="sng" dirty="0" smtClean="0"/>
              <a:t>Common features of data classification policies</a:t>
            </a:r>
          </a:p>
          <a:p>
            <a:pPr marL="847725" indent="-342900">
              <a:buFont typeface="Arial" pitchFamily="34" charset="0"/>
              <a:buChar char="•"/>
            </a:pPr>
            <a:r>
              <a:rPr lang="en-US" dirty="0" smtClean="0"/>
              <a:t>Data classification policies typically include 3-5 tiers of categories and provide a short list of examples of the types of information that fall within each category</a:t>
            </a:r>
          </a:p>
          <a:p>
            <a:pPr marL="847725" indent="-342900">
              <a:buFont typeface="Arial" pitchFamily="34" charset="0"/>
              <a:buChar char="•"/>
            </a:pPr>
            <a:r>
              <a:rPr lang="en-US" dirty="0" smtClean="0"/>
              <a:t>Some university data classification policies are integrated with the university’s IRB policies, and, at other universities, these policies are distinct.</a:t>
            </a:r>
          </a:p>
          <a:p>
            <a:pPr marL="847725" indent="-342900">
              <a:buFont typeface="Arial" pitchFamily="34" charset="0"/>
              <a:buChar char="•"/>
            </a:pPr>
            <a:r>
              <a:rPr lang="en-US" dirty="0" smtClean="0"/>
              <a:t>University data policies are broader in scope than IRB policies. They often address privacy and security issues beyond human subjects research protection, including GLBA, PCI-DSS, and other laws and standards related to the protection of information related to financial transactions, intellectual property and proprietary considerations, and laws related to export controlled data</a:t>
            </a:r>
            <a:endParaRPr lang="en-US" dirty="0"/>
          </a:p>
        </p:txBody>
      </p:sp>
      <p:sp>
        <p:nvSpPr>
          <p:cNvPr id="455" name="Text Placeholder 454"/>
          <p:cNvSpPr>
            <a:spLocks noGrp="1"/>
          </p:cNvSpPr>
          <p:nvPr>
            <p:ph type="body" sz="quarter" idx="22"/>
          </p:nvPr>
        </p:nvSpPr>
        <p:spPr/>
        <p:txBody>
          <a:bodyPr/>
          <a:lstStyle/>
          <a:p>
            <a:r>
              <a:rPr lang="en-US" dirty="0" smtClean="0"/>
              <a:t>University Data Classification &amp; IRB Policies</a:t>
            </a:r>
            <a:endParaRPr lang="en-US" dirty="0"/>
          </a:p>
        </p:txBody>
      </p:sp>
      <p:sp>
        <p:nvSpPr>
          <p:cNvPr id="456" name="Text Placeholder 455"/>
          <p:cNvSpPr>
            <a:spLocks noGrp="1"/>
          </p:cNvSpPr>
          <p:nvPr>
            <p:ph type="body" sz="quarter" idx="23"/>
          </p:nvPr>
        </p:nvSpPr>
        <p:spPr>
          <a:xfrm>
            <a:off x="22258339" y="6378481"/>
            <a:ext cx="10048874" cy="22852388"/>
          </a:xfrm>
        </p:spPr>
        <p:txBody>
          <a:bodyPr/>
          <a:lstStyle/>
          <a:p>
            <a:r>
              <a:rPr lang="en-US" b="1" dirty="0" smtClean="0"/>
              <a:t>Objective</a:t>
            </a:r>
          </a:p>
          <a:p>
            <a:pPr marL="928688" indent="-457200">
              <a:buFont typeface="Arial" pitchFamily="34" charset="0"/>
              <a:buChar char="•"/>
            </a:pPr>
            <a:r>
              <a:rPr lang="en-US" dirty="0" smtClean="0"/>
              <a:t>To conduct legal </a:t>
            </a:r>
            <a:r>
              <a:rPr lang="en-US" dirty="0" smtClean="0"/>
              <a:t>research </a:t>
            </a:r>
            <a:r>
              <a:rPr lang="en-US" dirty="0" smtClean="0"/>
              <a:t>and draft </a:t>
            </a:r>
            <a:r>
              <a:rPr lang="en-US" dirty="0" smtClean="0"/>
              <a:t>memoranda analyzing the </a:t>
            </a:r>
            <a:r>
              <a:rPr lang="en-US" dirty="0" smtClean="0"/>
              <a:t>laws </a:t>
            </a:r>
            <a:r>
              <a:rPr lang="en-US" dirty="0" smtClean="0"/>
              <a:t>and regulations </a:t>
            </a:r>
            <a:r>
              <a:rPr lang="en-US" dirty="0" smtClean="0"/>
              <a:t>governing</a:t>
            </a:r>
            <a:r>
              <a:rPr lang="en-US" dirty="0" smtClean="0"/>
              <a:t> the sharing of research data.</a:t>
            </a:r>
            <a:endParaRPr lang="en-US" dirty="0" smtClean="0"/>
          </a:p>
          <a:p>
            <a:pPr marL="928688" indent="-457200">
              <a:buFont typeface="Arial" pitchFamily="34" charset="0"/>
              <a:buChar char="•"/>
            </a:pPr>
            <a:r>
              <a:rPr lang="en-US" dirty="0" smtClean="0"/>
              <a:t>To translate the legal requirements into a set of inference rules for determining, based on the properties of a dataset and its holder, which legal provisions apply and how the dataset should be handled as a result.</a:t>
            </a:r>
          </a:p>
          <a:p>
            <a:pPr marL="928688" indent="-457200">
              <a:buFont typeface="Arial" pitchFamily="34" charset="0"/>
              <a:buChar char="•"/>
            </a:pPr>
            <a:endParaRPr lang="en-US" dirty="0" smtClean="0"/>
          </a:p>
          <a:p>
            <a:pPr marL="928688" indent="-457200">
              <a:buFont typeface="Arial" pitchFamily="34" charset="0"/>
              <a:buChar char="•"/>
            </a:pPr>
            <a:endParaRPr lang="en-US" dirty="0" smtClean="0"/>
          </a:p>
          <a:p>
            <a:endParaRPr lang="en-US" b="1" dirty="0" smtClean="0"/>
          </a:p>
          <a:p>
            <a:endParaRPr lang="en-US" b="1" dirty="0"/>
          </a:p>
          <a:p>
            <a:endParaRPr lang="en-US" b="1" dirty="0" smtClean="0"/>
          </a:p>
          <a:p>
            <a:endParaRPr lang="en-US" b="1" dirty="0"/>
          </a:p>
          <a:p>
            <a:endParaRPr lang="en-US" b="1" dirty="0" smtClean="0"/>
          </a:p>
          <a:p>
            <a:endParaRPr lang="en-US" b="1" dirty="0"/>
          </a:p>
          <a:p>
            <a:endParaRPr lang="en-US" b="1" dirty="0" smtClean="0"/>
          </a:p>
          <a:p>
            <a:endParaRPr lang="en-US" b="1" dirty="0"/>
          </a:p>
          <a:p>
            <a:endParaRPr lang="en-US" b="1" dirty="0" smtClean="0"/>
          </a:p>
          <a:p>
            <a:endParaRPr lang="en-US" b="1" dirty="0"/>
          </a:p>
          <a:p>
            <a:endParaRPr lang="en-US" b="1" dirty="0" smtClean="0"/>
          </a:p>
          <a:p>
            <a:endParaRPr lang="en-US" b="1" dirty="0"/>
          </a:p>
          <a:p>
            <a:endParaRPr lang="en-US" b="1" dirty="0" smtClean="0"/>
          </a:p>
          <a:p>
            <a:endParaRPr lang="en-US" b="1" dirty="0"/>
          </a:p>
          <a:p>
            <a:endParaRPr lang="en-US" b="1" dirty="0" smtClean="0"/>
          </a:p>
          <a:p>
            <a:r>
              <a:rPr lang="en-US" b="1" dirty="0" smtClean="0"/>
              <a:t>Approach</a:t>
            </a:r>
          </a:p>
          <a:p>
            <a:pPr marL="914400" indent="-473075">
              <a:buFont typeface="Arial" pitchFamily="34" charset="0"/>
              <a:buChar char="•"/>
            </a:pPr>
            <a:r>
              <a:rPr lang="en-US" dirty="0" smtClean="0"/>
              <a:t>Overview of each law: legislative history, definitions of key terms (including judicial and administrative interpretations), key provisions related to the collection, use, and sharing of data, and any relevant exceptions to the general provisions</a:t>
            </a:r>
          </a:p>
          <a:p>
            <a:pPr marL="914400" indent="-473075">
              <a:buFont typeface="Arial" pitchFamily="34" charset="0"/>
              <a:buChar char="•"/>
            </a:pPr>
            <a:r>
              <a:rPr lang="en-US" dirty="0" smtClean="0"/>
              <a:t>Legal analysis of each law and how it affects researchers and data repositories</a:t>
            </a:r>
          </a:p>
          <a:p>
            <a:pPr marL="914400" indent="-473075">
              <a:buFont typeface="Arial" pitchFamily="34" charset="0"/>
              <a:buChar char="•"/>
            </a:pPr>
            <a:r>
              <a:rPr lang="en-US" dirty="0" smtClean="0"/>
              <a:t>Identification of the different categories of information that are covered under each law, the properties of the data and its holder that are relevant to determining whether it falls into one of the categories identified, and the data handling requirements for each category of information</a:t>
            </a:r>
          </a:p>
          <a:p>
            <a:pPr marL="914400" indent="-473075">
              <a:buFont typeface="Arial" pitchFamily="34" charset="0"/>
              <a:buChar char="•"/>
            </a:pPr>
            <a:r>
              <a:rPr lang="en-US" dirty="0" smtClean="0"/>
              <a:t>Drafting of annotated questionnaire and formulation of corresponding tags and license terms</a:t>
            </a:r>
          </a:p>
          <a:p>
            <a:pPr marL="441325"/>
            <a:endParaRPr lang="en-US" dirty="0" smtClean="0"/>
          </a:p>
          <a:p>
            <a:r>
              <a:rPr lang="en-US" b="1" dirty="0" smtClean="0"/>
              <a:t>Statutes and Regulations Covered</a:t>
            </a:r>
            <a:endParaRPr lang="en-US" b="1" dirty="0" smtClean="0"/>
          </a:p>
          <a:p>
            <a:pPr marL="928688" indent="-457200">
              <a:buFont typeface="Arial" pitchFamily="34" charset="0"/>
              <a:buChar char="•"/>
            </a:pPr>
            <a:r>
              <a:rPr lang="en-US" dirty="0" smtClean="0"/>
              <a:t>The </a:t>
            </a:r>
            <a:r>
              <a:rPr lang="en-US" dirty="0"/>
              <a:t>Common Rule</a:t>
            </a:r>
          </a:p>
          <a:p>
            <a:pPr marL="928688" indent="-457200">
              <a:buFont typeface="Arial" pitchFamily="34" charset="0"/>
              <a:buChar char="•"/>
            </a:pPr>
            <a:r>
              <a:rPr lang="en-US" dirty="0" smtClean="0"/>
              <a:t>HIPAA Privacy </a:t>
            </a:r>
            <a:r>
              <a:rPr lang="en-US" dirty="0" smtClean="0"/>
              <a:t>Rule &amp; Security </a:t>
            </a:r>
            <a:r>
              <a:rPr lang="en-US" dirty="0" smtClean="0"/>
              <a:t>Rule</a:t>
            </a:r>
          </a:p>
          <a:p>
            <a:pPr marL="928688" indent="-457200">
              <a:buFont typeface="Arial" pitchFamily="34" charset="0"/>
              <a:buChar char="•"/>
            </a:pPr>
            <a:r>
              <a:rPr lang="en-US" dirty="0" smtClean="0"/>
              <a:t>Substance abuse confidentiality regulations</a:t>
            </a:r>
          </a:p>
          <a:p>
            <a:pPr marL="928688" indent="-457200">
              <a:buFont typeface="Arial" pitchFamily="34" charset="0"/>
              <a:buChar char="•"/>
            </a:pPr>
            <a:r>
              <a:rPr lang="en-US" dirty="0" smtClean="0"/>
              <a:t>Family Educational Rights and Privacy Act (FERPA)</a:t>
            </a:r>
          </a:p>
          <a:p>
            <a:pPr marL="928688" indent="-457200">
              <a:buFont typeface="Arial" pitchFamily="34" charset="0"/>
              <a:buChar char="•"/>
            </a:pPr>
            <a:r>
              <a:rPr lang="en-US" dirty="0"/>
              <a:t>Protection of Pupil Rights </a:t>
            </a:r>
            <a:r>
              <a:rPr lang="en-US" dirty="0" smtClean="0"/>
              <a:t>Amendment (PPRA)</a:t>
            </a:r>
          </a:p>
          <a:p>
            <a:pPr marL="928688" indent="-457200">
              <a:buFont typeface="Arial" pitchFamily="34" charset="0"/>
              <a:buChar char="•"/>
            </a:pPr>
            <a:r>
              <a:rPr lang="en-US" dirty="0" smtClean="0"/>
              <a:t>Education Sciences Reform Act</a:t>
            </a:r>
          </a:p>
          <a:p>
            <a:pPr marL="928688" indent="-457200">
              <a:buFont typeface="Arial" pitchFamily="34" charset="0"/>
              <a:buChar char="•"/>
            </a:pPr>
            <a:r>
              <a:rPr lang="en-US" dirty="0"/>
              <a:t>Privacy Act of 1974</a:t>
            </a:r>
          </a:p>
          <a:p>
            <a:pPr marL="928688" indent="-457200">
              <a:buFont typeface="Arial" pitchFamily="34" charset="0"/>
              <a:buChar char="•"/>
            </a:pPr>
            <a:r>
              <a:rPr lang="en-US" dirty="0" smtClean="0"/>
              <a:t>Confidential Information Protection and Statistical Efficiency Act (CIPSEA)</a:t>
            </a:r>
          </a:p>
          <a:p>
            <a:pPr marL="928688" indent="-457200">
              <a:buFont typeface="Arial" pitchFamily="34" charset="0"/>
              <a:buChar char="•"/>
            </a:pPr>
            <a:r>
              <a:rPr lang="en-US" dirty="0"/>
              <a:t>Title 13, US Code</a:t>
            </a:r>
          </a:p>
          <a:p>
            <a:pPr marL="928688" indent="-457200">
              <a:buFont typeface="Arial" pitchFamily="34" charset="0"/>
              <a:buChar char="•"/>
            </a:pPr>
            <a:r>
              <a:rPr lang="en-US" dirty="0"/>
              <a:t>Driver’s Privacy Protection </a:t>
            </a:r>
            <a:r>
              <a:rPr lang="en-US" dirty="0" smtClean="0"/>
              <a:t>Act</a:t>
            </a:r>
            <a:endParaRPr lang="en-US" dirty="0"/>
          </a:p>
        </p:txBody>
      </p:sp>
      <p:sp>
        <p:nvSpPr>
          <p:cNvPr id="457" name="Text Placeholder 456"/>
          <p:cNvSpPr>
            <a:spLocks noGrp="1"/>
          </p:cNvSpPr>
          <p:nvPr>
            <p:ph type="body" sz="quarter" idx="24"/>
          </p:nvPr>
        </p:nvSpPr>
        <p:spPr/>
        <p:txBody>
          <a:bodyPr/>
          <a:lstStyle/>
          <a:p>
            <a:r>
              <a:rPr lang="en-US" dirty="0" smtClean="0"/>
              <a:t>Privacy Statutes &amp; Regulations</a:t>
            </a:r>
            <a:endParaRPr lang="en-US" dirty="0"/>
          </a:p>
        </p:txBody>
      </p:sp>
      <p:sp>
        <p:nvSpPr>
          <p:cNvPr id="458" name="Text Placeholder 457"/>
          <p:cNvSpPr>
            <a:spLocks noGrp="1"/>
          </p:cNvSpPr>
          <p:nvPr>
            <p:ph type="body" sz="quarter" idx="25"/>
          </p:nvPr>
        </p:nvSpPr>
        <p:spPr>
          <a:xfrm>
            <a:off x="32914027" y="-1057674"/>
            <a:ext cx="10047018" cy="13966892"/>
          </a:xfrm>
        </p:spPr>
        <p:txBody>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pPr>
              <a:spcAft>
                <a:spcPts val="600"/>
              </a:spcAft>
            </a:pPr>
            <a:endParaRPr lang="en-US" dirty="0" smtClean="0"/>
          </a:p>
          <a:p>
            <a:pPr>
              <a:spcAft>
                <a:spcPts val="600"/>
              </a:spcAft>
            </a:pPr>
            <a:endParaRPr lang="en-US" sz="1000" dirty="0" smtClean="0"/>
          </a:p>
          <a:p>
            <a:pPr>
              <a:spcAft>
                <a:spcPts val="600"/>
              </a:spcAft>
            </a:pPr>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r>
              <a:rPr lang="en-US" dirty="0" smtClean="0"/>
              <a:t>Privacy </a:t>
            </a:r>
            <a:r>
              <a:rPr lang="en-US" dirty="0" smtClean="0"/>
              <a:t>Definitions</a:t>
            </a:r>
            <a:endParaRPr lang="en-US" dirty="0"/>
          </a:p>
        </p:txBody>
      </p:sp>
      <p:sp>
        <p:nvSpPr>
          <p:cNvPr id="459" name="Text Placeholder 458"/>
          <p:cNvSpPr>
            <a:spLocks noGrp="1"/>
          </p:cNvSpPr>
          <p:nvPr>
            <p:ph type="body" sz="quarter" idx="26"/>
          </p:nvPr>
        </p:nvSpPr>
        <p:spPr>
          <a:xfrm>
            <a:off x="32914027" y="6378481"/>
            <a:ext cx="10047018" cy="23852661"/>
          </a:xfrm>
        </p:spPr>
        <p:txBody>
          <a:bodyPr/>
          <a:lstStyle/>
          <a:p>
            <a:endParaRPr lang="en-US" b="1" dirty="0" smtClean="0"/>
          </a:p>
          <a:p>
            <a:endParaRPr lang="en-US" b="1" dirty="0"/>
          </a:p>
          <a:p>
            <a:endParaRPr lang="en-US" b="1" dirty="0" smtClean="0"/>
          </a:p>
          <a:p>
            <a:endParaRPr lang="en-US" b="1" dirty="0"/>
          </a:p>
          <a:p>
            <a:endParaRPr lang="en-US" b="1" dirty="0" smtClean="0"/>
          </a:p>
          <a:p>
            <a:endParaRPr lang="en-US" b="1" dirty="0" smtClean="0"/>
          </a:p>
          <a:p>
            <a:endParaRPr lang="en-US" b="1" dirty="0"/>
          </a:p>
          <a:p>
            <a:endParaRPr lang="en-US" b="1" dirty="0" smtClean="0"/>
          </a:p>
          <a:p>
            <a:endParaRPr lang="en-US" b="1" dirty="0"/>
          </a:p>
          <a:p>
            <a:endParaRPr lang="en-US" b="1" dirty="0"/>
          </a:p>
          <a:p>
            <a:endParaRPr lang="en-US" b="1" dirty="0" smtClean="0"/>
          </a:p>
          <a:p>
            <a:endParaRPr lang="en-US" b="1" dirty="0"/>
          </a:p>
          <a:p>
            <a:endParaRPr lang="en-US" b="1" dirty="0" smtClean="0"/>
          </a:p>
          <a:p>
            <a:pPr>
              <a:spcBef>
                <a:spcPts val="1800"/>
              </a:spcBef>
            </a:pPr>
            <a:r>
              <a:rPr lang="en-US" b="1" dirty="0" smtClean="0"/>
              <a:t>Objective</a:t>
            </a:r>
          </a:p>
          <a:p>
            <a:pPr marL="785813" indent="-342900">
              <a:buFont typeface="Arial" pitchFamily="34" charset="0"/>
              <a:buChar char="•"/>
            </a:pPr>
            <a:r>
              <a:rPr lang="en-US" dirty="0" smtClean="0"/>
              <a:t>To compare definitions of privacy and confidentiality (and related terms such as personally identifiable information and deidentification) across different areas of law and across different disciplines</a:t>
            </a:r>
          </a:p>
          <a:p>
            <a:pPr marL="785813" indent="-342900">
              <a:spcAft>
                <a:spcPts val="1800"/>
              </a:spcAft>
              <a:buFont typeface="Arial" pitchFamily="34" charset="0"/>
              <a:buChar char="•"/>
            </a:pPr>
            <a:r>
              <a:rPr lang="en-US" dirty="0" smtClean="0"/>
              <a:t>To cluster and conduct a type analysis of the different categories of approaches</a:t>
            </a:r>
          </a:p>
          <a:p>
            <a:pPr marL="65088"/>
            <a:r>
              <a:rPr lang="en-US" b="1" dirty="0" smtClean="0"/>
              <a:t>Approach</a:t>
            </a:r>
            <a:endParaRPr lang="en-US" b="1" dirty="0"/>
          </a:p>
          <a:p>
            <a:pPr marL="785813" indent="-342900">
              <a:buFont typeface="Arial" pitchFamily="34" charset="0"/>
              <a:buChar char="•"/>
            </a:pPr>
            <a:r>
              <a:rPr lang="en-US" dirty="0" smtClean="0"/>
              <a:t>Survey of federal and state information privacy laws, regulations, and standards in the United States, including a spreadsheet of the definitions (and judicial and administrative interpretations) of the terms</a:t>
            </a:r>
          </a:p>
          <a:p>
            <a:pPr marL="785813" indent="-342900">
              <a:spcAft>
                <a:spcPts val="1800"/>
              </a:spcAft>
              <a:buFont typeface="Arial" pitchFamily="34" charset="0"/>
              <a:buChar char="•"/>
            </a:pPr>
            <a:r>
              <a:rPr lang="en-US" dirty="0" smtClean="0"/>
              <a:t>Mapping of the definitions of personally identifiable information to the terms presented in Paul </a:t>
            </a:r>
            <a:r>
              <a:rPr lang="en-US" dirty="0"/>
              <a:t>M. Schwartz &amp; Daniel J. </a:t>
            </a:r>
            <a:r>
              <a:rPr lang="en-US" dirty="0" err="1"/>
              <a:t>Solove</a:t>
            </a:r>
            <a:r>
              <a:rPr lang="en-US" dirty="0"/>
              <a:t>, </a:t>
            </a:r>
            <a:r>
              <a:rPr lang="en-US" dirty="0" smtClean="0"/>
              <a:t>“The </a:t>
            </a:r>
            <a:r>
              <a:rPr lang="en-US" dirty="0"/>
              <a:t>PII </a:t>
            </a:r>
            <a:r>
              <a:rPr lang="en-US" dirty="0" smtClean="0"/>
              <a:t>Problem: Privacy </a:t>
            </a:r>
            <a:r>
              <a:rPr lang="en-US" dirty="0"/>
              <a:t>and a New Concept of Personally Identifiable Information</a:t>
            </a:r>
            <a:r>
              <a:rPr lang="en-US" dirty="0" smtClean="0"/>
              <a:t>,” </a:t>
            </a:r>
            <a:r>
              <a:rPr lang="en-US" dirty="0"/>
              <a:t>86 </a:t>
            </a:r>
            <a:r>
              <a:rPr lang="en-US" i="1" dirty="0"/>
              <a:t>N.Y.U. L. Rev. </a:t>
            </a:r>
            <a:r>
              <a:rPr lang="en-US" dirty="0"/>
              <a:t>1814 (2011</a:t>
            </a:r>
            <a:r>
              <a:rPr lang="en-US" dirty="0" smtClean="0"/>
              <a:t>).</a:t>
            </a:r>
          </a:p>
          <a:p>
            <a:pPr marL="63500"/>
            <a:r>
              <a:rPr lang="en-US" b="1" dirty="0" smtClean="0"/>
              <a:t>Tautological Approaches</a:t>
            </a:r>
          </a:p>
          <a:p>
            <a:pPr marL="785813" indent="-342900">
              <a:buFont typeface="Arial" pitchFamily="34" charset="0"/>
              <a:buChar char="•"/>
            </a:pPr>
            <a:r>
              <a:rPr lang="en-US" dirty="0" smtClean="0"/>
              <a:t>Cable Communications Policy Act of 1984: </a:t>
            </a:r>
            <a:r>
              <a:rPr lang="en-US" dirty="0"/>
              <a:t>“The term ‘personally identifiable information’ does not include any record of aggregate data which does not identify particular </a:t>
            </a:r>
            <a:r>
              <a:rPr lang="en-US" dirty="0"/>
              <a:t>persons,” 47 U.S.C. § 551(a)(2)(A).</a:t>
            </a:r>
            <a:endParaRPr lang="en-US" dirty="0" smtClean="0"/>
          </a:p>
          <a:p>
            <a:pPr marL="785813" indent="-342900">
              <a:buFont typeface="Arial" pitchFamily="34" charset="0"/>
              <a:buChar char="•"/>
            </a:pPr>
            <a:r>
              <a:rPr lang="en-US" dirty="0" smtClean="0"/>
              <a:t>Confidential Information Protection and Statistical Efficiency Act</a:t>
            </a:r>
          </a:p>
          <a:p>
            <a:pPr marL="785813" indent="-342900">
              <a:spcAft>
                <a:spcPts val="1800"/>
              </a:spcAft>
              <a:buFont typeface="Arial" pitchFamily="34" charset="0"/>
              <a:buChar char="•"/>
            </a:pPr>
            <a:r>
              <a:rPr lang="en-US" dirty="0" smtClean="0"/>
              <a:t>Education Sciences Reform Act of 2002</a:t>
            </a:r>
          </a:p>
          <a:p>
            <a:pPr marL="63500"/>
            <a:r>
              <a:rPr lang="en-US" b="1" dirty="0" smtClean="0"/>
              <a:t>Non-public Approaches</a:t>
            </a:r>
          </a:p>
          <a:p>
            <a:pPr marL="785813" indent="-342900">
              <a:buFont typeface="Arial" pitchFamily="34" charset="0"/>
              <a:buChar char="•"/>
            </a:pPr>
            <a:r>
              <a:rPr lang="en-US" dirty="0"/>
              <a:t>Gramm-Leach-Bliley Act: </a:t>
            </a:r>
            <a:r>
              <a:rPr lang="en-US" dirty="0" smtClean="0"/>
              <a:t>“. . . personally </a:t>
            </a:r>
            <a:r>
              <a:rPr lang="en-US" dirty="0"/>
              <a:t>identifiable financial information; and any list, description or other grouping of consumers, and publicly available information pertaining to them, that is derived using any personally identifiable financial information that is not publicly available information</a:t>
            </a:r>
            <a:r>
              <a:rPr lang="en-US" dirty="0" smtClean="0"/>
              <a:t>.”</a:t>
            </a:r>
            <a:r>
              <a:rPr lang="pl-PL" dirty="0"/>
              <a:t> 17 C.F.R. 160.3(u)(1), (2).</a:t>
            </a:r>
            <a:endParaRPr lang="en-US" dirty="0" smtClean="0"/>
          </a:p>
          <a:p>
            <a:pPr marL="785813" indent="-342900">
              <a:buFont typeface="Arial" pitchFamily="34" charset="0"/>
              <a:buChar char="•"/>
            </a:pPr>
            <a:r>
              <a:rPr lang="en-US" dirty="0" smtClean="0"/>
              <a:t>The </a:t>
            </a:r>
            <a:r>
              <a:rPr lang="en-US" dirty="0"/>
              <a:t>Common </a:t>
            </a:r>
            <a:r>
              <a:rPr lang="en-US" dirty="0" smtClean="0"/>
              <a:t>Rule</a:t>
            </a:r>
          </a:p>
          <a:p>
            <a:pPr marL="785813" indent="-342900">
              <a:buFont typeface="Arial" pitchFamily="34" charset="0"/>
              <a:buChar char="•"/>
            </a:pPr>
            <a:r>
              <a:rPr lang="en-US" dirty="0" smtClean="0"/>
              <a:t>Federal </a:t>
            </a:r>
            <a:r>
              <a:rPr lang="en-US" dirty="0"/>
              <a:t>Agency Data Mining Reporting Act of 2007</a:t>
            </a:r>
          </a:p>
          <a:p>
            <a:pPr marL="785813" indent="-342900">
              <a:spcAft>
                <a:spcPts val="1800"/>
              </a:spcAft>
              <a:buFont typeface="Arial" pitchFamily="34" charset="0"/>
              <a:buChar char="•"/>
            </a:pPr>
            <a:r>
              <a:rPr lang="en-US" dirty="0" smtClean="0"/>
              <a:t>Video Voyeurism Prevention Act of 2004</a:t>
            </a:r>
            <a:endParaRPr lang="en-US" b="1" dirty="0" smtClean="0"/>
          </a:p>
          <a:p>
            <a:pPr marL="63500"/>
            <a:r>
              <a:rPr lang="en-US" b="1" dirty="0" smtClean="0"/>
              <a:t>Specific Types Approaches</a:t>
            </a:r>
          </a:p>
          <a:p>
            <a:pPr marL="898525" indent="-457200">
              <a:buFont typeface="Arial" pitchFamily="34" charset="0"/>
              <a:buChar char="•"/>
            </a:pPr>
            <a:r>
              <a:rPr lang="en-US" dirty="0" smtClean="0"/>
              <a:t>HIPAA Privacy Rule: 18 identifiers enumerated under the definition of </a:t>
            </a:r>
            <a:r>
              <a:rPr lang="en-US" dirty="0"/>
              <a:t>de-identified information, 45 C.F.R. § 164.514(b)(2)(</a:t>
            </a:r>
            <a:r>
              <a:rPr lang="en-US" dirty="0" err="1"/>
              <a:t>i</a:t>
            </a:r>
            <a:r>
              <a:rPr lang="en-US" dirty="0"/>
              <a:t>).</a:t>
            </a:r>
          </a:p>
          <a:p>
            <a:pPr marL="898525" indent="-457200">
              <a:buFont typeface="Arial" pitchFamily="34" charset="0"/>
              <a:buChar char="•"/>
            </a:pPr>
            <a:r>
              <a:rPr lang="en-US" dirty="0" smtClean="0"/>
              <a:t>Family Educational Rights and Privacy Act of 1974</a:t>
            </a:r>
          </a:p>
          <a:p>
            <a:pPr marL="898525" indent="-457200">
              <a:buFont typeface="Arial" pitchFamily="34" charset="0"/>
              <a:buChar char="•"/>
            </a:pPr>
            <a:r>
              <a:rPr lang="en-US" dirty="0" smtClean="0"/>
              <a:t>Privacy Act of 1974</a:t>
            </a:r>
          </a:p>
          <a:p>
            <a:pPr marL="898525" indent="-457200">
              <a:buFont typeface="Arial" pitchFamily="34" charset="0"/>
              <a:buChar char="•"/>
            </a:pPr>
            <a:r>
              <a:rPr lang="en-US" dirty="0" smtClean="0"/>
              <a:t>Driver’s Privacy Protection Act of 1994</a:t>
            </a:r>
            <a:endParaRPr lang="en-US" dirty="0"/>
          </a:p>
        </p:txBody>
      </p:sp>
      <p:sp>
        <p:nvSpPr>
          <p:cNvPr id="465" name="Text Placeholder 464"/>
          <p:cNvSpPr>
            <a:spLocks noGrp="1"/>
          </p:cNvSpPr>
          <p:nvPr>
            <p:ph type="body" sz="quarter" idx="150"/>
          </p:nvPr>
        </p:nvSpPr>
        <p:spPr>
          <a:xfrm>
            <a:off x="0" y="3383947"/>
            <a:ext cx="27270106" cy="1280160"/>
          </a:xfrm>
        </p:spPr>
        <p:txBody>
          <a:bodyPr/>
          <a:lstStyle/>
          <a:p>
            <a:r>
              <a:rPr lang="en-US" dirty="0" err="1" smtClean="0">
                <a:solidFill>
                  <a:srgbClr val="303E68"/>
                </a:solidFill>
              </a:rPr>
              <a:t>Berkman</a:t>
            </a:r>
            <a:r>
              <a:rPr lang="en-US" dirty="0" smtClean="0">
                <a:solidFill>
                  <a:srgbClr val="303E68"/>
                </a:solidFill>
              </a:rPr>
              <a:t> Center for Internet &amp; Society</a:t>
            </a:r>
            <a:endParaRPr lang="en-US" dirty="0">
              <a:solidFill>
                <a:srgbClr val="303E68"/>
              </a:solidFill>
            </a:endParaRPr>
          </a:p>
        </p:txBody>
      </p:sp>
      <p:sp>
        <p:nvSpPr>
          <p:cNvPr id="466" name="Text Placeholder 465"/>
          <p:cNvSpPr>
            <a:spLocks noGrp="1"/>
          </p:cNvSpPr>
          <p:nvPr>
            <p:ph type="body" sz="quarter" idx="151"/>
          </p:nvPr>
        </p:nvSpPr>
        <p:spPr>
          <a:xfrm>
            <a:off x="0" y="2103787"/>
            <a:ext cx="27270106" cy="1280160"/>
          </a:xfrm>
        </p:spPr>
        <p:txBody>
          <a:bodyPr>
            <a:normAutofit/>
          </a:bodyPr>
          <a:lstStyle/>
          <a:p>
            <a:pPr algn="r"/>
            <a:r>
              <a:rPr lang="en-US" sz="6600" dirty="0" smtClean="0">
                <a:solidFill>
                  <a:srgbClr val="303E68"/>
                </a:solidFill>
              </a:rPr>
              <a:t>Alexandra Wood (Fellow) &amp; Olga </a:t>
            </a:r>
            <a:r>
              <a:rPr lang="en-US" sz="6600" dirty="0" err="1" smtClean="0">
                <a:solidFill>
                  <a:srgbClr val="303E68"/>
                </a:solidFill>
              </a:rPr>
              <a:t>Slobodyanyuk</a:t>
            </a:r>
            <a:r>
              <a:rPr lang="en-US" sz="6600" dirty="0" smtClean="0">
                <a:solidFill>
                  <a:srgbClr val="303E68"/>
                </a:solidFill>
              </a:rPr>
              <a:t> (Law Student Intern)</a:t>
            </a:r>
            <a:endParaRPr lang="en-US" sz="6600" dirty="0">
              <a:solidFill>
                <a:srgbClr val="303E68"/>
              </a:solidFill>
            </a:endParaRPr>
          </a:p>
        </p:txBody>
      </p:sp>
      <p:sp>
        <p:nvSpPr>
          <p:cNvPr id="467" name="Text Placeholder 466"/>
          <p:cNvSpPr>
            <a:spLocks noGrp="1"/>
          </p:cNvSpPr>
          <p:nvPr>
            <p:ph type="body" sz="quarter" idx="153"/>
          </p:nvPr>
        </p:nvSpPr>
        <p:spPr>
          <a:xfrm>
            <a:off x="0" y="465813"/>
            <a:ext cx="27270106" cy="1637973"/>
          </a:xfrm>
        </p:spPr>
        <p:txBody>
          <a:bodyPr>
            <a:normAutofit fontScale="92500" lnSpcReduction="10000"/>
          </a:bodyPr>
          <a:lstStyle/>
          <a:p>
            <a:pPr algn="l"/>
            <a:r>
              <a:rPr lang="en-US" dirty="0" err="1" smtClean="0">
                <a:solidFill>
                  <a:srgbClr val="303E68"/>
                </a:solidFill>
              </a:rPr>
              <a:t>DataTags</a:t>
            </a:r>
            <a:r>
              <a:rPr lang="en-US" dirty="0" smtClean="0">
                <a:solidFill>
                  <a:srgbClr val="303E68"/>
                </a:solidFill>
              </a:rPr>
              <a:t>: </a:t>
            </a:r>
            <a:r>
              <a:rPr lang="en-US" dirty="0" smtClean="0">
                <a:solidFill>
                  <a:srgbClr val="303E68"/>
                </a:solidFill>
              </a:rPr>
              <a:t>Legal Research &amp; Development</a:t>
            </a:r>
            <a:endParaRPr lang="en-US" dirty="0">
              <a:solidFill>
                <a:srgbClr val="303E68"/>
              </a:solidFill>
            </a:endParaRPr>
          </a:p>
        </p:txBody>
      </p:sp>
      <p:pic>
        <p:nvPicPr>
          <p:cNvPr id="21" name="Picture 20" descr="berkman-logo.png"/>
          <p:cNvPicPr>
            <a:picLocks noChangeAspect="1"/>
          </p:cNvPicPr>
          <p:nvPr/>
        </p:nvPicPr>
        <p:blipFill>
          <a:blip r:embed="rId3"/>
          <a:stretch>
            <a:fillRect/>
          </a:stretch>
        </p:blipFill>
        <p:spPr>
          <a:xfrm>
            <a:off x="14525826" y="31581952"/>
            <a:ext cx="8976892" cy="948155"/>
          </a:xfrm>
          <a:prstGeom prst="rect">
            <a:avLst/>
          </a:prstGeom>
        </p:spPr>
      </p:pic>
      <p:pic>
        <p:nvPicPr>
          <p:cNvPr id="22" name="Picture 21" descr="data-privacy-lab-logo.png"/>
          <p:cNvPicPr>
            <a:picLocks noChangeAspect="1"/>
          </p:cNvPicPr>
          <p:nvPr/>
        </p:nvPicPr>
        <p:blipFill>
          <a:blip r:embed="rId4"/>
          <a:stretch>
            <a:fillRect/>
          </a:stretch>
        </p:blipFill>
        <p:spPr>
          <a:xfrm>
            <a:off x="33654990" y="31284859"/>
            <a:ext cx="5518678" cy="1426672"/>
          </a:xfrm>
          <a:prstGeom prst="rect">
            <a:avLst/>
          </a:prstGeom>
        </p:spPr>
      </p:pic>
      <p:pic>
        <p:nvPicPr>
          <p:cNvPr id="23" name="Picture 22" descr="crcs-logo.png"/>
          <p:cNvPicPr>
            <a:picLocks noChangeAspect="1"/>
          </p:cNvPicPr>
          <p:nvPr/>
        </p:nvPicPr>
        <p:blipFill>
          <a:blip r:embed="rId5"/>
          <a:stretch>
            <a:fillRect/>
          </a:stretch>
        </p:blipFill>
        <p:spPr>
          <a:xfrm>
            <a:off x="4776872" y="31413096"/>
            <a:ext cx="7133181" cy="1298435"/>
          </a:xfrm>
          <a:prstGeom prst="rect">
            <a:avLst/>
          </a:prstGeom>
        </p:spPr>
      </p:pic>
      <p:pic>
        <p:nvPicPr>
          <p:cNvPr id="2" name="Picture 1" descr="iqss_logo_0.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5512279" y="31343600"/>
            <a:ext cx="6413500" cy="1574800"/>
          </a:xfrm>
          <a:prstGeom prst="rect">
            <a:avLst/>
          </a:prstGeom>
        </p:spPr>
      </p:pic>
      <p:pic>
        <p:nvPicPr>
          <p:cNvPr id="9" name="Picture 8" descr="Screen Shot 2013-11-18 at 2.05.42 PM.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7270106" y="1051196"/>
            <a:ext cx="15690939" cy="2578048"/>
          </a:xfrm>
          <a:prstGeom prst="rect">
            <a:avLst/>
          </a:prstGeom>
        </p:spPr>
      </p:pic>
      <p:pic>
        <p:nvPicPr>
          <p:cNvPr id="20" name="table"/>
          <p:cNvPicPr>
            <a:picLocks noChangeAspect="1"/>
          </p:cNvPicPr>
          <p:nvPr/>
        </p:nvPicPr>
        <p:blipFill>
          <a:blip r:embed="rId8"/>
          <a:stretch>
            <a:fillRect/>
          </a:stretch>
        </p:blipFill>
        <p:spPr>
          <a:xfrm>
            <a:off x="11812023" y="19931291"/>
            <a:ext cx="9730481" cy="3653921"/>
          </a:xfrm>
          <a:prstGeom prst="rect">
            <a:avLst/>
          </a:prstGeom>
        </p:spPr>
      </p:pic>
      <p:pic>
        <p:nvPicPr>
          <p:cNvPr id="1028"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412192" y="9755143"/>
            <a:ext cx="9776169" cy="73031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46" name="Group 45"/>
          <p:cNvGrpSpPr/>
          <p:nvPr/>
        </p:nvGrpSpPr>
        <p:grpSpPr>
          <a:xfrm>
            <a:off x="33378629" y="5934485"/>
            <a:ext cx="9061055" cy="5703151"/>
            <a:chOff x="0" y="691394"/>
            <a:chExt cx="9061055" cy="5703151"/>
          </a:xfrm>
        </p:grpSpPr>
        <p:grpSp>
          <p:nvGrpSpPr>
            <p:cNvPr id="47" name="Group 46"/>
            <p:cNvGrpSpPr/>
            <p:nvPr/>
          </p:nvGrpSpPr>
          <p:grpSpPr>
            <a:xfrm>
              <a:off x="0" y="730352"/>
              <a:ext cx="3043234" cy="5664193"/>
              <a:chOff x="0" y="730352"/>
              <a:chExt cx="3043234" cy="5664193"/>
            </a:xfrm>
          </p:grpSpPr>
          <p:sp>
            <p:nvSpPr>
              <p:cNvPr id="59" name="Rectangle 58"/>
              <p:cNvSpPr/>
              <p:nvPr/>
            </p:nvSpPr>
            <p:spPr>
              <a:xfrm>
                <a:off x="0" y="730352"/>
                <a:ext cx="3043234" cy="5664193"/>
              </a:xfrm>
              <a:prstGeom prst="rect">
                <a:avLst/>
              </a:prstGeom>
              <a:solidFill>
                <a:schemeClr val="accent4">
                  <a:alpha val="30196"/>
                </a:schemeClr>
              </a:solidFill>
              <a:ln>
                <a:solidFill>
                  <a:schemeClr val="accent5">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Rectangle 59"/>
              <p:cNvSpPr/>
              <p:nvPr/>
            </p:nvSpPr>
            <p:spPr>
              <a:xfrm>
                <a:off x="1528449" y="2530684"/>
                <a:ext cx="1367920" cy="2573506"/>
              </a:xfrm>
              <a:prstGeom prst="rect">
                <a:avLst/>
              </a:prstGeom>
              <a:solidFill>
                <a:schemeClr val="bg1">
                  <a:lumMod val="95000"/>
                </a:schemeClr>
              </a:solidFill>
              <a:ln>
                <a:solidFill>
                  <a:schemeClr val="accent5">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1" name="Rectangle 60"/>
              <p:cNvSpPr/>
              <p:nvPr/>
            </p:nvSpPr>
            <p:spPr>
              <a:xfrm>
                <a:off x="261953" y="3523491"/>
                <a:ext cx="920570" cy="562143"/>
              </a:xfrm>
              <a:prstGeom prst="rect">
                <a:avLst/>
              </a:prstGeom>
              <a:solidFill>
                <a:schemeClr val="bg1">
                  <a:lumMod val="95000"/>
                </a:schemeClr>
              </a:solidFill>
              <a:ln>
                <a:solidFill>
                  <a:schemeClr val="accent5">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800" dirty="0" smtClean="0">
                    <a:solidFill>
                      <a:srgbClr val="000000"/>
                    </a:solidFill>
                  </a:rPr>
                  <a:t>Dataset </a:t>
                </a:r>
                <a:endParaRPr lang="en-US" sz="1800" dirty="0">
                  <a:solidFill>
                    <a:srgbClr val="000000"/>
                  </a:solidFill>
                </a:endParaRPr>
              </a:p>
            </p:txBody>
          </p:sp>
          <p:sp>
            <p:nvSpPr>
              <p:cNvPr id="62" name="Rectangle 61"/>
              <p:cNvSpPr/>
              <p:nvPr/>
            </p:nvSpPr>
            <p:spPr>
              <a:xfrm>
                <a:off x="1757044" y="2966524"/>
                <a:ext cx="920570" cy="562143"/>
              </a:xfrm>
              <a:prstGeom prst="rect">
                <a:avLst/>
              </a:prstGeom>
              <a:solidFill>
                <a:schemeClr val="accent5">
                  <a:lumMod val="50000"/>
                </a:schemeClr>
              </a:solidFill>
              <a:ln>
                <a:solidFill>
                  <a:schemeClr val="accent5">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t>Interview</a:t>
                </a:r>
                <a:endParaRPr lang="en-US" sz="1400" dirty="0"/>
              </a:p>
            </p:txBody>
          </p:sp>
          <p:sp>
            <p:nvSpPr>
              <p:cNvPr id="63" name="Rectangle 62"/>
              <p:cNvSpPr/>
              <p:nvPr/>
            </p:nvSpPr>
            <p:spPr>
              <a:xfrm>
                <a:off x="1757044" y="3656613"/>
                <a:ext cx="920570" cy="562143"/>
              </a:xfrm>
              <a:prstGeom prst="rect">
                <a:avLst/>
              </a:prstGeom>
              <a:solidFill>
                <a:schemeClr val="accent5">
                  <a:lumMod val="50000"/>
                </a:schemeClr>
              </a:solidFill>
              <a:ln>
                <a:solidFill>
                  <a:schemeClr val="accent5">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t>Access Control</a:t>
                </a:r>
                <a:endParaRPr lang="en-US" sz="1200" dirty="0"/>
              </a:p>
            </p:txBody>
          </p:sp>
          <p:cxnSp>
            <p:nvCxnSpPr>
              <p:cNvPr id="64" name="Straight Arrow Connector 63"/>
              <p:cNvCxnSpPr>
                <a:stCxn id="61" idx="3"/>
                <a:endCxn id="60" idx="1"/>
              </p:cNvCxnSpPr>
              <p:nvPr/>
            </p:nvCxnSpPr>
            <p:spPr>
              <a:xfrm>
                <a:off x="1182523" y="3804563"/>
                <a:ext cx="345926" cy="12874"/>
              </a:xfrm>
              <a:prstGeom prst="straightConnector1">
                <a:avLst/>
              </a:prstGeom>
              <a:ln>
                <a:solidFill>
                  <a:schemeClr val="accent5">
                    <a:lumMod val="75000"/>
                  </a:schemeClr>
                </a:solidFill>
                <a:tailEnd type="arrow"/>
              </a:ln>
            </p:spPr>
            <p:style>
              <a:lnRef idx="2">
                <a:schemeClr val="accent1"/>
              </a:lnRef>
              <a:fillRef idx="0">
                <a:schemeClr val="accent1"/>
              </a:fillRef>
              <a:effectRef idx="1">
                <a:schemeClr val="accent1"/>
              </a:effectRef>
              <a:fontRef idx="minor">
                <a:schemeClr val="tx1"/>
              </a:fontRef>
            </p:style>
          </p:cxnSp>
          <p:sp>
            <p:nvSpPr>
              <p:cNvPr id="65" name="TextBox 64"/>
              <p:cNvSpPr txBox="1"/>
              <p:nvPr/>
            </p:nvSpPr>
            <p:spPr>
              <a:xfrm>
                <a:off x="722238" y="791276"/>
                <a:ext cx="1528880" cy="400110"/>
              </a:xfrm>
              <a:prstGeom prst="rect">
                <a:avLst/>
              </a:prstGeom>
              <a:noFill/>
              <a:ln>
                <a:noFill/>
              </a:ln>
            </p:spPr>
            <p:txBody>
              <a:bodyPr wrap="none" rtlCol="0">
                <a:spAutoFit/>
              </a:bodyPr>
              <a:lstStyle/>
              <a:p>
                <a:r>
                  <a:rPr lang="en-US" sz="2000" dirty="0" smtClean="0"/>
                  <a:t>Data Deposit</a:t>
                </a:r>
                <a:endParaRPr lang="en-US" sz="2000" dirty="0"/>
              </a:p>
            </p:txBody>
          </p:sp>
          <p:sp>
            <p:nvSpPr>
              <p:cNvPr id="66" name="Rectangle 65"/>
              <p:cNvSpPr/>
              <p:nvPr/>
            </p:nvSpPr>
            <p:spPr>
              <a:xfrm>
                <a:off x="1757044" y="4351967"/>
                <a:ext cx="920570" cy="562143"/>
              </a:xfrm>
              <a:prstGeom prst="rect">
                <a:avLst/>
              </a:prstGeom>
              <a:solidFill>
                <a:schemeClr val="accent5">
                  <a:lumMod val="50000"/>
                </a:schemeClr>
              </a:solidFill>
              <a:ln>
                <a:solidFill>
                  <a:schemeClr val="accent5">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t>DUAs, Legal Policies, Laws</a:t>
                </a:r>
                <a:endParaRPr lang="en-US" sz="1200" dirty="0"/>
              </a:p>
            </p:txBody>
          </p:sp>
          <p:sp>
            <p:nvSpPr>
              <p:cNvPr id="67" name="TextBox 66"/>
              <p:cNvSpPr txBox="1"/>
              <p:nvPr/>
            </p:nvSpPr>
            <p:spPr>
              <a:xfrm>
                <a:off x="1678388" y="2531894"/>
                <a:ext cx="1077026" cy="369332"/>
              </a:xfrm>
              <a:prstGeom prst="rect">
                <a:avLst/>
              </a:prstGeom>
              <a:noFill/>
              <a:ln>
                <a:noFill/>
              </a:ln>
            </p:spPr>
            <p:txBody>
              <a:bodyPr wrap="none" rtlCol="0">
                <a:spAutoFit/>
              </a:bodyPr>
              <a:lstStyle/>
              <a:p>
                <a:r>
                  <a:rPr lang="en-US" sz="1800" dirty="0" smtClean="0"/>
                  <a:t>Data Tags</a:t>
                </a:r>
                <a:endParaRPr lang="en-US" sz="1800" dirty="0"/>
              </a:p>
            </p:txBody>
          </p:sp>
        </p:grpSp>
        <p:cxnSp>
          <p:nvCxnSpPr>
            <p:cNvPr id="48" name="Straight Arrow Connector 47"/>
            <p:cNvCxnSpPr>
              <a:stCxn id="60" idx="3"/>
              <a:endCxn id="60" idx="3"/>
            </p:cNvCxnSpPr>
            <p:nvPr/>
          </p:nvCxnSpPr>
          <p:spPr>
            <a:xfrm>
              <a:off x="2896369" y="3817437"/>
              <a:ext cx="0" cy="0"/>
            </a:xfrm>
            <a:prstGeom prst="straightConnector1">
              <a:avLst/>
            </a:prstGeom>
            <a:ln>
              <a:solidFill>
                <a:schemeClr val="accent5">
                  <a:lumMod val="75000"/>
                </a:schemeClr>
              </a:solidFill>
              <a:tailEnd type="arrow"/>
            </a:ln>
          </p:spPr>
          <p:style>
            <a:lnRef idx="2">
              <a:schemeClr val="accent1"/>
            </a:lnRef>
            <a:fillRef idx="0">
              <a:schemeClr val="accent1"/>
            </a:fillRef>
            <a:effectRef idx="1">
              <a:schemeClr val="accent1"/>
            </a:effectRef>
            <a:fontRef idx="minor">
              <a:schemeClr val="tx1"/>
            </a:fontRef>
          </p:style>
        </p:cxnSp>
        <p:sp>
          <p:nvSpPr>
            <p:cNvPr id="49" name="Rectangle 48"/>
            <p:cNvSpPr/>
            <p:nvPr/>
          </p:nvSpPr>
          <p:spPr>
            <a:xfrm>
              <a:off x="6155501" y="691394"/>
              <a:ext cx="2905554" cy="5664193"/>
            </a:xfrm>
            <a:prstGeom prst="rect">
              <a:avLst/>
            </a:prstGeom>
            <a:solidFill>
              <a:schemeClr val="accent1">
                <a:alpha val="30980"/>
              </a:schemeClr>
            </a:solidFill>
            <a:ln>
              <a:solidFill>
                <a:schemeClr val="accent5">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50" name="Straight Arrow Connector 49"/>
            <p:cNvCxnSpPr>
              <a:stCxn id="60" idx="3"/>
              <a:endCxn id="51" idx="1"/>
            </p:cNvCxnSpPr>
            <p:nvPr/>
          </p:nvCxnSpPr>
          <p:spPr>
            <a:xfrm flipV="1">
              <a:off x="2896369" y="3804563"/>
              <a:ext cx="4407204" cy="12874"/>
            </a:xfrm>
            <a:prstGeom prst="straightConnector1">
              <a:avLst/>
            </a:prstGeom>
            <a:ln>
              <a:solidFill>
                <a:schemeClr val="accent5">
                  <a:lumMod val="75000"/>
                </a:schemeClr>
              </a:solidFill>
              <a:tailEnd type="arrow"/>
            </a:ln>
          </p:spPr>
          <p:style>
            <a:lnRef idx="2">
              <a:schemeClr val="accent1"/>
            </a:lnRef>
            <a:fillRef idx="0">
              <a:schemeClr val="accent1"/>
            </a:fillRef>
            <a:effectRef idx="1">
              <a:schemeClr val="accent1"/>
            </a:effectRef>
            <a:fontRef idx="minor">
              <a:schemeClr val="tx1"/>
            </a:fontRef>
          </p:style>
        </p:cxnSp>
        <p:sp>
          <p:nvSpPr>
            <p:cNvPr id="51" name="Rectangle 50"/>
            <p:cNvSpPr/>
            <p:nvPr/>
          </p:nvSpPr>
          <p:spPr>
            <a:xfrm>
              <a:off x="7303573" y="3523491"/>
              <a:ext cx="920570" cy="562143"/>
            </a:xfrm>
            <a:prstGeom prst="rect">
              <a:avLst/>
            </a:prstGeom>
            <a:solidFill>
              <a:schemeClr val="accent5">
                <a:lumMod val="50000"/>
              </a:schemeClr>
            </a:solidFill>
            <a:ln>
              <a:solidFill>
                <a:schemeClr val="accent5">
                  <a:lumMod val="75000"/>
                </a:schemeClr>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t>Custom Agreement</a:t>
              </a:r>
              <a:endParaRPr lang="en-US" sz="1200" dirty="0"/>
            </a:p>
          </p:txBody>
        </p:sp>
        <p:cxnSp>
          <p:nvCxnSpPr>
            <p:cNvPr id="52" name="Straight Arrow Connector 51"/>
            <p:cNvCxnSpPr>
              <a:endCxn id="51" idx="1"/>
            </p:cNvCxnSpPr>
            <p:nvPr/>
          </p:nvCxnSpPr>
          <p:spPr>
            <a:xfrm flipV="1">
              <a:off x="2899347" y="3804563"/>
              <a:ext cx="4404226" cy="7454"/>
            </a:xfrm>
            <a:prstGeom prst="straightConnector1">
              <a:avLst/>
            </a:prstGeom>
            <a:ln w="38100" cmpd="sng">
              <a:solidFill>
                <a:schemeClr val="accent5">
                  <a:lumMod val="75000"/>
                </a:schemeClr>
              </a:solidFill>
              <a:tailEnd type="arrow"/>
            </a:ln>
          </p:spPr>
          <p:style>
            <a:lnRef idx="2">
              <a:schemeClr val="accent1"/>
            </a:lnRef>
            <a:fillRef idx="0">
              <a:schemeClr val="accent1"/>
            </a:fillRef>
            <a:effectRef idx="1">
              <a:schemeClr val="accent1"/>
            </a:effectRef>
            <a:fontRef idx="minor">
              <a:schemeClr val="tx1"/>
            </a:fontRef>
          </p:style>
        </p:cxnSp>
        <p:sp>
          <p:nvSpPr>
            <p:cNvPr id="53" name="TextBox 52"/>
            <p:cNvSpPr txBox="1"/>
            <p:nvPr/>
          </p:nvSpPr>
          <p:spPr>
            <a:xfrm>
              <a:off x="6809836" y="749402"/>
              <a:ext cx="1801575" cy="400110"/>
            </a:xfrm>
            <a:prstGeom prst="rect">
              <a:avLst/>
            </a:prstGeom>
            <a:noFill/>
            <a:ln>
              <a:noFill/>
            </a:ln>
          </p:spPr>
          <p:txBody>
            <a:bodyPr wrap="square" rtlCol="0">
              <a:spAutoFit/>
            </a:bodyPr>
            <a:lstStyle/>
            <a:p>
              <a:pPr algn="ctr"/>
              <a:r>
                <a:rPr lang="en-US" sz="2000" dirty="0" smtClean="0"/>
                <a:t>Direct Access</a:t>
              </a:r>
              <a:endParaRPr lang="en-US" sz="2000" dirty="0"/>
            </a:p>
          </p:txBody>
        </p:sp>
        <p:sp>
          <p:nvSpPr>
            <p:cNvPr id="54" name="Rectangle 53"/>
            <p:cNvSpPr/>
            <p:nvPr/>
          </p:nvSpPr>
          <p:spPr>
            <a:xfrm>
              <a:off x="3109647" y="3151638"/>
              <a:ext cx="2981459" cy="1200329"/>
            </a:xfrm>
            <a:prstGeom prst="rect">
              <a:avLst/>
            </a:prstGeom>
            <a:solidFill>
              <a:schemeClr val="bg1">
                <a:lumMod val="95000"/>
              </a:schemeClr>
            </a:solidFill>
            <a:ln>
              <a:solidFill>
                <a:schemeClr val="accent5">
                  <a:lumMod val="75000"/>
                </a:schemeClr>
              </a:solidFill>
            </a:ln>
          </p:spPr>
          <p:txBody>
            <a:bodyPr wrap="square">
              <a:spAutoFit/>
            </a:bodyPr>
            <a:lstStyle/>
            <a:p>
              <a:r>
                <a:rPr lang="en-US" sz="1800" dirty="0" smtClean="0"/>
                <a:t>Assess applicable: </a:t>
              </a:r>
            </a:p>
            <a:p>
              <a:pPr>
                <a:buFont typeface="Arial" pitchFamily="34" charset="0"/>
                <a:buChar char="•"/>
              </a:pPr>
              <a:r>
                <a:rPr lang="en-US" sz="1800" dirty="0" smtClean="0"/>
                <a:t>   Laws (HIPAA, FERPA, etc)</a:t>
              </a:r>
            </a:p>
            <a:p>
              <a:pPr>
                <a:buFont typeface="Arial" pitchFamily="34" charset="0"/>
                <a:buChar char="•"/>
              </a:pPr>
              <a:r>
                <a:rPr lang="en-US" sz="1800" dirty="0" smtClean="0"/>
                <a:t>   Contractual restrictions</a:t>
              </a:r>
            </a:p>
            <a:p>
              <a:pPr>
                <a:buFont typeface="Arial" pitchFamily="34" charset="0"/>
                <a:buChar char="•"/>
              </a:pPr>
              <a:r>
                <a:rPr lang="en-US" sz="1800" dirty="0" smtClean="0"/>
                <a:t>   Institutional policies</a:t>
              </a:r>
              <a:endParaRPr lang="en-US" sz="1800" dirty="0"/>
            </a:p>
          </p:txBody>
        </p:sp>
        <p:sp>
          <p:nvSpPr>
            <p:cNvPr id="55" name="TextBox 54"/>
            <p:cNvSpPr txBox="1"/>
            <p:nvPr/>
          </p:nvSpPr>
          <p:spPr>
            <a:xfrm>
              <a:off x="6882120" y="1882290"/>
              <a:ext cx="1748341" cy="1015663"/>
            </a:xfrm>
            <a:prstGeom prst="rect">
              <a:avLst/>
            </a:prstGeom>
            <a:solidFill>
              <a:schemeClr val="bg1">
                <a:lumMod val="95000"/>
              </a:schemeClr>
            </a:solidFill>
            <a:ln>
              <a:solidFill>
                <a:schemeClr val="accent5">
                  <a:lumMod val="75000"/>
                </a:schemeClr>
              </a:solidFill>
            </a:ln>
          </p:spPr>
          <p:txBody>
            <a:bodyPr wrap="square" rtlCol="0">
              <a:spAutoFit/>
            </a:bodyPr>
            <a:lstStyle/>
            <a:p>
              <a:pPr algn="ctr"/>
              <a:r>
                <a:rPr lang="en-US" sz="2000" dirty="0" smtClean="0"/>
                <a:t>Icons representing restrictions</a:t>
              </a:r>
              <a:endParaRPr lang="en-US" sz="2000" dirty="0"/>
            </a:p>
          </p:txBody>
        </p:sp>
        <p:cxnSp>
          <p:nvCxnSpPr>
            <p:cNvPr id="56" name="Straight Arrow Connector 55"/>
            <p:cNvCxnSpPr>
              <a:stCxn id="51" idx="0"/>
              <a:endCxn id="55" idx="2"/>
            </p:cNvCxnSpPr>
            <p:nvPr/>
          </p:nvCxnSpPr>
          <p:spPr>
            <a:xfrm flipH="1" flipV="1">
              <a:off x="7756291" y="2897953"/>
              <a:ext cx="7567" cy="625538"/>
            </a:xfrm>
            <a:prstGeom prst="straightConnector1">
              <a:avLst/>
            </a:prstGeom>
            <a:ln>
              <a:solidFill>
                <a:schemeClr val="accent5">
                  <a:lumMod val="75000"/>
                </a:schemeClr>
              </a:solidFill>
              <a:tailEnd type="arrow"/>
            </a:ln>
          </p:spPr>
          <p:style>
            <a:lnRef idx="2">
              <a:schemeClr val="accent1"/>
            </a:lnRef>
            <a:fillRef idx="0">
              <a:schemeClr val="accent1"/>
            </a:fillRef>
            <a:effectRef idx="1">
              <a:schemeClr val="accent1"/>
            </a:effectRef>
            <a:fontRef idx="minor">
              <a:schemeClr val="tx1"/>
            </a:fontRef>
          </p:style>
        </p:cxnSp>
        <p:sp>
          <p:nvSpPr>
            <p:cNvPr id="57" name="TextBox 56"/>
            <p:cNvSpPr txBox="1"/>
            <p:nvPr/>
          </p:nvSpPr>
          <p:spPr>
            <a:xfrm>
              <a:off x="7012721" y="4885115"/>
              <a:ext cx="1502273" cy="400110"/>
            </a:xfrm>
            <a:prstGeom prst="rect">
              <a:avLst/>
            </a:prstGeom>
            <a:solidFill>
              <a:schemeClr val="bg1">
                <a:lumMod val="95000"/>
              </a:schemeClr>
            </a:solidFill>
            <a:ln>
              <a:solidFill>
                <a:schemeClr val="accent5">
                  <a:lumMod val="75000"/>
                </a:schemeClr>
              </a:solidFill>
            </a:ln>
          </p:spPr>
          <p:txBody>
            <a:bodyPr wrap="square" rtlCol="0">
              <a:spAutoFit/>
            </a:bodyPr>
            <a:lstStyle/>
            <a:p>
              <a:pPr algn="ctr"/>
              <a:r>
                <a:rPr lang="en-US" sz="2000" dirty="0" smtClean="0"/>
                <a:t>Legal code</a:t>
              </a:r>
              <a:endParaRPr lang="en-US" sz="2000" dirty="0"/>
            </a:p>
          </p:txBody>
        </p:sp>
        <p:cxnSp>
          <p:nvCxnSpPr>
            <p:cNvPr id="58" name="Straight Arrow Connector 57"/>
            <p:cNvCxnSpPr>
              <a:stCxn id="51" idx="2"/>
              <a:endCxn id="57" idx="0"/>
            </p:cNvCxnSpPr>
            <p:nvPr/>
          </p:nvCxnSpPr>
          <p:spPr>
            <a:xfrm>
              <a:off x="7763858" y="4085634"/>
              <a:ext cx="0" cy="799481"/>
            </a:xfrm>
            <a:prstGeom prst="straightConnector1">
              <a:avLst/>
            </a:prstGeom>
            <a:ln>
              <a:solidFill>
                <a:schemeClr val="accent5">
                  <a:lumMod val="75000"/>
                </a:schemeClr>
              </a:solidFill>
              <a:tailEnd type="arrow"/>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425218134"/>
      </p:ext>
    </p:extLst>
  </p:cSld>
  <p:clrMapOvr>
    <a:masterClrMapping/>
  </p:clrMapOvr>
  <p:timing>
    <p:tnLst>
      <p:par>
        <p:cTn id="1" dur="indefinite" restart="never" nodeType="tmRoot"/>
      </p:par>
    </p:tnLst>
  </p:timing>
</p:sld>
</file>

<file path=ppt/theme/theme1.xml><?xml version="1.0" encoding="utf-8"?>
<a:theme xmlns:a="http://schemas.openxmlformats.org/drawingml/2006/main" name="36x48-Template-V2b">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lassic - Wide Center">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36x48-Template-V2b</Template>
  <TotalTime>566</TotalTime>
  <Words>1309</Words>
  <Application>Microsoft Office PowerPoint</Application>
  <PresentationFormat>Custom</PresentationFormat>
  <Paragraphs>175</Paragraphs>
  <Slides>1</Slides>
  <Notes>1</Notes>
  <HiddenSlides>0</HiddenSlides>
  <MMClips>0</MMClips>
  <ScaleCrop>false</ScaleCrop>
  <HeadingPairs>
    <vt:vector size="4" baseType="variant">
      <vt:variant>
        <vt:lpstr>Theme</vt:lpstr>
      </vt:variant>
      <vt:variant>
        <vt:i4>2</vt:i4>
      </vt:variant>
      <vt:variant>
        <vt:lpstr>Slide Titles</vt:lpstr>
      </vt:variant>
      <vt:variant>
        <vt:i4>1</vt:i4>
      </vt:variant>
    </vt:vector>
  </HeadingPairs>
  <TitlesOfParts>
    <vt:vector size="3" baseType="lpstr">
      <vt:lpstr>36x48-Template-V2b</vt:lpstr>
      <vt:lpstr>Classic - Wide Center</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dc:description>This template is the property of PosterPresentations.com. Call us if you need help with this poster template._x000d_
1-866-649-3004           _x000d_
 (c)PosterPresentations.com</dc:description>
  <cp:lastModifiedBy>Alexandra Wood</cp:lastModifiedBy>
  <cp:revision>67</cp:revision>
  <dcterms:created xsi:type="dcterms:W3CDTF">2013-11-15T19:57:35Z</dcterms:created>
  <dcterms:modified xsi:type="dcterms:W3CDTF">2014-11-24T17:09:52Z</dcterms:modified>
</cp:coreProperties>
</file>