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sldIdLst>
    <p:sldId id="290" r:id="rId2"/>
    <p:sldId id="277" r:id="rId3"/>
    <p:sldId id="263" r:id="rId4"/>
    <p:sldId id="292" r:id="rId5"/>
    <p:sldId id="293" r:id="rId6"/>
    <p:sldId id="321" r:id="rId7"/>
    <p:sldId id="264" r:id="rId8"/>
    <p:sldId id="265" r:id="rId9"/>
    <p:sldId id="272" r:id="rId10"/>
    <p:sldId id="274" r:id="rId11"/>
    <p:sldId id="275" r:id="rId12"/>
    <p:sldId id="267" r:id="rId13"/>
    <p:sldId id="313" r:id="rId14"/>
    <p:sldId id="291" r:id="rId15"/>
    <p:sldId id="279" r:id="rId16"/>
    <p:sldId id="280" r:id="rId17"/>
    <p:sldId id="268" r:id="rId18"/>
    <p:sldId id="289" r:id="rId19"/>
    <p:sldId id="282" r:id="rId20"/>
    <p:sldId id="283" r:id="rId21"/>
    <p:sldId id="319" r:id="rId22"/>
    <p:sldId id="320" r:id="rId23"/>
    <p:sldId id="316" r:id="rId24"/>
    <p:sldId id="288" r:id="rId25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msy10" panose="020B0604020202020204"/>
      <p:regular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20" autoAdjust="0"/>
  </p:normalViewPr>
  <p:slideViewPr>
    <p:cSldViewPr snapToGrid="0" snapToObjects="1">
      <p:cViewPr>
        <p:scale>
          <a:sx n="76" d="100"/>
          <a:sy n="76" d="100"/>
        </p:scale>
        <p:origin x="-1387" y="-4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9A3F9-376F-47F5-B8E0-A40234E87CB7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3523-9C4C-4F69-BA54-5AB72C09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7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33523-9C4C-4F69-BA54-5AB72C0984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0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33523-9C4C-4F69-BA54-5AB72C0984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0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6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1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2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0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1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3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34E42-5176-484D-A485-85DF159B3C08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292C-3132-D347-BCC7-AB6DB63DB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3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BentonSans"/>
          <a:ea typeface="+mj-ea"/>
          <a:cs typeface="Benton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BentonSans"/>
          <a:ea typeface="+mn-ea"/>
          <a:cs typeface="Benton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BentonSans"/>
          <a:ea typeface="+mn-ea"/>
          <a:cs typeface="Benton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BentonSans"/>
          <a:ea typeface="+mn-ea"/>
          <a:cs typeface="Benton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BentonSans"/>
          <a:ea typeface="+mn-ea"/>
          <a:cs typeface="Benton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BentonSans"/>
          <a:ea typeface="+mn-ea"/>
          <a:cs typeface="Benton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crcs.seas.harvard.ed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simons.berkeley.edu/workshops/bigdata2013-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10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11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9444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Differential Privacy: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734" y="2909692"/>
            <a:ext cx="8843376" cy="1752600"/>
          </a:xfrm>
        </p:spPr>
        <p:txBody>
          <a:bodyPr/>
          <a:lstStyle/>
          <a:p>
            <a:r>
              <a:rPr lang="en-US" dirty="0" smtClean="0"/>
              <a:t>Salil Vadhan</a:t>
            </a:r>
          </a:p>
          <a:p>
            <a:r>
              <a:rPr lang="en-US" dirty="0" smtClean="0"/>
              <a:t>Center for Research on Computation &amp; Society</a:t>
            </a:r>
          </a:p>
          <a:p>
            <a:r>
              <a:rPr lang="en-US" dirty="0" smtClean="0"/>
              <a:t>School of Engineering &amp; Applied Sciences</a:t>
            </a:r>
            <a:br>
              <a:rPr lang="en-US" dirty="0" smtClean="0"/>
            </a:br>
            <a:r>
              <a:rPr lang="en-US" dirty="0" smtClean="0"/>
              <a:t>Harvard University</a:t>
            </a:r>
            <a:endParaRPr lang="en-US" dirty="0"/>
          </a:p>
        </p:txBody>
      </p:sp>
      <p:pic>
        <p:nvPicPr>
          <p:cNvPr id="4" name="Picture 8" descr="crcs">
            <a:hlinkClick r:id="rId2"/>
          </p:cNvPr>
          <p:cNvPicPr>
            <a:picLocks noChangeArrowheads="1"/>
          </p:cNvPicPr>
          <p:nvPr/>
        </p:nvPicPr>
        <p:blipFill rotWithShape="1"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200"/>
          <a:stretch/>
        </p:blipFill>
        <p:spPr bwMode="auto">
          <a:xfrm>
            <a:off x="2931089" y="5851751"/>
            <a:ext cx="3432131" cy="73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490412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Privacy </a:t>
            </a:r>
            <a:r>
              <a:rPr lang="en-US" dirty="0" smtClean="0"/>
              <a:t>Tools for Sharing Research </a:t>
            </a:r>
            <a:r>
              <a:rPr lang="en-US" dirty="0" smtClean="0"/>
              <a:t>Data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Summer </a:t>
            </a:r>
            <a:r>
              <a:rPr lang="en-US" dirty="0" smtClean="0"/>
              <a:t>2015 </a:t>
            </a:r>
            <a:r>
              <a:rPr lang="en-US" dirty="0" smtClean="0"/>
              <a:t>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il\AppData\Local\Microsoft\Windows\Temporary Internet Files\Content.IE5\9IMHRGBI\MC9002929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8" y="2586870"/>
            <a:ext cx="1890712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4270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BentonSans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Differential privacy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57200" y="1120914"/>
            <a:ext cx="81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</a:t>
            </a:r>
            <a:r>
              <a:rPr lang="en-US" sz="2000" err="1">
                <a:latin typeface="BentonSans"/>
                <a:cs typeface="BentonSans"/>
              </a:rPr>
              <a:t>Dinur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’03+Dwork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’04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>
                <a:latin typeface="BentonSans"/>
                <a:cs typeface="BentonSans"/>
              </a:rPr>
              <a:t>Blum-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’05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-Nissim-Smith </a:t>
            </a:r>
            <a:r>
              <a:rPr lang="en-US" sz="2000" smtClean="0">
                <a:latin typeface="BentonSans"/>
                <a:cs typeface="BentonSans"/>
              </a:rPr>
              <a:t>’06</a:t>
            </a:r>
            <a:r>
              <a:rPr lang="en-US" sz="2000" dirty="0">
                <a:latin typeface="BentonSans"/>
                <a:cs typeface="BentonSans"/>
              </a:rPr>
              <a:t>]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4474774" y="4353580"/>
            <a:ext cx="12362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curator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473674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473674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8333" r="-162821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108333" r="-162821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304918" r="-16282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404918" r="-1628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504918" r="-16282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604918" r="-16282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3" name="TextBox 52"/>
          <p:cNvSpPr txBox="1"/>
          <p:nvPr/>
        </p:nvSpPr>
        <p:spPr>
          <a:xfrm>
            <a:off x="609600" y="5177135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Requirement: </a:t>
            </a: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an adversary shouldn’t be able to</a:t>
            </a:r>
            <a:b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</a:b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tell if any one person’s data were changed arbitrarily</a:t>
            </a:r>
          </a:p>
        </p:txBody>
      </p:sp>
      <p:sp>
        <p:nvSpPr>
          <p:cNvPr id="54" name="Oval 53"/>
          <p:cNvSpPr/>
          <p:nvPr/>
        </p:nvSpPr>
        <p:spPr>
          <a:xfrm>
            <a:off x="824874" y="2961486"/>
            <a:ext cx="3098178" cy="4887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6954685" y="4343400"/>
            <a:ext cx="15376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adversary</a:t>
            </a:r>
            <a:endParaRPr lang="en-US" sz="2400" baseline="30000" dirty="0">
              <a:latin typeface="BentonSans"/>
              <a:cs typeface="BentonSans"/>
            </a:endParaRPr>
          </a:p>
        </p:txBody>
      </p:sp>
    </p:spTree>
    <p:extLst>
      <p:ext uri="{BB962C8B-B14F-4D97-AF65-F5344CB8AC3E}">
        <p14:creationId xmlns:p14="http://schemas.microsoft.com/office/powerpoint/2010/main" val="33490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il\AppData\Local\Microsoft\Windows\Temporary Internet Files\Content.IE5\9IMHRGBI\MC9002929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8" y="2586870"/>
            <a:ext cx="1890712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4270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BentonSans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Differential privacy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57200" y="1120914"/>
            <a:ext cx="81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</a:t>
            </a:r>
            <a:r>
              <a:rPr lang="en-US" sz="2000" err="1">
                <a:latin typeface="BentonSans"/>
                <a:cs typeface="BentonSans"/>
              </a:rPr>
              <a:t>Dinur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’03+Dwork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’04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>
                <a:latin typeface="BentonSans"/>
                <a:cs typeface="BentonSans"/>
              </a:rPr>
              <a:t>Blum-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’05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-Nissim-Smith </a:t>
            </a:r>
            <a:r>
              <a:rPr lang="en-US" sz="2000" smtClean="0">
                <a:latin typeface="BentonSans"/>
                <a:cs typeface="BentonSans"/>
              </a:rPr>
              <a:t>’06</a:t>
            </a:r>
            <a:r>
              <a:rPr lang="en-US" sz="2000" dirty="0">
                <a:latin typeface="BentonSans"/>
                <a:cs typeface="BentonSans"/>
              </a:rPr>
              <a:t>]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4474774" y="4353580"/>
            <a:ext cx="12362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curator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554882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A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554882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8333" r="-162821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108333" r="-162821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A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304918" r="-16282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404918" r="-1628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504918" r="-16282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604918" r="-16282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3" name="TextBox 52"/>
          <p:cNvSpPr txBox="1"/>
          <p:nvPr/>
        </p:nvSpPr>
        <p:spPr>
          <a:xfrm>
            <a:off x="609600" y="5177135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Requirement: </a:t>
            </a: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an adversary shouldn’t be able to</a:t>
            </a:r>
            <a:b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</a:b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tell if any one person’s data were changed arbitrarily</a:t>
            </a:r>
          </a:p>
        </p:txBody>
      </p:sp>
      <p:sp>
        <p:nvSpPr>
          <p:cNvPr id="54" name="Oval 53"/>
          <p:cNvSpPr/>
          <p:nvPr/>
        </p:nvSpPr>
        <p:spPr>
          <a:xfrm>
            <a:off x="824874" y="2961486"/>
            <a:ext cx="3098178" cy="4887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6954685" y="4343400"/>
            <a:ext cx="15376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adversary</a:t>
            </a:r>
            <a:endParaRPr lang="en-US" sz="2400" baseline="30000" dirty="0">
              <a:latin typeface="BentonSans"/>
              <a:cs typeface="BentonSans"/>
            </a:endParaRPr>
          </a:p>
        </p:txBody>
      </p:sp>
    </p:spTree>
    <p:extLst>
      <p:ext uri="{BB962C8B-B14F-4D97-AF65-F5344CB8AC3E}">
        <p14:creationId xmlns:p14="http://schemas.microsoft.com/office/powerpoint/2010/main" val="33490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/>
              <a:t>Simple approach: random </a:t>
            </a:r>
            <a:r>
              <a:rPr lang="en-US" dirty="0"/>
              <a:t>n</a:t>
            </a:r>
            <a:r>
              <a:rPr lang="en-US" dirty="0" smtClean="0"/>
              <a:t>oise</a:t>
            </a:r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4132251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Line 43"/>
          <p:cNvSpPr>
            <a:spLocks noChangeShapeType="1"/>
          </p:cNvSpPr>
          <p:nvPr/>
        </p:nvSpPr>
        <p:spPr bwMode="auto">
          <a:xfrm>
            <a:off x="5267488" y="2708220"/>
            <a:ext cx="304950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404982" y="1996978"/>
            <a:ext cx="32004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ntonSans"/>
                <a:cs typeface="BentonSans"/>
              </a:rPr>
              <a:t>“What </a:t>
            </a:r>
            <a:r>
              <a:rPr lang="en-US" dirty="0">
                <a:latin typeface="BentonSans"/>
                <a:cs typeface="BentonSans"/>
              </a:rPr>
              <a:t>fraction of people </a:t>
            </a:r>
            <a:r>
              <a:rPr lang="en-US" dirty="0" smtClean="0">
                <a:latin typeface="BentonSans"/>
                <a:cs typeface="BentonSans"/>
              </a:rPr>
              <a:t>are type B </a:t>
            </a:r>
            <a:r>
              <a:rPr lang="en-US" b="1" dirty="0" smtClean="0">
                <a:latin typeface="BentonSans"/>
                <a:cs typeface="BentonSans"/>
              </a:rPr>
              <a:t>and</a:t>
            </a:r>
            <a:r>
              <a:rPr lang="en-US" dirty="0" smtClean="0">
                <a:latin typeface="BentonSans"/>
                <a:cs typeface="BentonSans"/>
              </a:rPr>
              <a:t> HIV positive?”</a:t>
            </a:r>
            <a:endParaRPr lang="en-US" dirty="0">
              <a:latin typeface="BentonSans"/>
              <a:cs typeface="BentonSans"/>
            </a:endParaRPr>
          </a:p>
          <a:p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>
            <a:off x="5275418" y="3658182"/>
            <a:ext cx="301652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04982" y="3200982"/>
            <a:ext cx="2960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ntonSans"/>
                <a:cs typeface="BentonSans"/>
              </a:rPr>
              <a:t>Answer + Random Noise</a:t>
            </a:r>
            <a:endParaRPr lang="en-US" dirty="0">
              <a:latin typeface="BentonSans"/>
              <a:cs typeface="BentonSans"/>
            </a:endParaRPr>
          </a:p>
          <a:p>
            <a:endParaRPr lang="en-US" baseline="-25000" dirty="0">
              <a:latin typeface="BentonSans"/>
              <a:cs typeface="Benton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4876800"/>
                <a:ext cx="8305801" cy="1229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400" dirty="0" smtClean="0">
                    <a:latin typeface="BentonSans"/>
                    <a:cs typeface="BentonSans"/>
                  </a:rPr>
                  <a:t>Very little noise needed to hide each person 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BentonSans"/>
                      </a:rPr>
                      <m:t>𝑛</m:t>
                    </m:r>
                    <m:r>
                      <a:rPr lang="en-US" sz="2800" b="0" i="1" smtClean="0">
                        <a:latin typeface="Cambria Math"/>
                        <a:cs typeface="BentonSans"/>
                      </a:rPr>
                      <m:t>→∞.</m:t>
                    </m:r>
                  </m:oMath>
                </a14:m>
                <a:endParaRPr lang="en-US" sz="2800" dirty="0" smtClean="0">
                  <a:latin typeface="BentonSans"/>
                  <a:cs typeface="BentonSans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 smtClean="0">
                    <a:latin typeface="BentonSans"/>
                    <a:cs typeface="BentonSans"/>
                  </a:rPr>
                  <a:t>Limited </a:t>
                </a:r>
                <a:r>
                  <a:rPr lang="en-US" sz="2400" dirty="0">
                    <a:latin typeface="BentonSans"/>
                    <a:cs typeface="BentonSans"/>
                  </a:rPr>
                  <a:t>to answering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BentonSans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cs typeface="Benton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BentonSans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BentonSans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BentonSans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BentonSans"/>
                    <a:cs typeface="BentonSans"/>
                  </a:rPr>
                  <a:t>queries </a:t>
                </a:r>
                <a:r>
                  <a:rPr lang="en-US" sz="2000" dirty="0">
                    <a:latin typeface="BentonSans"/>
                    <a:cs typeface="BentonSans"/>
                  </a:rPr>
                  <a:t>[</a:t>
                </a:r>
                <a:r>
                  <a:rPr lang="en-US" sz="2000" dirty="0" err="1">
                    <a:latin typeface="BentonSans"/>
                    <a:cs typeface="BentonSans"/>
                  </a:rPr>
                  <a:t>Dwork</a:t>
                </a:r>
                <a:r>
                  <a:rPr lang="en-US" sz="2000" dirty="0">
                    <a:latin typeface="BentonSans"/>
                    <a:cs typeface="BentonSans"/>
                  </a:rPr>
                  <a:t>-Naor-Vadhan ’</a:t>
                </a:r>
                <a:r>
                  <a:rPr lang="en-US" sz="2000" dirty="0" smtClean="0">
                    <a:latin typeface="BentonSans"/>
                    <a:cs typeface="BentonSans"/>
                  </a:rPr>
                  <a:t>12</a:t>
                </a:r>
                <a:r>
                  <a:rPr lang="en-US" sz="2000" dirty="0">
                    <a:latin typeface="BentonSans"/>
                    <a:cs typeface="BentonSans"/>
                  </a:rPr>
                  <a:t>]</a:t>
                </a:r>
                <a:endParaRPr lang="en-US" sz="2400" dirty="0">
                  <a:latin typeface="BentonSans"/>
                  <a:cs typeface="BentonSans"/>
                </a:endParaRPr>
              </a:p>
              <a:p>
                <a:endParaRPr lang="en-US" dirty="0">
                  <a:latin typeface="BentonSans"/>
                  <a:cs typeface="BentonSan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76800"/>
                <a:ext cx="8305801" cy="1229824"/>
              </a:xfrm>
              <a:prstGeom prst="rect">
                <a:avLst/>
              </a:prstGeom>
              <a:blipFill rotWithShape="1">
                <a:blip r:embed="rId2"/>
                <a:stretch>
                  <a:fillRect l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/>
          <p:cNvSpPr/>
          <p:nvPr/>
        </p:nvSpPr>
        <p:spPr>
          <a:xfrm>
            <a:off x="320064" y="2192055"/>
            <a:ext cx="304800" cy="217496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-72665" y="3023914"/>
                <a:ext cx="4523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665" y="3023914"/>
                <a:ext cx="452367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196220" y="205675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42"/>
          <p:cNvSpPr>
            <a:spLocks noChangeShapeType="1"/>
          </p:cNvSpPr>
          <p:nvPr/>
        </p:nvSpPr>
        <p:spPr bwMode="auto">
          <a:xfrm flipV="1">
            <a:off x="3534747" y="290513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2180613"/>
                  </p:ext>
                </p:extLst>
              </p:nvPr>
            </p:nvGraphicFramePr>
            <p:xfrm>
              <a:off x="739035" y="1781296"/>
              <a:ext cx="282076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2180613"/>
                  </p:ext>
                </p:extLst>
              </p:nvPr>
            </p:nvGraphicFramePr>
            <p:xfrm>
              <a:off x="739035" y="1781296"/>
              <a:ext cx="282076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8333" r="-161333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108333" r="-161333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204918" r="-161333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304918" r="-16133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411667" r="-161333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503279" r="-161333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603279" r="-161333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509687" y="258196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40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il\AppData\Local\Microsoft\Windows\Temporary Internet Files\Content.IE5\9IMHRGBI\MC9002929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8" y="2586870"/>
            <a:ext cx="1890712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4270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BentonSans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Differential privacy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57200" y="1120914"/>
            <a:ext cx="81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</a:t>
            </a:r>
            <a:r>
              <a:rPr lang="en-US" sz="2000" err="1">
                <a:latin typeface="BentonSans"/>
                <a:cs typeface="BentonSans"/>
              </a:rPr>
              <a:t>Dinur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’03+Dwork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’04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>
                <a:latin typeface="BentonSans"/>
                <a:cs typeface="BentonSans"/>
              </a:rPr>
              <a:t>Blum-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’05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-Nissim-Smith </a:t>
            </a:r>
            <a:r>
              <a:rPr lang="en-US" sz="2000" smtClean="0">
                <a:latin typeface="BentonSans"/>
                <a:cs typeface="BentonSans"/>
              </a:rPr>
              <a:t>’06</a:t>
            </a:r>
            <a:r>
              <a:rPr lang="en-US" sz="2000" dirty="0">
                <a:latin typeface="BentonSans"/>
                <a:cs typeface="BentonSans"/>
              </a:rPr>
              <a:t>]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4195051" y="4353580"/>
            <a:ext cx="1795684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randomized</a:t>
            </a:r>
            <a:r>
              <a:rPr lang="en-US" sz="2400" dirty="0" smtClean="0">
                <a:latin typeface="BentonSans"/>
                <a:cs typeface="BentonSans"/>
              </a:rPr>
              <a:t/>
            </a:r>
            <a:br>
              <a:rPr lang="en-US" sz="2400" dirty="0" smtClean="0">
                <a:latin typeface="BentonSans"/>
                <a:cs typeface="BentonSans"/>
              </a:rPr>
            </a:br>
            <a:r>
              <a:rPr lang="en-US" sz="2400" dirty="0" smtClean="0">
                <a:latin typeface="BentonSans"/>
                <a:cs typeface="BentonSans"/>
              </a:rPr>
              <a:t>curator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1902635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A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554882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8333" r="-162821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108333" r="-162821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A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304918" r="-16282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404918" r="-1628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504918" r="-16282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604918" r="-16282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50728" y="5288340"/>
                <a:ext cx="8605381" cy="1200329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accent6">
                        <a:lumMod val="50000"/>
                      </a:schemeClr>
                    </a:solidFill>
                    <a:latin typeface="BentonSans"/>
                    <a:cs typeface="BentonSans"/>
                  </a:rPr>
                  <a:t>Requirement: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BentonSans"/>
                    <a:cs typeface="BentonSans"/>
                  </a:rPr>
                  <a:t>for all D, D’ differing on one row, and all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BentonSans"/>
                  </a:rPr>
                  <a:t>q</a:t>
                </a:r>
                <a:r>
                  <a:rPr lang="en-US" sz="2400" baseline="-25000" dirty="0">
                    <a:latin typeface="BentonSans"/>
                  </a:rPr>
                  <a:t>1</a:t>
                </a:r>
                <a:r>
                  <a:rPr lang="en-US" sz="2400" dirty="0">
                    <a:latin typeface="BentonSans"/>
                  </a:rPr>
                  <a:t>,…,</a:t>
                </a:r>
                <a:r>
                  <a:rPr lang="en-US" sz="2400" dirty="0" err="1" smtClean="0">
                    <a:latin typeface="BentonSans"/>
                  </a:rPr>
                  <a:t>q</a:t>
                </a:r>
                <a:r>
                  <a:rPr lang="en-US" sz="2400" baseline="-25000" dirty="0" err="1" smtClean="0">
                    <a:latin typeface="BentonSans"/>
                  </a:rPr>
                  <a:t>t</a:t>
                </a:r>
                <a:endParaRPr lang="en-US" sz="2400" baseline="-25000" dirty="0">
                  <a:latin typeface="BentonSans"/>
                </a:endParaRPr>
              </a:p>
              <a:p>
                <a:pPr algn="ctr"/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en-US" sz="2400" dirty="0" smtClean="0"/>
                  <a:t>Distribution </a:t>
                </a:r>
                <a:r>
                  <a:rPr lang="en-US" sz="2400" dirty="0"/>
                  <a:t>of C(D,q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,…,</a:t>
                </a:r>
                <a:r>
                  <a:rPr lang="en-US" sz="2400" dirty="0" err="1"/>
                  <a:t>q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≈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𝜀</m:t>
                        </m:r>
                        <m:r>
                          <a:rPr lang="en-US" sz="2400" i="1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dirty="0"/>
                  <a:t>Distribution of C(D’,q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,…,</a:t>
                </a:r>
                <a:r>
                  <a:rPr lang="en-US" sz="2400" dirty="0" err="1"/>
                  <a:t>q</a:t>
                </a:r>
                <a:r>
                  <a:rPr lang="en-US" sz="2400" baseline="-25000" dirty="0" err="1"/>
                  <a:t>t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28" y="5288340"/>
                <a:ext cx="8605381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989" t="-3483" r="-71" b="-9453"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/>
          <p:nvPr/>
        </p:nvSpPr>
        <p:spPr>
          <a:xfrm>
            <a:off x="824874" y="2961486"/>
            <a:ext cx="3098178" cy="4887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6954685" y="4343400"/>
            <a:ext cx="15376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adversary</a:t>
            </a:r>
            <a:endParaRPr lang="en-US" sz="2400" baseline="30000" dirty="0">
              <a:latin typeface="BentonSans"/>
              <a:cs typeface="BentonSans"/>
            </a:endParaRPr>
          </a:p>
        </p:txBody>
      </p:sp>
    </p:spTree>
    <p:extLst>
      <p:ext uri="{BB962C8B-B14F-4D97-AF65-F5344CB8AC3E}">
        <p14:creationId xmlns:p14="http://schemas.microsoft.com/office/powerpoint/2010/main" val="20104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69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Differentially Private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79524"/>
            <a:ext cx="9067800" cy="557847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histograms </a:t>
            </a:r>
            <a:r>
              <a:rPr lang="en-US" sz="2000" dirty="0" smtClean="0"/>
              <a:t>[DMNS06]</a:t>
            </a:r>
          </a:p>
          <a:p>
            <a:r>
              <a:rPr lang="en-US" dirty="0" smtClean="0"/>
              <a:t>contingency </a:t>
            </a:r>
            <a:r>
              <a:rPr lang="en-US" dirty="0"/>
              <a:t>tables </a:t>
            </a:r>
            <a:r>
              <a:rPr lang="en-US" sz="2200" dirty="0" smtClean="0"/>
              <a:t>[BCDKMT07, GHRU11, TUV12, DNT14], </a:t>
            </a:r>
            <a:endParaRPr lang="en-US" dirty="0" smtClean="0"/>
          </a:p>
          <a:p>
            <a:r>
              <a:rPr lang="en-US" dirty="0" smtClean="0"/>
              <a:t>machine </a:t>
            </a:r>
            <a:r>
              <a:rPr lang="en-US" dirty="0"/>
              <a:t>learning </a:t>
            </a:r>
            <a:r>
              <a:rPr lang="en-US" sz="2200" dirty="0" smtClean="0"/>
              <a:t>[BDMN05,KLNRS08], </a:t>
            </a:r>
            <a:endParaRPr lang="en-US" dirty="0" smtClean="0"/>
          </a:p>
          <a:p>
            <a:r>
              <a:rPr lang="en-US" dirty="0" smtClean="0"/>
              <a:t>regression &amp; statistical estimation </a:t>
            </a:r>
            <a:r>
              <a:rPr lang="en-US" sz="2200" dirty="0" smtClean="0"/>
              <a:t>[CMS11,S11,KST11,ST12,JT13</a:t>
            </a:r>
            <a:r>
              <a:rPr lang="en-US" dirty="0" smtClean="0"/>
              <a:t>]</a:t>
            </a:r>
          </a:p>
          <a:p>
            <a:r>
              <a:rPr lang="en-US" dirty="0" smtClean="0"/>
              <a:t>clustering </a:t>
            </a:r>
            <a:r>
              <a:rPr lang="en-US" sz="2200" dirty="0" smtClean="0"/>
              <a:t>[BDMN05,NRS07]</a:t>
            </a:r>
          </a:p>
          <a:p>
            <a:r>
              <a:rPr lang="en-US" dirty="0"/>
              <a:t>s</a:t>
            </a:r>
            <a:r>
              <a:rPr lang="en-US" dirty="0" smtClean="0"/>
              <a:t>ocial network analysis </a:t>
            </a:r>
            <a:r>
              <a:rPr lang="en-US" sz="2200" dirty="0" smtClean="0"/>
              <a:t>[HLMJ09,GRU11,KRSY11,KNRS13,BBDS13]</a:t>
            </a:r>
          </a:p>
          <a:p>
            <a:r>
              <a:rPr lang="en-US" dirty="0"/>
              <a:t>a</a:t>
            </a:r>
            <a:r>
              <a:rPr lang="en-US" dirty="0" smtClean="0"/>
              <a:t>pproximation algorithms </a:t>
            </a:r>
            <a:r>
              <a:rPr lang="en-US" sz="2200" dirty="0" smtClean="0"/>
              <a:t>[GLMRT10]</a:t>
            </a:r>
          </a:p>
          <a:p>
            <a:r>
              <a:rPr lang="en-US" dirty="0"/>
              <a:t>s</a:t>
            </a:r>
            <a:r>
              <a:rPr lang="en-US" dirty="0" smtClean="0"/>
              <a:t>ingular value decomposition </a:t>
            </a:r>
            <a:r>
              <a:rPr lang="en-US" sz="2200" dirty="0" smtClean="0"/>
              <a:t>[HR12, HR13, </a:t>
            </a:r>
            <a:r>
              <a:rPr lang="en-US" sz="2200" dirty="0"/>
              <a:t>KT13, DTTZ14</a:t>
            </a:r>
            <a:r>
              <a:rPr lang="en-US" sz="2200" dirty="0" smtClean="0"/>
              <a:t>]</a:t>
            </a:r>
          </a:p>
          <a:p>
            <a:r>
              <a:rPr lang="en-US" dirty="0"/>
              <a:t>s</a:t>
            </a:r>
            <a:r>
              <a:rPr lang="en-US" dirty="0" smtClean="0"/>
              <a:t>treaming algorithms </a:t>
            </a:r>
            <a:r>
              <a:rPr lang="en-US" sz="2200" dirty="0" smtClean="0"/>
              <a:t>[DNRY10,DNPR10,MMNW11]</a:t>
            </a:r>
          </a:p>
          <a:p>
            <a:r>
              <a:rPr lang="en-US" dirty="0"/>
              <a:t>m</a:t>
            </a:r>
            <a:r>
              <a:rPr lang="en-US" dirty="0" smtClean="0"/>
              <a:t>echanism design </a:t>
            </a:r>
            <a:r>
              <a:rPr lang="en-US" sz="2000" dirty="0" smtClean="0"/>
              <a:t>[MT07,NST10,X11,NOS12,CCKMV12,HK12,KPRU12</a:t>
            </a:r>
            <a:r>
              <a:rPr lang="en-US" sz="2000" dirty="0"/>
              <a:t>]</a:t>
            </a:r>
            <a:endParaRPr lang="en-US" sz="2000" dirty="0" smtClean="0"/>
          </a:p>
          <a:p>
            <a:r>
              <a:rPr lang="en-US" dirty="0" smtClean="0"/>
              <a:t>…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Simons Institute Workshop on Big Data &amp; Differential Privacy 12/13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Privacy: Interpretations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0274"/>
            <a:ext cx="8686800" cy="52736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>
              <a:latin typeface="Symbol"/>
              <a:sym typeface="Symbol"/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Whatever an adversary learns about me, it could have learned from everyone else’s data.</a:t>
            </a:r>
          </a:p>
          <a:p>
            <a:r>
              <a:rPr lang="en-US" dirty="0" smtClean="0"/>
              <a:t>Mechanism cannot leak “individual-specific” information.</a:t>
            </a:r>
            <a:endParaRPr lang="en-US" dirty="0"/>
          </a:p>
          <a:p>
            <a:r>
              <a:rPr lang="en-US" dirty="0" smtClean="0"/>
              <a:t>Above interpretations hold regardless of adversary’s auxiliary information.</a:t>
            </a:r>
          </a:p>
          <a:p>
            <a:r>
              <a:rPr lang="en-US" dirty="0" smtClean="0"/>
              <a:t>Composes gracefully (k repetitions </a:t>
            </a:r>
            <a:r>
              <a:rPr lang="en-US" b="1" dirty="0" smtClean="0">
                <a:latin typeface="cmsy10"/>
              </a:rPr>
              <a:t>)</a:t>
            </a:r>
            <a:r>
              <a:rPr lang="en-US" dirty="0" smtClean="0"/>
              <a:t> k</a:t>
            </a:r>
            <a:r>
              <a:rPr lang="en-US" dirty="0" smtClean="0">
                <a:latin typeface="Symbol"/>
                <a:sym typeface="Symbol"/>
              </a:rPr>
              <a:t> </a:t>
            </a:r>
            <a:r>
              <a:rPr lang="en-US" dirty="0" smtClean="0">
                <a:sym typeface="Symbol"/>
              </a:rPr>
              <a:t>differentially private)</a:t>
            </a:r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But </a:t>
            </a:r>
          </a:p>
          <a:p>
            <a:r>
              <a:rPr lang="en-US" dirty="0">
                <a:sym typeface="Symbol"/>
              </a:rPr>
              <a:t>N</a:t>
            </a:r>
            <a:r>
              <a:rPr lang="en-US" dirty="0" smtClean="0">
                <a:sym typeface="Symbol"/>
              </a:rPr>
              <a:t>o protection for information that is not localized to a few rows.</a:t>
            </a:r>
          </a:p>
          <a:p>
            <a:r>
              <a:rPr lang="en-US" dirty="0" smtClean="0">
                <a:sym typeface="Symbol"/>
              </a:rPr>
              <a:t>No guarantee that subjects won’t be “harmed” by results of analysis.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4400" y="1532350"/>
                <a:ext cx="7714420" cy="461665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Distribution of C(D,q</a:t>
                </a:r>
                <a:r>
                  <a:rPr lang="en-US" sz="2400" baseline="-25000" dirty="0" smtClean="0"/>
                  <a:t>1</a:t>
                </a:r>
                <a:r>
                  <a:rPr lang="en-US" sz="2400" dirty="0"/>
                  <a:t>,…,</a:t>
                </a:r>
                <a:r>
                  <a:rPr lang="en-US" sz="2400" dirty="0" err="1"/>
                  <a:t>q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)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/>
                            <a:ea typeface="Cambria Math"/>
                          </a:rPr>
                          <m:t>≈</m:t>
                        </m:r>
                      </m:e>
                      <m:sub>
                        <m:r>
                          <a:rPr lang="en-US" sz="2400" i="1" dirty="0">
                            <a:latin typeface="Cambria Math"/>
                            <a:ea typeface="Cambria Math"/>
                          </a:rPr>
                          <m:t>𝜀</m:t>
                        </m:r>
                      </m:sub>
                    </m:sSub>
                    <m:r>
                      <a:rPr lang="en-US" sz="2400" b="0" i="1" dirty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Distribution of C(D</a:t>
                </a:r>
                <a:r>
                  <a:rPr lang="en-US" sz="2400" dirty="0"/>
                  <a:t>’,q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,…,</a:t>
                </a:r>
                <a:r>
                  <a:rPr lang="en-US" sz="2400" dirty="0" err="1"/>
                  <a:t>q</a:t>
                </a:r>
                <a:r>
                  <a:rPr lang="en-US" sz="2400" baseline="-25000" dirty="0" err="1"/>
                  <a:t>t</a:t>
                </a:r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32350"/>
                <a:ext cx="771442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1024" t="-7407" b="-23457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1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/>
              <a:t>Simple approach: random </a:t>
            </a:r>
            <a:r>
              <a:rPr lang="en-US" dirty="0"/>
              <a:t>n</a:t>
            </a:r>
            <a:r>
              <a:rPr lang="en-US" dirty="0" smtClean="0"/>
              <a:t>oise</a:t>
            </a:r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4132251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Line 43"/>
          <p:cNvSpPr>
            <a:spLocks noChangeShapeType="1"/>
          </p:cNvSpPr>
          <p:nvPr/>
        </p:nvSpPr>
        <p:spPr bwMode="auto">
          <a:xfrm>
            <a:off x="5267488" y="2708220"/>
            <a:ext cx="304950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404982" y="1996978"/>
            <a:ext cx="32004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ntonSans"/>
                <a:cs typeface="BentonSans"/>
              </a:rPr>
              <a:t>“What </a:t>
            </a:r>
            <a:r>
              <a:rPr lang="en-US" dirty="0">
                <a:latin typeface="BentonSans"/>
                <a:cs typeface="BentonSans"/>
              </a:rPr>
              <a:t>fraction of people </a:t>
            </a:r>
            <a:r>
              <a:rPr lang="en-US" dirty="0" smtClean="0">
                <a:latin typeface="BentonSans"/>
                <a:cs typeface="BentonSans"/>
              </a:rPr>
              <a:t>are type B </a:t>
            </a:r>
            <a:r>
              <a:rPr lang="en-US" b="1" dirty="0" smtClean="0">
                <a:latin typeface="BentonSans"/>
                <a:cs typeface="BentonSans"/>
              </a:rPr>
              <a:t>and</a:t>
            </a:r>
            <a:r>
              <a:rPr lang="en-US" dirty="0" smtClean="0">
                <a:latin typeface="BentonSans"/>
                <a:cs typeface="BentonSans"/>
              </a:rPr>
              <a:t> HIV positive?”</a:t>
            </a:r>
            <a:endParaRPr lang="en-US" dirty="0">
              <a:latin typeface="BentonSans"/>
              <a:cs typeface="BentonSans"/>
            </a:endParaRPr>
          </a:p>
          <a:p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>
            <a:off x="5275418" y="3658182"/>
            <a:ext cx="301652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404982" y="3200982"/>
            <a:ext cx="2960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ntonSans"/>
                <a:cs typeface="BentonSans"/>
              </a:rPr>
              <a:t>Answer + Random Noise</a:t>
            </a:r>
            <a:endParaRPr lang="en-US" dirty="0">
              <a:latin typeface="BentonSans"/>
              <a:cs typeface="BentonSans"/>
            </a:endParaRPr>
          </a:p>
          <a:p>
            <a:endParaRPr lang="en-US" baseline="-25000" dirty="0">
              <a:latin typeface="BentonSans"/>
              <a:cs typeface="Benton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4876800"/>
                <a:ext cx="8305801" cy="1229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400" dirty="0" smtClean="0">
                    <a:latin typeface="BentonSans"/>
                    <a:cs typeface="BentonSans"/>
                  </a:rPr>
                  <a:t>Very little noise needed to hide each person 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BentonSans"/>
                      </a:rPr>
                      <m:t>𝑛</m:t>
                    </m:r>
                    <m:r>
                      <a:rPr lang="en-US" sz="2800" b="0" i="1" smtClean="0">
                        <a:latin typeface="Cambria Math"/>
                        <a:cs typeface="BentonSans"/>
                      </a:rPr>
                      <m:t>→∞.</m:t>
                    </m:r>
                  </m:oMath>
                </a14:m>
                <a:endParaRPr lang="en-US" sz="2800" dirty="0" smtClean="0">
                  <a:latin typeface="BentonSans"/>
                  <a:cs typeface="BentonSans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sz="2400" dirty="0" smtClean="0">
                    <a:latin typeface="BentonSans"/>
                    <a:cs typeface="BentonSans"/>
                  </a:rPr>
                  <a:t>Limited </a:t>
                </a:r>
                <a:r>
                  <a:rPr lang="en-US" sz="2400" dirty="0">
                    <a:latin typeface="BentonSans"/>
                    <a:cs typeface="BentonSans"/>
                  </a:rPr>
                  <a:t>to answering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cs typeface="BentonSans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cs typeface="BentonSans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cs typeface="BentonSans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  <a:cs typeface="BentonSans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cs typeface="BentonSans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BentonSans"/>
                    <a:cs typeface="BentonSans"/>
                  </a:rPr>
                  <a:t>queries </a:t>
                </a:r>
                <a:r>
                  <a:rPr lang="en-US" sz="2000" dirty="0">
                    <a:latin typeface="BentonSans"/>
                    <a:cs typeface="BentonSans"/>
                  </a:rPr>
                  <a:t>[</a:t>
                </a:r>
                <a:r>
                  <a:rPr lang="en-US" sz="2000" dirty="0" err="1">
                    <a:latin typeface="BentonSans"/>
                    <a:cs typeface="BentonSans"/>
                  </a:rPr>
                  <a:t>Dwork</a:t>
                </a:r>
                <a:r>
                  <a:rPr lang="en-US" sz="2000" dirty="0">
                    <a:latin typeface="BentonSans"/>
                    <a:cs typeface="BentonSans"/>
                  </a:rPr>
                  <a:t>-Naor-Vadhan ’</a:t>
                </a:r>
                <a:r>
                  <a:rPr lang="en-US" sz="2000" dirty="0" smtClean="0">
                    <a:latin typeface="BentonSans"/>
                    <a:cs typeface="BentonSans"/>
                  </a:rPr>
                  <a:t>12</a:t>
                </a:r>
                <a:r>
                  <a:rPr lang="en-US" sz="2000" dirty="0">
                    <a:latin typeface="BentonSans"/>
                    <a:cs typeface="BentonSans"/>
                  </a:rPr>
                  <a:t>]</a:t>
                </a:r>
                <a:endParaRPr lang="en-US" sz="2400" dirty="0">
                  <a:latin typeface="BentonSans"/>
                  <a:cs typeface="BentonSans"/>
                </a:endParaRPr>
              </a:p>
              <a:p>
                <a:endParaRPr lang="en-US" dirty="0">
                  <a:latin typeface="BentonSans"/>
                  <a:cs typeface="BentonSan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76800"/>
                <a:ext cx="8305801" cy="1229824"/>
              </a:xfrm>
              <a:prstGeom prst="rect">
                <a:avLst/>
              </a:prstGeom>
              <a:blipFill rotWithShape="1">
                <a:blip r:embed="rId2"/>
                <a:stretch>
                  <a:fillRect l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/>
          <p:cNvSpPr/>
          <p:nvPr/>
        </p:nvSpPr>
        <p:spPr>
          <a:xfrm>
            <a:off x="320064" y="2192055"/>
            <a:ext cx="304800" cy="217496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-72665" y="3023914"/>
                <a:ext cx="4523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665" y="3023914"/>
                <a:ext cx="452367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196220" y="205675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42"/>
          <p:cNvSpPr>
            <a:spLocks noChangeShapeType="1"/>
          </p:cNvSpPr>
          <p:nvPr/>
        </p:nvSpPr>
        <p:spPr bwMode="auto">
          <a:xfrm flipV="1">
            <a:off x="3534747" y="290513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3485974"/>
                  </p:ext>
                </p:extLst>
              </p:nvPr>
            </p:nvGraphicFramePr>
            <p:xfrm>
              <a:off x="739035" y="1781296"/>
              <a:ext cx="282076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3485974"/>
                  </p:ext>
                </p:extLst>
              </p:nvPr>
            </p:nvGraphicFramePr>
            <p:xfrm>
              <a:off x="739035" y="1781296"/>
              <a:ext cx="282076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8333" r="-161333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108333" r="-161333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204918" r="-161333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304918" r="-16133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411667" r="-161333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503279" r="-161333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356000" t="-603279" r="-161333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509687" y="258196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6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1303" y="132568"/>
            <a:ext cx="8911781" cy="1143000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Amazing possibility</a:t>
            </a:r>
            <a:r>
              <a:rPr lang="en-US" dirty="0"/>
              <a:t>: </a:t>
            </a:r>
            <a:r>
              <a:rPr lang="en-US" dirty="0" smtClean="0"/>
              <a:t>synthetic data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7888" y="5211013"/>
            <a:ext cx="9190972" cy="990600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Utility: </a:t>
            </a:r>
            <a:r>
              <a:rPr lang="en-US" sz="2400" dirty="0" smtClean="0"/>
              <a:t>preserves fraction of people with </a:t>
            </a:r>
            <a:r>
              <a:rPr lang="en-US" sz="2400" i="1" dirty="0" smtClean="0"/>
              <a:t>every</a:t>
            </a:r>
            <a:r>
              <a:rPr lang="en-US" sz="2400" dirty="0" smtClean="0"/>
              <a:t> set of attributes! </a:t>
            </a:r>
            <a:endParaRPr lang="en-US" sz="2400" dirty="0"/>
          </a:p>
        </p:txBody>
      </p:sp>
      <p:sp>
        <p:nvSpPr>
          <p:cNvPr id="8" name="Line 43"/>
          <p:cNvSpPr>
            <a:spLocks noChangeShapeType="1"/>
          </p:cNvSpPr>
          <p:nvPr/>
        </p:nvSpPr>
        <p:spPr bwMode="auto">
          <a:xfrm>
            <a:off x="5257800" y="2897874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2600" y="4888468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BentonSans"/>
                  <a:cs typeface="BentonSan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888468"/>
                <a:ext cx="697627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55916" y="4169266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entonSans"/>
                <a:cs typeface="BentonSans"/>
              </a:rPr>
              <a:t>“fake” people</a:t>
            </a:r>
            <a:endParaRPr lang="en-US" sz="2000" dirty="0">
              <a:latin typeface="BentonSans"/>
              <a:cs typeface="Benton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556" y="10093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[Blum-</a:t>
            </a:r>
            <a:r>
              <a:rPr lang="en-US" sz="2000" dirty="0" err="1">
                <a:latin typeface="BentonSans"/>
                <a:cs typeface="BentonSans"/>
              </a:rPr>
              <a:t>Ligett</a:t>
            </a:r>
            <a:r>
              <a:rPr lang="en-US" sz="2000" dirty="0">
                <a:latin typeface="BentonSans"/>
                <a:cs typeface="BentonSans"/>
              </a:rPr>
              <a:t>-Roth </a:t>
            </a:r>
            <a:r>
              <a:rPr lang="en-US" sz="2000" dirty="0" smtClean="0">
                <a:latin typeface="BentonSans"/>
                <a:cs typeface="BentonSans"/>
              </a:rPr>
              <a:t>’08</a:t>
            </a:r>
            <a:r>
              <a:rPr lang="en-US" sz="2000" dirty="0">
                <a:latin typeface="BentonSans"/>
                <a:cs typeface="BentonSans"/>
              </a:rPr>
              <a:t>]</a:t>
            </a:r>
            <a:br>
              <a:rPr lang="en-US" sz="2000" dirty="0">
                <a:latin typeface="BentonSans"/>
                <a:cs typeface="BentonSans"/>
              </a:rPr>
            </a:br>
            <a:endParaRPr lang="en-US" sz="2000" dirty="0">
              <a:latin typeface="BentonSans"/>
              <a:cs typeface="Benton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406" y="5753622"/>
            <a:ext cx="8489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Challenge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: </a:t>
            </a:r>
            <a:r>
              <a:rPr lang="en-US" sz="2400" dirty="0" smtClean="0">
                <a:latin typeface="BentonSans"/>
                <a:cs typeface="BentonSans"/>
              </a:rPr>
              <a:t>make this computationally feasible for high-dimensional datasets</a:t>
            </a:r>
            <a:endParaRPr lang="en-US" sz="2400" dirty="0">
              <a:latin typeface="BentonSans"/>
              <a:cs typeface="BentonSans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401951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Left Brace 45"/>
          <p:cNvSpPr/>
          <p:nvPr/>
        </p:nvSpPr>
        <p:spPr>
          <a:xfrm>
            <a:off x="320064" y="2192055"/>
            <a:ext cx="304800" cy="217496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-72665" y="3023914"/>
                <a:ext cx="4523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665" y="3023914"/>
                <a:ext cx="452367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4196220" y="205675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ine 42"/>
          <p:cNvSpPr>
            <a:spLocks noChangeShapeType="1"/>
          </p:cNvSpPr>
          <p:nvPr/>
        </p:nvSpPr>
        <p:spPr bwMode="auto">
          <a:xfrm flipV="1">
            <a:off x="3534747" y="290513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4509687" y="258196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9116302"/>
                  </p:ext>
                </p:extLst>
              </p:nvPr>
            </p:nvGraphicFramePr>
            <p:xfrm>
              <a:off x="739035" y="1781296"/>
              <a:ext cx="282076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9116302"/>
                  </p:ext>
                </p:extLst>
              </p:nvPr>
            </p:nvGraphicFramePr>
            <p:xfrm>
              <a:off x="739035" y="1781296"/>
              <a:ext cx="282076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8333" r="-161333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108333" r="-161333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204918" r="-161333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304918" r="-16133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411667" r="-161333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503279" r="-161333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356000" t="-603279" r="-161333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636989"/>
                  </p:ext>
                </p:extLst>
              </p:nvPr>
            </p:nvGraphicFramePr>
            <p:xfrm>
              <a:off x="5791200" y="1886192"/>
              <a:ext cx="2820763" cy="2214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636989"/>
                  </p:ext>
                </p:extLst>
              </p:nvPr>
            </p:nvGraphicFramePr>
            <p:xfrm>
              <a:off x="5791200" y="1886192"/>
              <a:ext cx="2820763" cy="2214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1667"/>
                    <a:gridCol w="824275"/>
                    <a:gridCol w="455756"/>
                    <a:gridCol w="73906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356000" t="-8333" r="-161333" b="-5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356000" t="-108333" r="-161333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356000" t="-204918" r="-16133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356000" t="-304918" r="-161333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356000" t="-404918" r="-16133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6"/>
                          <a:stretch>
                            <a:fillRect l="-356000" t="-504918" r="-16133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3" name="Right Brace 52"/>
          <p:cNvSpPr/>
          <p:nvPr/>
        </p:nvSpPr>
        <p:spPr>
          <a:xfrm rot="5400000">
            <a:off x="2003662" y="3194678"/>
            <a:ext cx="228600" cy="277447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572362" y="4658167"/>
                <a:ext cx="10679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𝑑</m:t>
                      </m:r>
                      <m:r>
                        <a:rPr lang="en-US" sz="2400" b="0" i="1" dirty="0" smtClean="0">
                          <a:latin typeface="Cambria Math"/>
                        </a:rPr>
                        <m:t>≪</m:t>
                      </m:r>
                      <m:r>
                        <a:rPr lang="en-US" sz="2400" b="0" i="1" dirty="0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362" y="4658167"/>
                <a:ext cx="1067921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4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Amazing Possibility II: </a:t>
            </a:r>
            <a:br>
              <a:rPr lang="en-US" sz="3200" dirty="0" smtClean="0"/>
            </a:br>
            <a:r>
              <a:rPr lang="en-US" sz="3200" dirty="0" smtClean="0"/>
              <a:t>Statistical Inference &amp; Machine Learning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851" y="4496713"/>
                <a:ext cx="8648700" cy="22850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Theorem [KLNRS08,S11]: </a:t>
                </a:r>
                <a:r>
                  <a:rPr lang="en-US" dirty="0" smtClean="0"/>
                  <a:t>Differential </a:t>
                </a:r>
                <a:r>
                  <a:rPr lang="en-US" dirty="0"/>
                  <a:t>privacy </a:t>
                </a:r>
                <a:r>
                  <a:rPr lang="en-US" dirty="0" smtClean="0"/>
                  <a:t>for vast array of machine learning and statistical estimation problems with little loss in convergence rate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→∞</m:t>
                    </m:r>
                  </m:oMath>
                </a14:m>
                <a:r>
                  <a:rPr lang="en-US" dirty="0" smtClean="0"/>
                  <a:t>. </a:t>
                </a:r>
              </a:p>
              <a:p>
                <a:r>
                  <a:rPr lang="en-US" sz="2000" dirty="0" smtClean="0"/>
                  <a:t>Optimizations &amp; practical implementations for logistic regression, ERM, LASSO, SVMs in [RBHT09,CMS11,ST13,JT14].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851" y="4496713"/>
                <a:ext cx="8648700" cy="2285087"/>
              </a:xfrm>
              <a:blipFill rotWithShape="1">
                <a:blip r:embed="rId2"/>
                <a:stretch>
                  <a:fillRect l="-1057" t="-2133" r="-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3083990"/>
                  </p:ext>
                </p:extLst>
              </p:nvPr>
            </p:nvGraphicFramePr>
            <p:xfrm>
              <a:off x="784265" y="1219200"/>
              <a:ext cx="289560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0100"/>
                    <a:gridCol w="1104900"/>
                    <a:gridCol w="990600"/>
                  </a:tblGrid>
                  <a:tr h="1422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≥</m:t>
                                </m:r>
                                <m:r>
                                  <a:rPr lang="en-US" b="1" i="1" smtClean="0">
                                    <a:latin typeface="Cambria Math"/>
                                  </a:rPr>
                                  <m:t>𝟒𝟎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Smoke?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Cancer?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3982090"/>
                  </p:ext>
                </p:extLst>
              </p:nvPr>
            </p:nvGraphicFramePr>
            <p:xfrm>
              <a:off x="784265" y="1219200"/>
              <a:ext cx="289560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00100"/>
                    <a:gridCol w="1104900"/>
                    <a:gridCol w="99060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63" t="-8333" r="-262595" b="-6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Smoke?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Cancer?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65665" y="1984612"/>
            <a:ext cx="1066800" cy="76200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C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" name="Line 42"/>
          <p:cNvSpPr>
            <a:spLocks noChangeShapeType="1"/>
          </p:cNvSpPr>
          <p:nvPr/>
        </p:nvSpPr>
        <p:spPr bwMode="auto">
          <a:xfrm>
            <a:off x="3648589" y="2362200"/>
            <a:ext cx="71707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" name="Line 43"/>
          <p:cNvSpPr>
            <a:spLocks noChangeShapeType="1"/>
          </p:cNvSpPr>
          <p:nvPr/>
        </p:nvSpPr>
        <p:spPr bwMode="auto">
          <a:xfrm>
            <a:off x="5432465" y="2362200"/>
            <a:ext cx="64087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4670489" y="2045732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2097009" y="2613262"/>
            <a:ext cx="228600" cy="27744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03465" y="4114800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465" y="4114800"/>
                <a:ext cx="39959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/>
          <p:cNvSpPr/>
          <p:nvPr/>
        </p:nvSpPr>
        <p:spPr>
          <a:xfrm>
            <a:off x="479465" y="1219200"/>
            <a:ext cx="228600" cy="260177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4665" y="2286000"/>
                <a:ext cx="3942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65" y="2286000"/>
                <a:ext cx="394210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84714" y="1700480"/>
                <a:ext cx="314432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Hypothesis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 </m:t>
                    </m:r>
                    <m:r>
                      <a:rPr lang="en-US" sz="2400" b="0" i="1" smtClean="0">
                        <a:latin typeface="Cambria Math"/>
                      </a:rPr>
                      <m:t>h</m:t>
                    </m:r>
                    <m:r>
                      <a:rPr lang="en-US" sz="2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or </a:t>
                </a:r>
                <a:br>
                  <a:rPr lang="en-US" sz="2400" dirty="0" smtClean="0"/>
                </a:br>
                <a:r>
                  <a:rPr lang="en-US" sz="2400" dirty="0" smtClean="0"/>
                  <a:t>model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𝜃</m:t>
                    </m:r>
                    <m:r>
                      <a:rPr lang="en-US" sz="2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a</a:t>
                </a:r>
                <a:r>
                  <a:rPr lang="en-US" sz="2400" dirty="0" smtClean="0"/>
                  <a:t>bout world, </a:t>
                </a:r>
                <a:br>
                  <a:rPr lang="en-US" sz="2400" dirty="0" smtClean="0"/>
                </a:br>
                <a:r>
                  <a:rPr lang="en-US" sz="2400" dirty="0" smtClean="0"/>
                  <a:t>e.g. rule for predicting </a:t>
                </a:r>
                <a:br>
                  <a:rPr lang="en-US" sz="2400" dirty="0" smtClean="0"/>
                </a:br>
                <a:r>
                  <a:rPr lang="en-US" sz="2400" dirty="0" smtClean="0"/>
                  <a:t>disease from attributes 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714" y="1700480"/>
                <a:ext cx="3144322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2907" t="-3113" r="-2132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3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DP in Practice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4806"/>
                <a:ext cx="8229600" cy="573087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Accuracy </a:t>
                </a:r>
                <a:r>
                  <a:rPr lang="en-US" dirty="0"/>
                  <a:t>for </a:t>
                </a:r>
                <a:r>
                  <a:rPr lang="en-US" dirty="0" smtClean="0"/>
                  <a:t>“small data” (moderate values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 smtClean="0"/>
                  <a:t>)</a:t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Modelling &amp; managing privacy loss over time</a:t>
                </a:r>
              </a:p>
              <a:p>
                <a:pPr lvl="1"/>
                <a:r>
                  <a:rPr lang="en-US" dirty="0" smtClean="0"/>
                  <a:t>Especially over many different analysts &amp; datasets</a:t>
                </a:r>
                <a:br>
                  <a:rPr lang="en-US" dirty="0" smtClean="0"/>
                </a:br>
                <a:endParaRPr lang="en-US" dirty="0"/>
              </a:p>
              <a:p>
                <a:r>
                  <a:rPr lang="en-US" dirty="0" smtClean="0"/>
                  <a:t>Analysts used to working with raw data</a:t>
                </a:r>
                <a:endParaRPr lang="en-US" dirty="0"/>
              </a:p>
              <a:p>
                <a:pPr lvl="1"/>
                <a:r>
                  <a:rPr lang="en-US" dirty="0" smtClean="0"/>
                  <a:t>One approach: “Tiered access” 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– DP for wide access, raw data only by approval with strict terms of use (cf. Census PUMS vs. RDCs)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Cases where privacy concerns are not “local” (e.g. privacy for large groups) or utility is not “global” (e.g. targeting)</a:t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Matching guarantees with privacy law &amp; regulation</a:t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…</a:t>
                </a:r>
                <a:endParaRPr lang="en-US" dirty="0">
                  <a:latin typeface="cmsy10"/>
                </a:endParaRPr>
              </a:p>
              <a:p>
                <a:endParaRPr lang="en-US" dirty="0" smtClean="0">
                  <a:latin typeface="+mj-lt"/>
                </a:endParaRPr>
              </a:p>
              <a:p>
                <a:pPr lvl="1"/>
                <a:endParaRPr lang="en-US" dirty="0" smtClean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  <a:p>
                <a:pPr lvl="1"/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4806"/>
                <a:ext cx="8229600" cy="5730876"/>
              </a:xfrm>
              <a:blipFill rotWithShape="1">
                <a:blip r:embed="rId2"/>
                <a:stretch>
                  <a:fillRect l="-815" t="-1170" r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5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Privacy: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Given a dataset with sensitive information, such as:</a:t>
            </a:r>
          </a:p>
          <a:p>
            <a:r>
              <a:rPr lang="en-US" dirty="0" smtClean="0"/>
              <a:t>Census data</a:t>
            </a:r>
          </a:p>
          <a:p>
            <a:r>
              <a:rPr lang="en-US" dirty="0" smtClean="0"/>
              <a:t>Health records</a:t>
            </a:r>
          </a:p>
          <a:p>
            <a:r>
              <a:rPr lang="en-US" dirty="0" smtClean="0"/>
              <a:t>Social network activity</a:t>
            </a:r>
          </a:p>
          <a:p>
            <a:r>
              <a:rPr lang="en-US" dirty="0" smtClean="0"/>
              <a:t>Telecommunications 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How can we:</a:t>
            </a:r>
          </a:p>
          <a:p>
            <a:r>
              <a:rPr lang="en-US" dirty="0" smtClean="0"/>
              <a:t>enable “desirable uses” of the data</a:t>
            </a:r>
          </a:p>
          <a:p>
            <a:r>
              <a:rPr lang="en-US" dirty="0"/>
              <a:t>w</a:t>
            </a:r>
            <a:r>
              <a:rPr lang="en-US" dirty="0" smtClean="0"/>
              <a:t>hile protecting the “privacy” of the data subjects?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Oval Callout 4"/>
          <p:cNvSpPr/>
          <p:nvPr/>
        </p:nvSpPr>
        <p:spPr>
          <a:xfrm>
            <a:off x="5135670" y="2066794"/>
            <a:ext cx="3682653" cy="2475814"/>
          </a:xfrm>
          <a:prstGeom prst="wedgeEllipseCallout">
            <a:avLst>
              <a:gd name="adj1" fmla="val -84905"/>
              <a:gd name="adj2" fmla="val 569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Informing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Identifying subjects for drug 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Searching for terrorists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970752" y="5984777"/>
            <a:ext cx="2317314" cy="654018"/>
          </a:xfrm>
          <a:prstGeom prst="wedgeEllipseCallout">
            <a:avLst>
              <a:gd name="adj1" fmla="val -41479"/>
              <a:gd name="adj2" fmla="val -1204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Efforts to Bring DP to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CMU-Cornell-</a:t>
            </a:r>
            <a:r>
              <a:rPr lang="en-US" dirty="0" err="1" smtClean="0"/>
              <a:t>PennState</a:t>
            </a:r>
            <a:r>
              <a:rPr lang="en-US" dirty="0" smtClean="0"/>
              <a:t> “</a:t>
            </a:r>
            <a:r>
              <a:rPr lang="en-US" dirty="0"/>
              <a:t>Integrating Statistical and Computational Approaches to </a:t>
            </a:r>
            <a:r>
              <a:rPr lang="en-US" dirty="0" smtClean="0"/>
              <a:t>Privacy”</a:t>
            </a:r>
          </a:p>
          <a:p>
            <a:pPr lvl="1"/>
            <a:r>
              <a:rPr lang="en-US" dirty="0" smtClean="0"/>
              <a:t>See http://onthemap.ces.census.gov/</a:t>
            </a:r>
          </a:p>
          <a:p>
            <a:r>
              <a:rPr lang="en-US" dirty="0" smtClean="0"/>
              <a:t>UCSD </a:t>
            </a:r>
            <a:r>
              <a:rPr lang="en-US" dirty="0"/>
              <a:t>“Integrating Data for Analysis, </a:t>
            </a:r>
            <a:r>
              <a:rPr lang="en-US" dirty="0" err="1"/>
              <a:t>Anonymization</a:t>
            </a:r>
            <a:r>
              <a:rPr lang="en-US" dirty="0"/>
              <a:t>, and Sharing” (</a:t>
            </a:r>
            <a:r>
              <a:rPr lang="en-US" dirty="0" err="1"/>
              <a:t>iDash</a:t>
            </a:r>
            <a:r>
              <a:rPr lang="en-US" dirty="0" smtClean="0"/>
              <a:t>)</a:t>
            </a:r>
          </a:p>
          <a:p>
            <a:r>
              <a:rPr lang="en-US" dirty="0" smtClean="0"/>
              <a:t>UT Austin “</a:t>
            </a:r>
            <a:r>
              <a:rPr lang="en-US" dirty="0" err="1" smtClean="0"/>
              <a:t>Airavat</a:t>
            </a:r>
            <a:r>
              <a:rPr lang="en-US" dirty="0" smtClean="0"/>
              <a:t>: Security &amp; Privacy for </a:t>
            </a:r>
            <a:r>
              <a:rPr lang="en-US" dirty="0" err="1" smtClean="0"/>
              <a:t>MapReduce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err="1"/>
              <a:t>UPenn</a:t>
            </a:r>
            <a:r>
              <a:rPr lang="en-US" dirty="0"/>
              <a:t> “Putting Differential Privacy to Work”</a:t>
            </a:r>
          </a:p>
          <a:p>
            <a:r>
              <a:rPr lang="en-US" dirty="0" smtClean="0">
                <a:latin typeface="+mj-lt"/>
              </a:rPr>
              <a:t>Stanford-Berkeley-Microsoft “Towards Practicing Privacy”</a:t>
            </a:r>
          </a:p>
          <a:p>
            <a:r>
              <a:rPr lang="en-US" dirty="0"/>
              <a:t>Duke-NISSS “Triangle Census Research Network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smtClean="0"/>
              <a:t>Harvard </a:t>
            </a:r>
            <a:r>
              <a:rPr lang="en-US" dirty="0"/>
              <a:t>“Privacy Tools for Sharing Research Data” 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…</a:t>
            </a:r>
          </a:p>
          <a:p>
            <a:pPr lvl="1"/>
            <a:endParaRPr lang="en-US" dirty="0" smtClean="0">
              <a:latin typeface="+mj-lt"/>
            </a:endParaRPr>
          </a:p>
          <a:p>
            <a:pPr lvl="1"/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for our</a:t>
            </a:r>
            <a:r>
              <a:rPr lang="en-US" dirty="0"/>
              <a:t> </a:t>
            </a:r>
            <a:r>
              <a:rPr lang="en-US" dirty="0" smtClean="0"/>
              <a:t>DP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General-purpose: </a:t>
            </a:r>
            <a:r>
              <a:rPr lang="en-US" dirty="0" smtClean="0"/>
              <a:t>applicable to most datasets uploaded to </a:t>
            </a:r>
            <a:r>
              <a:rPr lang="en-US" dirty="0" err="1" smtClean="0"/>
              <a:t>Dataverse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Automated: </a:t>
            </a:r>
            <a:r>
              <a:rPr lang="en-US" dirty="0" smtClean="0"/>
              <a:t>no differential privacy expert optimizing algorithms for a particular dataset or application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Tiered access: </a:t>
            </a:r>
            <a:r>
              <a:rPr lang="en-US" dirty="0" smtClean="0"/>
              <a:t>DP interface for wide access to rough statistical information, helping users decide whether to apply for access to raw data (cf. Census PUMS vs RDCs)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ullerInterfaceDemo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591.1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1790700"/>
            <a:ext cx="8877300" cy="45339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BentonSans"/>
                <a:ea typeface="+mj-ea"/>
                <a:cs typeface="BentonSans"/>
              </a:defRPr>
            </a:lvl1pPr>
          </a:lstStyle>
          <a:p>
            <a:r>
              <a:rPr lang="en-US" dirty="0" smtClean="0"/>
              <a:t>Demo of our DP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926"/>
            <a:ext cx="8229600" cy="944562"/>
          </a:xfrm>
        </p:spPr>
        <p:txBody>
          <a:bodyPr/>
          <a:lstStyle/>
          <a:p>
            <a:r>
              <a:rPr lang="en-US" dirty="0" smtClean="0"/>
              <a:t>Where we’re headed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7124"/>
            <a:ext cx="8229600" cy="54260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Current Tool</a:t>
            </a:r>
          </a:p>
          <a:p>
            <a:r>
              <a:rPr lang="en-US" dirty="0" smtClean="0">
                <a:latin typeface="+mj-lt"/>
              </a:rPr>
              <a:t>Means</a:t>
            </a:r>
            <a:r>
              <a:rPr lang="en-US" dirty="0" smtClean="0">
                <a:latin typeface="+mj-lt"/>
              </a:rPr>
              <a:t>, </a:t>
            </a:r>
            <a:r>
              <a:rPr lang="en-US" dirty="0">
                <a:latin typeface="+mj-lt"/>
              </a:rPr>
              <a:t>q</a:t>
            </a:r>
            <a:r>
              <a:rPr lang="en-US" dirty="0" smtClean="0">
                <a:latin typeface="+mj-lt"/>
              </a:rPr>
              <a:t>uantiles, </a:t>
            </a:r>
            <a:r>
              <a:rPr lang="en-US" dirty="0" smtClean="0">
                <a:latin typeface="+mj-lt"/>
              </a:rPr>
              <a:t>CDFs, </a:t>
            </a:r>
            <a:r>
              <a:rPr lang="en-US" dirty="0" smtClean="0">
                <a:latin typeface="+mj-lt"/>
              </a:rPr>
              <a:t>histograms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Computed at time of dataset deposit</a:t>
            </a:r>
          </a:p>
          <a:p>
            <a:r>
              <a:rPr lang="en-US" dirty="0">
                <a:latin typeface="+mj-lt"/>
              </a:rPr>
              <a:t>D</a:t>
            </a:r>
            <a:r>
              <a:rPr lang="en-US" dirty="0" smtClean="0">
                <a:latin typeface="+mj-lt"/>
              </a:rPr>
              <a:t>epositor decides how to allocate “privacy budget”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This Summer</a:t>
            </a:r>
            <a:endParaRPr lang="en-US" b="1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Interactive queries by data analyst</a:t>
            </a:r>
          </a:p>
          <a:p>
            <a:r>
              <a:rPr lang="en-US" dirty="0" smtClean="0">
                <a:latin typeface="+mj-lt"/>
              </a:rPr>
              <a:t>Visualization of error introduced by DP in </a:t>
            </a:r>
            <a:r>
              <a:rPr lang="en-US" dirty="0" err="1" smtClean="0">
                <a:latin typeface="+mj-lt"/>
              </a:rPr>
              <a:t>TwoRavens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Utility testing for social science</a:t>
            </a:r>
          </a:p>
          <a:p>
            <a:r>
              <a:rPr lang="en-US" dirty="0" smtClean="0">
                <a:latin typeface="+mj-lt"/>
              </a:rPr>
              <a:t>Least-squares regression</a:t>
            </a:r>
          </a:p>
          <a:p>
            <a:r>
              <a:rPr lang="en-US" dirty="0" smtClean="0">
                <a:latin typeface="+mj-lt"/>
              </a:rPr>
              <a:t>Contingency tables</a:t>
            </a:r>
          </a:p>
          <a:p>
            <a:r>
              <a:rPr lang="en-US" dirty="0" smtClean="0">
                <a:latin typeface="+mj-lt"/>
              </a:rPr>
              <a:t>Integration with </a:t>
            </a:r>
            <a:r>
              <a:rPr lang="en-US" dirty="0" err="1" smtClean="0">
                <a:latin typeface="+mj-lt"/>
              </a:rPr>
              <a:t>Dataverse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Attacks on aggregate data</a:t>
            </a: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pPr lvl="1"/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944562"/>
          </a:xfrm>
        </p:spPr>
        <p:txBody>
          <a:bodyPr/>
          <a:lstStyle/>
          <a:p>
            <a:r>
              <a:rPr lang="en-US" dirty="0" smtClean="0"/>
              <a:t>Differential Privacy: 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7124"/>
                <a:ext cx="8229600" cy="54260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Differential Privacy offers</a:t>
                </a:r>
              </a:p>
              <a:p>
                <a:r>
                  <a:rPr lang="en-US" dirty="0" smtClean="0">
                    <a:latin typeface="+mj-lt"/>
                  </a:rPr>
                  <a:t>Strong, scalable privacy guarantees</a:t>
                </a:r>
              </a:p>
              <a:p>
                <a:r>
                  <a:rPr lang="en-US" dirty="0" smtClean="0">
                    <a:latin typeface="+mj-lt"/>
                  </a:rPr>
                  <a:t>Compatibility with many types of “big data” analyses</a:t>
                </a:r>
              </a:p>
              <a:p>
                <a:r>
                  <a:rPr lang="en-US" dirty="0" smtClean="0">
                    <a:latin typeface="+mj-lt"/>
                  </a:rPr>
                  <a:t>Amazing possibilities for what can be achieved in principle</a:t>
                </a:r>
              </a:p>
              <a:p>
                <a:endParaRPr lang="en-US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latin typeface="+mj-lt"/>
                  </a:rPr>
                  <a:t>There </a:t>
                </a:r>
                <a:r>
                  <a:rPr lang="en-US" smtClean="0">
                    <a:latin typeface="+mj-lt"/>
                  </a:rPr>
                  <a:t>are some </a:t>
                </a:r>
                <a:r>
                  <a:rPr lang="en-US" dirty="0" smtClean="0">
                    <a:latin typeface="+mj-lt"/>
                  </a:rPr>
                  <a:t>challenges, but reasons for optimism</a:t>
                </a:r>
              </a:p>
              <a:p>
                <a:r>
                  <a:rPr lang="en-US" dirty="0" smtClean="0">
                    <a:latin typeface="+mj-lt"/>
                  </a:rPr>
                  <a:t>Intensive research effort from many communities</a:t>
                </a:r>
              </a:p>
              <a:p>
                <a:r>
                  <a:rPr lang="en-US" dirty="0" smtClean="0">
                    <a:latin typeface="+mj-lt"/>
                  </a:rPr>
                  <a:t>Some successful uses in practice already</a:t>
                </a:r>
              </a:p>
              <a:p>
                <a:r>
                  <a:rPr lang="en-US" dirty="0" smtClean="0">
                    <a:latin typeface="+mj-lt"/>
                  </a:rPr>
                  <a:t>Differential privacy easier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→∞</m:t>
                    </m:r>
                  </m:oMath>
                </a14:m>
                <a:endParaRPr lang="en-US" dirty="0">
                  <a:latin typeface="+mj-lt"/>
                </a:endParaRPr>
              </a:p>
              <a:p>
                <a:endParaRPr lang="en-US" dirty="0" smtClean="0">
                  <a:latin typeface="+mj-lt"/>
                </a:endParaRPr>
              </a:p>
              <a:p>
                <a:endParaRPr lang="en-US" dirty="0" smtClean="0">
                  <a:latin typeface="+mj-lt"/>
                </a:endParaRPr>
              </a:p>
              <a:p>
                <a:pPr lvl="1"/>
                <a:endParaRPr lang="en-US" dirty="0" smtClean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  <a:p>
                <a:pPr lvl="1"/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7124"/>
                <a:ext cx="8229600" cy="5426076"/>
              </a:xfrm>
              <a:blipFill rotWithShape="1">
                <a:blip r:embed="rId2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917497"/>
                  </p:ext>
                </p:extLst>
              </p:nvPr>
            </p:nvGraphicFramePr>
            <p:xfrm>
              <a:off x="175364" y="1709802"/>
              <a:ext cx="397942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502"/>
                    <a:gridCol w="951978"/>
                    <a:gridCol w="951979"/>
                    <a:gridCol w="388306"/>
                    <a:gridCol w="72265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Chen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Jones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Smith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Ross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Shah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9917497"/>
                  </p:ext>
                </p:extLst>
              </p:nvPr>
            </p:nvGraphicFramePr>
            <p:xfrm>
              <a:off x="175364" y="1709802"/>
              <a:ext cx="397942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502"/>
                    <a:gridCol w="951978"/>
                    <a:gridCol w="951979"/>
                    <a:gridCol w="388306"/>
                    <a:gridCol w="72265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8333" r="-188889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Chen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108333" r="-188889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Jones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204918" r="-18888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Smith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304918" r="-18888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Ross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404918" r="-18888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504918" r="-18888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Shah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9206" t="-604918" r="-18888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Approach 1: Encrypt the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62224" y="5304035"/>
            <a:ext cx="24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Problems?</a:t>
            </a:r>
          </a:p>
        </p:txBody>
      </p:sp>
      <p:sp>
        <p:nvSpPr>
          <p:cNvPr id="12" name="Line 42"/>
          <p:cNvSpPr>
            <a:spLocks noChangeShapeType="1"/>
          </p:cNvSpPr>
          <p:nvPr/>
        </p:nvSpPr>
        <p:spPr bwMode="auto">
          <a:xfrm flipV="1">
            <a:off x="4154784" y="3017864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188022"/>
                  </p:ext>
                </p:extLst>
              </p:nvPr>
            </p:nvGraphicFramePr>
            <p:xfrm>
              <a:off x="4816257" y="1686219"/>
              <a:ext cx="4240061" cy="2667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7674"/>
                    <a:gridCol w="1014330"/>
                    <a:gridCol w="1014331"/>
                    <a:gridCol w="281852"/>
                    <a:gridCol w="90187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001001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110111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521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101010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111111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001001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011001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001110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010010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100001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000000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111001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010010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111110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188022"/>
                  </p:ext>
                </p:extLst>
              </p:nvPr>
            </p:nvGraphicFramePr>
            <p:xfrm>
              <a:off x="4816257" y="1686219"/>
              <a:ext cx="4240061" cy="2667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7674"/>
                    <a:gridCol w="1014330"/>
                    <a:gridCol w="1014331"/>
                    <a:gridCol w="281852"/>
                    <a:gridCol w="90187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8333" r="-321739" b="-6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001001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108333" r="-321739" b="-5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110111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521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101010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111111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168919" r="-321739" b="-348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001001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100100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011001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326230" r="-321739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001110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010010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433333" r="-321739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100001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000000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111001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524590" r="-32173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010010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111110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110010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000101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091304" t="-624590" r="-32173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110101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5122" name="Picture 2" descr="C:\Users\Salil\AppData\Local\Microsoft\Windows\Temporary Internet Files\Content.IE5\5MKADWNY\MC900383836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52" y="2531470"/>
            <a:ext cx="595536" cy="47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5638526"/>
                  </p:ext>
                </p:extLst>
              </p:nvPr>
            </p:nvGraphicFramePr>
            <p:xfrm>
              <a:off x="325676" y="1709802"/>
              <a:ext cx="397942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502"/>
                    <a:gridCol w="951978"/>
                    <a:gridCol w="951979"/>
                    <a:gridCol w="388306"/>
                    <a:gridCol w="72265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Chen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Jones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Smith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Ross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Shah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5638526"/>
                  </p:ext>
                </p:extLst>
              </p:nvPr>
            </p:nvGraphicFramePr>
            <p:xfrm>
              <a:off x="325676" y="1709802"/>
              <a:ext cx="397942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502"/>
                    <a:gridCol w="951978"/>
                    <a:gridCol w="951979"/>
                    <a:gridCol w="388306"/>
                    <a:gridCol w="72265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8333" r="-190476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Chen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108333" r="-190476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Jones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204918" r="-190476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Smith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304918" r="-190476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Ross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404918" r="-190476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504918" r="-190476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Shah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7619" t="-604918" r="-19047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Approach 2: Anonymize the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96969" y="4789043"/>
            <a:ext cx="419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entonSans"/>
                <a:cs typeface="BentonSans"/>
              </a:rPr>
              <a:t>“re-identification” often easy</a:t>
            </a:r>
            <a:endParaRPr lang="en-US" sz="2400" dirty="0">
              <a:latin typeface="BentonSans"/>
              <a:cs typeface="BentonSans"/>
            </a:endParaRPr>
          </a:p>
        </p:txBody>
      </p:sp>
      <p:pic>
        <p:nvPicPr>
          <p:cNvPr id="11" name="Picture 2" descr="C:\Users\Salil\Desktop\active2\my talks\privacy\swee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67" y="1600200"/>
            <a:ext cx="3969334" cy="27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75756" y="4387334"/>
            <a:ext cx="15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[Sweeney `97]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13360" y="1530372"/>
            <a:ext cx="839242" cy="295394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3360" y="1530372"/>
            <a:ext cx="839242" cy="296969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62224" y="5354139"/>
            <a:ext cx="24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Problems?</a:t>
            </a:r>
          </a:p>
        </p:txBody>
      </p:sp>
    </p:spTree>
    <p:extLst>
      <p:ext uri="{BB962C8B-B14F-4D97-AF65-F5344CB8AC3E}">
        <p14:creationId xmlns:p14="http://schemas.microsoft.com/office/powerpoint/2010/main" val="19108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/>
              <a:t>Approach 3: Mediate Access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4415466" y="4462862"/>
            <a:ext cx="1354858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trusted</a:t>
            </a:r>
          </a:p>
          <a:p>
            <a:pPr algn="ctr"/>
            <a:r>
              <a:rPr lang="en-US" sz="2400" dirty="0" smtClean="0">
                <a:latin typeface="BentonSans"/>
                <a:cs typeface="BentonSans"/>
              </a:rPr>
              <a:t>“curator”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19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683970" y="4343400"/>
            <a:ext cx="20790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data analysts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salilv\AppData\Local\Microsoft\Windows\Temporary Internet Files\Content.IE5\T5QY89YH\MC90005673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51" y="2319914"/>
            <a:ext cx="1276690" cy="10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salilv\AppData\Local\Microsoft\Windows\Temporary Internet Files\Content.IE5\AZQEMEKK\MC9003888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3957" y="2474515"/>
            <a:ext cx="1031443" cy="182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salilv\AppData\Local\Microsoft\Windows\Temporary Internet Files\Content.IE5\PY5B4OXN\MC90023807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86" y="3445591"/>
            <a:ext cx="1286671" cy="9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0" y="3288268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BentonSans"/>
                  <a:cs typeface="BentonSans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88268"/>
                <a:ext cx="33855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3262224" y="5354139"/>
            <a:ext cx="24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Problems?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111650"/>
                  </p:ext>
                </p:extLst>
              </p:nvPr>
            </p:nvGraphicFramePr>
            <p:xfrm>
              <a:off x="87052" y="2124500"/>
              <a:ext cx="397942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502"/>
                    <a:gridCol w="951978"/>
                    <a:gridCol w="951979"/>
                    <a:gridCol w="388306"/>
                    <a:gridCol w="722655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Chen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Jones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Smith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Ross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Shah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111650"/>
                  </p:ext>
                </p:extLst>
              </p:nvPr>
            </p:nvGraphicFramePr>
            <p:xfrm>
              <a:off x="87052" y="2124500"/>
              <a:ext cx="3979420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4502"/>
                    <a:gridCol w="951978"/>
                    <a:gridCol w="951979"/>
                    <a:gridCol w="388306"/>
                    <a:gridCol w="722655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Name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8333" r="-190476" b="-6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Chen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108333" r="-190476" b="-5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Jones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204918" r="-190476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Smith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304918" r="-190476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Ross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411667" r="-190476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Lu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503279" r="-190476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Shah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747619" t="-603279" r="-19047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39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Models from CS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461686"/>
              </p:ext>
            </p:extLst>
          </p:nvPr>
        </p:nvGraphicFramePr>
        <p:xfrm>
          <a:off x="250522" y="1810011"/>
          <a:ext cx="8574064" cy="382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631"/>
                <a:gridCol w="2057401"/>
                <a:gridCol w="2143516"/>
                <a:gridCol w="2143516"/>
              </a:tblGrid>
              <a:tr h="46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Model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Utility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Privacy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Who Holds</a:t>
                      </a:r>
                      <a:r>
                        <a:rPr lang="en-US" sz="2000" baseline="0" dirty="0" smtClean="0"/>
                        <a:t> Data?</a:t>
                      </a:r>
                      <a:endParaRPr lang="en-US" sz="2000" dirty="0"/>
                    </a:p>
                  </a:txBody>
                  <a:tcPr/>
                </a:tc>
              </a:tr>
              <a:tr h="11205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Differential Privacy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statistical</a:t>
                      </a:r>
                      <a:r>
                        <a:rPr lang="en-US" sz="2000" baseline="0" dirty="0" smtClean="0"/>
                        <a:t> analysis of dataset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individual-specific</a:t>
                      </a:r>
                      <a:r>
                        <a:rPr lang="en-US" sz="2000" baseline="0" dirty="0" smtClean="0"/>
                        <a:t> info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trusted curator</a:t>
                      </a:r>
                      <a:endParaRPr lang="en-US" sz="2000" dirty="0"/>
                    </a:p>
                  </a:txBody>
                  <a:tcPr/>
                </a:tc>
              </a:tr>
              <a:tr h="11205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Secure Function Evaluation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any query desired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everything other than result of query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original users 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(or semi-trusted delegates)</a:t>
                      </a:r>
                      <a:endParaRPr lang="en-US" sz="2000" dirty="0"/>
                    </a:p>
                  </a:txBody>
                  <a:tcPr/>
                </a:tc>
              </a:tr>
              <a:tr h="11205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Fully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Homomorphic</a:t>
                      </a:r>
                      <a:r>
                        <a:rPr lang="en-US" sz="2000" dirty="0" smtClean="0"/>
                        <a:t> (or</a:t>
                      </a:r>
                      <a:r>
                        <a:rPr lang="en-US" sz="2000" baseline="0" dirty="0" smtClean="0"/>
                        <a:t> Functional) </a:t>
                      </a:r>
                      <a:r>
                        <a:rPr lang="en-US" sz="2000" dirty="0" smtClean="0"/>
                        <a:t>Encryption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any query desired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everything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(except</a:t>
                      </a:r>
                      <a:r>
                        <a:rPr lang="en-US" sz="2000" baseline="0" dirty="0" smtClean="0"/>
                        <a:t> possibly </a:t>
                      </a:r>
                      <a:r>
                        <a:rPr lang="en-US" sz="2000" dirty="0" smtClean="0"/>
                        <a:t>result of query)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untrusted</a:t>
                      </a:r>
                      <a:r>
                        <a:rPr lang="en-US" sz="2000" baseline="0" dirty="0" smtClean="0"/>
                        <a:t> server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50523" y="2317315"/>
            <a:ext cx="8574064" cy="10020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4837" y="5693265"/>
            <a:ext cx="7228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For other two topics, see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Shafi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Goldwasser’s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talk </a:t>
            </a:r>
            <a:b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at White House-MIT Big Data Privacy Workshop 3/3/14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 smtClean="0"/>
              <a:t>Differential privacy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4474774" y="4353580"/>
            <a:ext cx="12362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curator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19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683970" y="4343400"/>
            <a:ext cx="20790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data analysts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salilv\AppData\Local\Microsoft\Windows\Temporary Internet Files\Content.IE5\T5QY89YH\MC90005673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51" y="2319914"/>
            <a:ext cx="1276690" cy="108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salilv\AppData\Local\Microsoft\Windows\Temporary Internet Files\Content.IE5\AZQEMEKK\MC90038884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3957" y="2474515"/>
            <a:ext cx="1031443" cy="182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salilv\AppData\Local\Microsoft\Windows\Temporary Internet Files\Content.IE5\PY5B4OXN\MC90023807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86" y="3445591"/>
            <a:ext cx="1286671" cy="9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1771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Requirement: </a:t>
            </a: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effect of each individual should be “hidden”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0" y="3288268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BentonSans"/>
                  <a:cs typeface="BentonSans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88268"/>
                <a:ext cx="33855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57200" y="1143000"/>
            <a:ext cx="81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</a:t>
            </a:r>
            <a:r>
              <a:rPr lang="en-US" sz="2000" err="1">
                <a:latin typeface="BentonSans"/>
                <a:cs typeface="BentonSans"/>
              </a:rPr>
              <a:t>Dinur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’03+Dwork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’04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>
                <a:latin typeface="BentonSans"/>
                <a:cs typeface="BentonSans"/>
              </a:rPr>
              <a:t>Blum-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’05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-Nissim-Smith </a:t>
            </a:r>
            <a:r>
              <a:rPr lang="en-US" sz="2000" smtClean="0">
                <a:latin typeface="BentonSans"/>
                <a:cs typeface="BentonSans"/>
              </a:rPr>
              <a:t>’06</a:t>
            </a:r>
            <a:r>
              <a:rPr lang="en-US" sz="2000" dirty="0">
                <a:latin typeface="BentonSans"/>
                <a:cs typeface="BentonSans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062212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062212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8333" r="-162821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108333" r="-162821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204918" r="-162821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304918" r="-16282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404918" r="-1628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504918" r="-16282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7"/>
                          <a:stretch>
                            <a:fillRect l="-357692" t="-604918" r="-16282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439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il\AppData\Local\Microsoft\Windows\Temporary Internet Files\Content.IE5\9IMHRGBI\MC9002929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8" y="2586870"/>
            <a:ext cx="1890712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4270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BentonSans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Differential privacy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57200" y="1120914"/>
            <a:ext cx="81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</a:t>
            </a:r>
            <a:r>
              <a:rPr lang="en-US" sz="2000" err="1">
                <a:latin typeface="BentonSans"/>
                <a:cs typeface="BentonSans"/>
              </a:rPr>
              <a:t>Dinur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’03+Dwork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’04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>
                <a:latin typeface="BentonSans"/>
                <a:cs typeface="BentonSans"/>
              </a:rPr>
              <a:t>Blum-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’05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-Nissim-Smith </a:t>
            </a:r>
            <a:r>
              <a:rPr lang="en-US" sz="2000" smtClean="0">
                <a:latin typeface="BentonSans"/>
                <a:cs typeface="BentonSans"/>
              </a:rPr>
              <a:t>’06</a:t>
            </a:r>
            <a:r>
              <a:rPr lang="en-US" sz="2000" dirty="0">
                <a:latin typeface="BentonSans"/>
                <a:cs typeface="BentonSans"/>
              </a:rPr>
              <a:t>]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4474774" y="4353580"/>
            <a:ext cx="12362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curator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0455052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0455052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8333" r="-162821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108333" r="-162821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204918" r="-162821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304918" r="-16282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404918" r="-1628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504918" r="-16282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604918" r="-16282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6954685" y="4343400"/>
            <a:ext cx="15376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adversary</a:t>
            </a:r>
            <a:endParaRPr lang="en-US" sz="2400" baseline="30000" dirty="0">
              <a:latin typeface="BentonSans"/>
              <a:cs typeface="BentonSans"/>
            </a:endParaRPr>
          </a:p>
        </p:txBody>
      </p:sp>
    </p:spTree>
    <p:extLst>
      <p:ext uri="{BB962C8B-B14F-4D97-AF65-F5344CB8AC3E}">
        <p14:creationId xmlns:p14="http://schemas.microsoft.com/office/powerpoint/2010/main" val="9923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il\AppData\Local\Microsoft\Windows\Temporary Internet Files\Content.IE5\9IMHRGBI\MC90029298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28" y="2586870"/>
            <a:ext cx="1890712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4270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BentonSans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smtClean="0"/>
              <a:t>Differential privacy</a:t>
            </a:r>
            <a:br>
              <a:rPr lang="en-US" sz="4400" dirty="0" smtClean="0"/>
            </a:b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57200" y="1120914"/>
            <a:ext cx="8151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entonSans"/>
                <a:cs typeface="BentonSans"/>
              </a:rPr>
              <a:t>[</a:t>
            </a:r>
            <a:r>
              <a:rPr lang="en-US" sz="2000" err="1">
                <a:latin typeface="BentonSans"/>
                <a:cs typeface="BentonSans"/>
              </a:rPr>
              <a:t>Dinur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’03+Dwork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’04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>
                <a:latin typeface="BentonSans"/>
                <a:cs typeface="BentonSans"/>
              </a:rPr>
              <a:t>Blum-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 </a:t>
            </a:r>
            <a:r>
              <a:rPr lang="en-US" sz="2000" smtClean="0">
                <a:latin typeface="BentonSans"/>
                <a:cs typeface="BentonSans"/>
              </a:rPr>
              <a:t>’05</a:t>
            </a:r>
            <a:r>
              <a:rPr lang="en-US" sz="2000" dirty="0">
                <a:latin typeface="BentonSans"/>
                <a:cs typeface="BentonSans"/>
              </a:rPr>
              <a:t>, </a:t>
            </a:r>
            <a:r>
              <a:rPr lang="en-US" sz="2000" err="1">
                <a:latin typeface="BentonSans"/>
                <a:cs typeface="BentonSans"/>
              </a:rPr>
              <a:t>Dwork</a:t>
            </a:r>
            <a:r>
              <a:rPr lang="en-US" sz="2000">
                <a:latin typeface="BentonSans"/>
                <a:cs typeface="BentonSans"/>
              </a:rPr>
              <a:t>-</a:t>
            </a:r>
            <a:r>
              <a:rPr lang="en-US" sz="2000" err="1">
                <a:latin typeface="BentonSans"/>
                <a:cs typeface="BentonSans"/>
              </a:rPr>
              <a:t>McSherry</a:t>
            </a:r>
            <a:r>
              <a:rPr lang="en-US" sz="2000">
                <a:latin typeface="BentonSans"/>
                <a:cs typeface="BentonSans"/>
              </a:rPr>
              <a:t>-Nissim-Smith </a:t>
            </a:r>
            <a:r>
              <a:rPr lang="en-US" sz="2000" smtClean="0">
                <a:latin typeface="BentonSans"/>
                <a:cs typeface="BentonSans"/>
              </a:rPr>
              <a:t>’06</a:t>
            </a:r>
            <a:r>
              <a:rPr lang="en-US" sz="2000" dirty="0">
                <a:latin typeface="BentonSans"/>
                <a:cs typeface="BentonSans"/>
              </a:rPr>
              <a:t>]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4395297" y="1972548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2557790"/>
            <a:ext cx="1066800" cy="186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3910527" y="3406170"/>
            <a:ext cx="661473" cy="18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>
            <a:off x="5715000" y="2723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4885467" y="3083004"/>
            <a:ext cx="457176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+mj-lt"/>
              </a:rPr>
              <a:t>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5715000" y="300829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4474774" y="4353580"/>
            <a:ext cx="12362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curator</a:t>
            </a:r>
            <a:endParaRPr lang="en-US" sz="2400" baseline="30000" dirty="0">
              <a:latin typeface="BentonSans"/>
              <a:cs typeface="BentonSan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19273" y="238750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3600" y="2686616"/>
            <a:ext cx="360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 smtClean="0">
                <a:latin typeface="BentonSans"/>
                <a:cs typeface="BentonSans"/>
              </a:rPr>
              <a:t>1</a:t>
            </a:r>
            <a:endParaRPr lang="en-US" sz="1600" baseline="-25000" dirty="0">
              <a:latin typeface="BentonSans"/>
              <a:cs typeface="BentonSans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5715000" y="328524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715000" y="3586637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19273" y="2948970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39277" y="324808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2</a:t>
            </a: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5715000" y="386678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Line 43"/>
          <p:cNvSpPr>
            <a:spLocks noChangeShapeType="1"/>
          </p:cNvSpPr>
          <p:nvPr/>
        </p:nvSpPr>
        <p:spPr bwMode="auto">
          <a:xfrm>
            <a:off x="5715000" y="416817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929041" y="3530503"/>
            <a:ext cx="402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q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39277" y="38296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entonSans"/>
                <a:cs typeface="BentonSans"/>
              </a:rPr>
              <a:t>a</a:t>
            </a:r>
            <a:r>
              <a:rPr lang="en-US" sz="1600" baseline="-25000" dirty="0">
                <a:latin typeface="BentonSans"/>
                <a:cs typeface="BentonSans"/>
              </a:rPr>
              <a:t>3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98472" y="4221652"/>
            <a:ext cx="0" cy="2638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953483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289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M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A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/>
                                  </a:rPr>
                                  <m:t>⋯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9534830"/>
                  </p:ext>
                </p:extLst>
              </p:nvPr>
            </p:nvGraphicFramePr>
            <p:xfrm>
              <a:off x="977029" y="2282336"/>
              <a:ext cx="2946023" cy="2585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39125"/>
                    <a:gridCol w="759019"/>
                    <a:gridCol w="475995"/>
                    <a:gridCol w="771884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Sex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Blood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8333" r="-162821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HIV?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108333" r="-162821" b="-5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M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A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204918" r="-162821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</a:t>
                          </a:r>
                          <a:endParaRPr lang="en-US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304918" r="-16282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O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404918" r="-16282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504918" r="-16282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B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7692" t="-604918" r="-16282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Y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3" name="TextBox 52"/>
          <p:cNvSpPr txBox="1"/>
          <p:nvPr/>
        </p:nvSpPr>
        <p:spPr>
          <a:xfrm>
            <a:off x="609600" y="5177135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BentonSans"/>
                <a:cs typeface="BentonSans"/>
              </a:rPr>
              <a:t>Requirement: </a:t>
            </a: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an adversary shouldn’t be able to</a:t>
            </a:r>
            <a:b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</a:br>
            <a:r>
              <a:rPr lang="en-US" sz="2400" dirty="0" smtClean="0">
                <a:solidFill>
                  <a:srgbClr val="000000"/>
                </a:solidFill>
                <a:latin typeface="BentonSans"/>
                <a:cs typeface="BentonSans"/>
              </a:rPr>
              <a:t>tell if any one person’s data were changed arbitrarily</a:t>
            </a:r>
          </a:p>
        </p:txBody>
      </p:sp>
      <p:sp>
        <p:nvSpPr>
          <p:cNvPr id="54" name="Oval 53"/>
          <p:cNvSpPr/>
          <p:nvPr/>
        </p:nvSpPr>
        <p:spPr>
          <a:xfrm>
            <a:off x="824874" y="2961486"/>
            <a:ext cx="3098178" cy="488792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6954685" y="4343400"/>
            <a:ext cx="15376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BentonSans"/>
                <a:cs typeface="BentonSans"/>
              </a:rPr>
              <a:t>adversary</a:t>
            </a:r>
            <a:endParaRPr lang="en-US" sz="2400" baseline="30000" dirty="0">
              <a:latin typeface="BentonSans"/>
              <a:cs typeface="BentonSans"/>
            </a:endParaRPr>
          </a:p>
        </p:txBody>
      </p:sp>
    </p:spTree>
    <p:extLst>
      <p:ext uri="{BB962C8B-B14F-4D97-AF65-F5344CB8AC3E}">
        <p14:creationId xmlns:p14="http://schemas.microsoft.com/office/powerpoint/2010/main" val="25784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ALIL@QZHAVKNFUVWZY5H8" val="46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1486</Words>
  <Application>Microsoft Office PowerPoint</Application>
  <PresentationFormat>On-screen Show (4:3)</PresentationFormat>
  <Paragraphs>698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BentonSans</vt:lpstr>
      <vt:lpstr>Cambria Math</vt:lpstr>
      <vt:lpstr>Calibri</vt:lpstr>
      <vt:lpstr>cmsy10</vt:lpstr>
      <vt:lpstr>Symbol</vt:lpstr>
      <vt:lpstr>Office Theme</vt:lpstr>
      <vt:lpstr>Differential Privacy:  An Introduction</vt:lpstr>
      <vt:lpstr>Data Privacy: The Problem</vt:lpstr>
      <vt:lpstr>Approach 1: Encrypt the Data</vt:lpstr>
      <vt:lpstr>Approach 2: Anonymize the Data</vt:lpstr>
      <vt:lpstr>Approach 3: Mediate Access </vt:lpstr>
      <vt:lpstr>Privacy Models from CS</vt:lpstr>
      <vt:lpstr>Differential privacy </vt:lpstr>
      <vt:lpstr>PowerPoint Presentation</vt:lpstr>
      <vt:lpstr>PowerPoint Presentation</vt:lpstr>
      <vt:lpstr>PowerPoint Presentation</vt:lpstr>
      <vt:lpstr>PowerPoint Presentation</vt:lpstr>
      <vt:lpstr>Simple approach: random noise</vt:lpstr>
      <vt:lpstr>PowerPoint Presentation</vt:lpstr>
      <vt:lpstr>Some Differentially Private Algorithms</vt:lpstr>
      <vt:lpstr>Differential Privacy: Interpretations</vt:lpstr>
      <vt:lpstr>Simple approach: random noise</vt:lpstr>
      <vt:lpstr> Amazing possibility: synthetic data </vt:lpstr>
      <vt:lpstr>Amazing Possibility II:  Statistical Inference &amp; Machine Learning </vt:lpstr>
      <vt:lpstr>Challenges for DP in Practice</vt:lpstr>
      <vt:lpstr>Some Efforts to Bring DP to Practice</vt:lpstr>
      <vt:lpstr>Goals for our DP Tools</vt:lpstr>
      <vt:lpstr>PowerPoint Presentation</vt:lpstr>
      <vt:lpstr>Where we’re headed</vt:lpstr>
      <vt:lpstr>Differential Privacy: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Privacy</dc:title>
  <dc:creator>LoTurco, Lori</dc:creator>
  <cp:lastModifiedBy>Salil Vadhan</cp:lastModifiedBy>
  <cp:revision>59</cp:revision>
  <dcterms:created xsi:type="dcterms:W3CDTF">2014-03-14T16:38:17Z</dcterms:created>
  <dcterms:modified xsi:type="dcterms:W3CDTF">2015-06-09T21:17:45Z</dcterms:modified>
</cp:coreProperties>
</file>