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2"/>
  </p:notesMasterIdLst>
  <p:sldIdLst>
    <p:sldId id="261" r:id="rId2"/>
    <p:sldId id="262" r:id="rId3"/>
    <p:sldId id="263" r:id="rId4"/>
    <p:sldId id="264" r:id="rId5"/>
    <p:sldId id="270" r:id="rId6"/>
    <p:sldId id="265" r:id="rId7"/>
    <p:sldId id="266" r:id="rId8"/>
    <p:sldId id="267" r:id="rId9"/>
    <p:sldId id="268" r:id="rId10"/>
    <p:sldId id="269" r:id="rId11"/>
  </p:sldIdLst>
  <p:sldSz cx="9144000" cy="6858000" type="screen4x3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7910" autoAdjust="0"/>
  </p:normalViewPr>
  <p:slideViewPr>
    <p:cSldViewPr snapToGrid="0" snapToObjects="1">
      <p:cViewPr varScale="1">
        <p:scale>
          <a:sx n="160" d="100"/>
          <a:sy n="160" d="100"/>
        </p:scale>
        <p:origin x="-117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49092206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35" name="Shape 13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Shape 26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65" name="Shape 26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40" name="Shape 14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46" name="Shape 14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Shape 16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67" name="Shape 16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Shape 16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67" name="Shape 16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Shape 21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14" name="Shape 21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Shape 21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20" name="Shape 22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Shape 23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35" name="Shape 23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Shape 24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50" name="Shape 25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 txBox="1">
            <a:spLocks noGrp="1"/>
          </p:cNvSpPr>
          <p:nvPr>
            <p:ph type="ctrTitle"/>
          </p:nvPr>
        </p:nvSpPr>
        <p:spPr>
          <a:xfrm>
            <a:off x="311708" y="992766"/>
            <a:ext cx="8520599" cy="27368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algn="ctr">
              <a:spcBef>
                <a:spcPts val="0"/>
              </a:spcBef>
              <a:buSzPct val="100000"/>
              <a:defRPr sz="5200"/>
            </a:lvl1pPr>
            <a:lvl2pPr algn="ctr">
              <a:spcBef>
                <a:spcPts val="0"/>
              </a:spcBef>
              <a:buSzPct val="100000"/>
              <a:defRPr sz="5200"/>
            </a:lvl2pPr>
            <a:lvl3pPr algn="ctr">
              <a:spcBef>
                <a:spcPts val="0"/>
              </a:spcBef>
              <a:buSzPct val="100000"/>
              <a:defRPr sz="5200"/>
            </a:lvl3pPr>
            <a:lvl4pPr algn="ctr">
              <a:spcBef>
                <a:spcPts val="0"/>
              </a:spcBef>
              <a:buSzPct val="100000"/>
              <a:defRPr sz="5200"/>
            </a:lvl4pPr>
            <a:lvl5pPr algn="ctr">
              <a:spcBef>
                <a:spcPts val="0"/>
              </a:spcBef>
              <a:buSzPct val="100000"/>
              <a:defRPr sz="5200"/>
            </a:lvl5pPr>
            <a:lvl6pPr algn="ctr">
              <a:spcBef>
                <a:spcPts val="0"/>
              </a:spcBef>
              <a:buSzPct val="100000"/>
              <a:defRPr sz="5200"/>
            </a:lvl6pPr>
            <a:lvl7pPr algn="ctr">
              <a:spcBef>
                <a:spcPts val="0"/>
              </a:spcBef>
              <a:buSzPct val="100000"/>
              <a:defRPr sz="5200"/>
            </a:lvl7pPr>
            <a:lvl8pPr algn="ctr">
              <a:spcBef>
                <a:spcPts val="0"/>
              </a:spcBef>
              <a:buSzPct val="100000"/>
              <a:defRPr sz="5200"/>
            </a:lvl8pPr>
            <a:lvl9pPr algn="ctr">
              <a:spcBef>
                <a:spcPts val="0"/>
              </a:spcBef>
              <a:buSzPct val="100000"/>
              <a:defRPr sz="5200"/>
            </a:lvl9pPr>
          </a:lstStyle>
          <a:p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subTitle" idx="1"/>
          </p:nvPr>
        </p:nvSpPr>
        <p:spPr>
          <a:xfrm>
            <a:off x="311700" y="3778833"/>
            <a:ext cx="8520599" cy="10568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ldNum" idx="12"/>
          </p:nvPr>
        </p:nvSpPr>
        <p:spPr>
          <a:xfrm>
            <a:off x="8472457" y="6217622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>
            <a:spLocks noGrp="1"/>
          </p:cNvSpPr>
          <p:nvPr>
            <p:ph type="title"/>
          </p:nvPr>
        </p:nvSpPr>
        <p:spPr>
          <a:xfrm>
            <a:off x="311700" y="1474833"/>
            <a:ext cx="8520599" cy="26180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algn="ctr">
              <a:spcBef>
                <a:spcPts val="0"/>
              </a:spcBef>
              <a:buSzPct val="100000"/>
              <a:defRPr sz="12000"/>
            </a:lvl1pPr>
            <a:lvl2pPr algn="ctr">
              <a:spcBef>
                <a:spcPts val="0"/>
              </a:spcBef>
              <a:buSzPct val="100000"/>
              <a:defRPr sz="12000"/>
            </a:lvl2pPr>
            <a:lvl3pPr algn="ctr">
              <a:spcBef>
                <a:spcPts val="0"/>
              </a:spcBef>
              <a:buSzPct val="100000"/>
              <a:defRPr sz="12000"/>
            </a:lvl3pPr>
            <a:lvl4pPr algn="ctr">
              <a:spcBef>
                <a:spcPts val="0"/>
              </a:spcBef>
              <a:buSzPct val="100000"/>
              <a:defRPr sz="12000"/>
            </a:lvl4pPr>
            <a:lvl5pPr algn="ctr">
              <a:spcBef>
                <a:spcPts val="0"/>
              </a:spcBef>
              <a:buSzPct val="100000"/>
              <a:defRPr sz="12000"/>
            </a:lvl5pPr>
            <a:lvl6pPr algn="ctr">
              <a:spcBef>
                <a:spcPts val="0"/>
              </a:spcBef>
              <a:buSzPct val="100000"/>
              <a:defRPr sz="12000"/>
            </a:lvl6pPr>
            <a:lvl7pPr algn="ctr">
              <a:spcBef>
                <a:spcPts val="0"/>
              </a:spcBef>
              <a:buSzPct val="100000"/>
              <a:defRPr sz="12000"/>
            </a:lvl7pPr>
            <a:lvl8pPr algn="ctr">
              <a:spcBef>
                <a:spcPts val="0"/>
              </a:spcBef>
              <a:buSzPct val="100000"/>
              <a:defRPr sz="12000"/>
            </a:lvl8pPr>
            <a:lvl9pPr algn="ctr">
              <a:spcBef>
                <a:spcPts val="0"/>
              </a:spcBef>
              <a:buSzPct val="100000"/>
              <a:defRPr sz="12000"/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311700" y="4202966"/>
            <a:ext cx="8520599" cy="17343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algn="ctr">
              <a:spcBef>
                <a:spcPts val="0"/>
              </a:spcBef>
              <a:defRPr/>
            </a:lvl1pPr>
            <a:lvl2pPr algn="ctr">
              <a:spcBef>
                <a:spcPts val="0"/>
              </a:spcBef>
              <a:defRPr/>
            </a:lvl2pPr>
            <a:lvl3pPr algn="ctr">
              <a:spcBef>
                <a:spcPts val="0"/>
              </a:spcBef>
              <a:defRPr/>
            </a:lvl3pPr>
            <a:lvl4pPr algn="ctr">
              <a:spcBef>
                <a:spcPts val="0"/>
              </a:spcBef>
              <a:defRPr/>
            </a:lvl4pPr>
            <a:lvl5pPr algn="ctr">
              <a:spcBef>
                <a:spcPts val="0"/>
              </a:spcBef>
              <a:defRPr/>
            </a:lvl5pPr>
            <a:lvl6pPr algn="ctr">
              <a:spcBef>
                <a:spcPts val="0"/>
              </a:spcBef>
              <a:defRPr/>
            </a:lvl6pPr>
            <a:lvl7pPr algn="ctr">
              <a:spcBef>
                <a:spcPts val="0"/>
              </a:spcBef>
              <a:defRPr/>
            </a:lvl7pPr>
            <a:lvl8pPr algn="ctr">
              <a:spcBef>
                <a:spcPts val="0"/>
              </a:spcBef>
              <a:defRPr/>
            </a:lvl8pPr>
            <a:lvl9pPr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xfrm>
            <a:off x="8472457" y="6217622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title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 txBox="1">
            <a:spLocks noGrp="1"/>
          </p:cNvSpPr>
          <p:nvPr>
            <p:ph type="title"/>
          </p:nvPr>
        </p:nvSpPr>
        <p:spPr>
          <a:xfrm>
            <a:off x="311700" y="2867800"/>
            <a:ext cx="8520599" cy="1122299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algn="ctr">
              <a:spcBef>
                <a:spcPts val="0"/>
              </a:spcBef>
              <a:buSzPct val="100000"/>
              <a:defRPr sz="3600"/>
            </a:lvl1pPr>
            <a:lvl2pPr algn="ctr">
              <a:spcBef>
                <a:spcPts val="0"/>
              </a:spcBef>
              <a:buSzPct val="100000"/>
              <a:defRPr sz="3600"/>
            </a:lvl2pPr>
            <a:lvl3pPr algn="ctr">
              <a:spcBef>
                <a:spcPts val="0"/>
              </a:spcBef>
              <a:buSzPct val="100000"/>
              <a:defRPr sz="3600"/>
            </a:lvl3pPr>
            <a:lvl4pPr algn="ctr">
              <a:spcBef>
                <a:spcPts val="0"/>
              </a:spcBef>
              <a:buSzPct val="100000"/>
              <a:defRPr sz="3600"/>
            </a:lvl4pPr>
            <a:lvl5pPr algn="ctr">
              <a:spcBef>
                <a:spcPts val="0"/>
              </a:spcBef>
              <a:buSzPct val="100000"/>
              <a:defRPr sz="3600"/>
            </a:lvl5pPr>
            <a:lvl6pPr algn="ctr">
              <a:spcBef>
                <a:spcPts val="0"/>
              </a:spcBef>
              <a:buSzPct val="100000"/>
              <a:defRPr sz="3600"/>
            </a:lvl6pPr>
            <a:lvl7pPr algn="ctr">
              <a:spcBef>
                <a:spcPts val="0"/>
              </a:spcBef>
              <a:buSzPct val="100000"/>
              <a:defRPr sz="3600"/>
            </a:lvl7pPr>
            <a:lvl8pPr algn="ctr">
              <a:spcBef>
                <a:spcPts val="0"/>
              </a:spcBef>
              <a:buSzPct val="100000"/>
              <a:defRPr sz="3600"/>
            </a:lvl8pPr>
            <a:lvl9pPr algn="ctr">
              <a:spcBef>
                <a:spcPts val="0"/>
              </a:spcBef>
              <a:buSzPct val="100000"/>
              <a:defRPr sz="3600"/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8472457" y="6217622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>
            <a:off x="311700" y="593366"/>
            <a:ext cx="8520599" cy="7635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599" cy="45551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sldNum" idx="12"/>
          </p:nvPr>
        </p:nvSpPr>
        <p:spPr>
          <a:xfrm>
            <a:off x="8472457" y="6217622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>
            <a:spLocks noGrp="1"/>
          </p:cNvSpPr>
          <p:nvPr>
            <p:ph type="title"/>
          </p:nvPr>
        </p:nvSpPr>
        <p:spPr>
          <a:xfrm>
            <a:off x="311700" y="593366"/>
            <a:ext cx="8520599" cy="7635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3999899" cy="45551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buSzPct val="100000"/>
              <a:defRPr sz="1400"/>
            </a:lvl1pPr>
            <a:lvl2pPr>
              <a:spcBef>
                <a:spcPts val="0"/>
              </a:spcBef>
              <a:buSzPct val="100000"/>
              <a:defRPr sz="1200"/>
            </a:lvl2pPr>
            <a:lvl3pPr>
              <a:spcBef>
                <a:spcPts val="0"/>
              </a:spcBef>
              <a:buSzPct val="100000"/>
              <a:defRPr sz="1200"/>
            </a:lvl3pPr>
            <a:lvl4pPr>
              <a:spcBef>
                <a:spcPts val="0"/>
              </a:spcBef>
              <a:buSzPct val="100000"/>
              <a:defRPr sz="1200"/>
            </a:lvl4pPr>
            <a:lvl5pPr>
              <a:spcBef>
                <a:spcPts val="0"/>
              </a:spcBef>
              <a:buSzPct val="100000"/>
              <a:defRPr sz="1200"/>
            </a:lvl5pPr>
            <a:lvl6pPr>
              <a:spcBef>
                <a:spcPts val="0"/>
              </a:spcBef>
              <a:buSzPct val="100000"/>
              <a:defRPr sz="1200"/>
            </a:lvl6pPr>
            <a:lvl7pPr>
              <a:spcBef>
                <a:spcPts val="0"/>
              </a:spcBef>
              <a:buSzPct val="100000"/>
              <a:defRPr sz="1200"/>
            </a:lvl7pPr>
            <a:lvl8pPr>
              <a:spcBef>
                <a:spcPts val="0"/>
              </a:spcBef>
              <a:buSzPct val="100000"/>
              <a:defRPr sz="1200"/>
            </a:lvl8pPr>
            <a:lvl9pPr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2"/>
          </p:nvPr>
        </p:nvSpPr>
        <p:spPr>
          <a:xfrm>
            <a:off x="4832400" y="1536633"/>
            <a:ext cx="3999899" cy="45551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buSzPct val="100000"/>
              <a:defRPr sz="1400"/>
            </a:lvl1pPr>
            <a:lvl2pPr>
              <a:spcBef>
                <a:spcPts val="0"/>
              </a:spcBef>
              <a:buSzPct val="100000"/>
              <a:defRPr sz="1200"/>
            </a:lvl2pPr>
            <a:lvl3pPr>
              <a:spcBef>
                <a:spcPts val="0"/>
              </a:spcBef>
              <a:buSzPct val="100000"/>
              <a:defRPr sz="1200"/>
            </a:lvl3pPr>
            <a:lvl4pPr>
              <a:spcBef>
                <a:spcPts val="0"/>
              </a:spcBef>
              <a:buSzPct val="100000"/>
              <a:defRPr sz="1200"/>
            </a:lvl4pPr>
            <a:lvl5pPr>
              <a:spcBef>
                <a:spcPts val="0"/>
              </a:spcBef>
              <a:buSzPct val="100000"/>
              <a:defRPr sz="1200"/>
            </a:lvl5pPr>
            <a:lvl6pPr>
              <a:spcBef>
                <a:spcPts val="0"/>
              </a:spcBef>
              <a:buSzPct val="100000"/>
              <a:defRPr sz="1200"/>
            </a:lvl6pPr>
            <a:lvl7pPr>
              <a:spcBef>
                <a:spcPts val="0"/>
              </a:spcBef>
              <a:buSzPct val="100000"/>
              <a:defRPr sz="1200"/>
            </a:lvl7pPr>
            <a:lvl8pPr>
              <a:spcBef>
                <a:spcPts val="0"/>
              </a:spcBef>
              <a:buSzPct val="100000"/>
              <a:defRPr sz="1200"/>
            </a:lvl8pPr>
            <a:lvl9pPr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sldNum" idx="12"/>
          </p:nvPr>
        </p:nvSpPr>
        <p:spPr>
          <a:xfrm>
            <a:off x="8472457" y="6217622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title"/>
          </p:nvPr>
        </p:nvSpPr>
        <p:spPr>
          <a:xfrm>
            <a:off x="311700" y="593366"/>
            <a:ext cx="8520599" cy="7635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sldNum" idx="12"/>
          </p:nvPr>
        </p:nvSpPr>
        <p:spPr>
          <a:xfrm>
            <a:off x="8472457" y="6217622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>
            <a:spLocks noGrp="1"/>
          </p:cNvSpPr>
          <p:nvPr>
            <p:ph type="title"/>
          </p:nvPr>
        </p:nvSpPr>
        <p:spPr>
          <a:xfrm>
            <a:off x="311700" y="740800"/>
            <a:ext cx="2807999" cy="10077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buSzPct val="100000"/>
              <a:defRPr sz="2400"/>
            </a:lvl1pPr>
            <a:lvl2pPr>
              <a:spcBef>
                <a:spcPts val="0"/>
              </a:spcBef>
              <a:buSzPct val="100000"/>
              <a:defRPr sz="2400"/>
            </a:lvl2pPr>
            <a:lvl3pPr>
              <a:spcBef>
                <a:spcPts val="0"/>
              </a:spcBef>
              <a:buSzPct val="100000"/>
              <a:defRPr sz="2400"/>
            </a:lvl3pPr>
            <a:lvl4pPr>
              <a:spcBef>
                <a:spcPts val="0"/>
              </a:spcBef>
              <a:buSzPct val="100000"/>
              <a:defRPr sz="2400"/>
            </a:lvl4pPr>
            <a:lvl5pPr>
              <a:spcBef>
                <a:spcPts val="0"/>
              </a:spcBef>
              <a:buSzPct val="100000"/>
              <a:defRPr sz="2400"/>
            </a:lvl5pPr>
            <a:lvl6pPr>
              <a:spcBef>
                <a:spcPts val="0"/>
              </a:spcBef>
              <a:buSzPct val="100000"/>
              <a:defRPr sz="2400"/>
            </a:lvl6pPr>
            <a:lvl7pPr>
              <a:spcBef>
                <a:spcPts val="0"/>
              </a:spcBef>
              <a:buSzPct val="100000"/>
              <a:defRPr sz="2400"/>
            </a:lvl7pPr>
            <a:lvl8pPr>
              <a:spcBef>
                <a:spcPts val="0"/>
              </a:spcBef>
              <a:buSzPct val="100000"/>
              <a:defRPr sz="2400"/>
            </a:lvl8pPr>
            <a:lvl9pPr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body" idx="1"/>
          </p:nvPr>
        </p:nvSpPr>
        <p:spPr>
          <a:xfrm>
            <a:off x="311700" y="1852800"/>
            <a:ext cx="2807999" cy="42393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buSzPct val="100000"/>
              <a:defRPr sz="1200"/>
            </a:lvl1pPr>
            <a:lvl2pPr>
              <a:spcBef>
                <a:spcPts val="0"/>
              </a:spcBef>
              <a:buSzPct val="100000"/>
              <a:defRPr sz="1200"/>
            </a:lvl2pPr>
            <a:lvl3pPr>
              <a:spcBef>
                <a:spcPts val="0"/>
              </a:spcBef>
              <a:buSzPct val="100000"/>
              <a:defRPr sz="1200"/>
            </a:lvl3pPr>
            <a:lvl4pPr>
              <a:spcBef>
                <a:spcPts val="0"/>
              </a:spcBef>
              <a:buSzPct val="100000"/>
              <a:defRPr sz="1200"/>
            </a:lvl4pPr>
            <a:lvl5pPr>
              <a:spcBef>
                <a:spcPts val="0"/>
              </a:spcBef>
              <a:buSzPct val="100000"/>
              <a:defRPr sz="1200"/>
            </a:lvl5pPr>
            <a:lvl6pPr>
              <a:spcBef>
                <a:spcPts val="0"/>
              </a:spcBef>
              <a:buSzPct val="100000"/>
              <a:defRPr sz="1200"/>
            </a:lvl6pPr>
            <a:lvl7pPr>
              <a:spcBef>
                <a:spcPts val="0"/>
              </a:spcBef>
              <a:buSzPct val="100000"/>
              <a:defRPr sz="1200"/>
            </a:lvl7pPr>
            <a:lvl8pPr>
              <a:spcBef>
                <a:spcPts val="0"/>
              </a:spcBef>
              <a:buSzPct val="100000"/>
              <a:defRPr sz="1200"/>
            </a:lvl8pPr>
            <a:lvl9pPr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sldNum" idx="12"/>
          </p:nvPr>
        </p:nvSpPr>
        <p:spPr>
          <a:xfrm>
            <a:off x="8472457" y="6217622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 txBox="1">
            <a:spLocks noGrp="1"/>
          </p:cNvSpPr>
          <p:nvPr>
            <p:ph type="title"/>
          </p:nvPr>
        </p:nvSpPr>
        <p:spPr>
          <a:xfrm>
            <a:off x="490250" y="600200"/>
            <a:ext cx="6367800" cy="5454299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>
              <a:spcBef>
                <a:spcPts val="0"/>
              </a:spcBef>
              <a:buSzPct val="100000"/>
              <a:defRPr sz="4800"/>
            </a:lvl1pPr>
            <a:lvl2pPr>
              <a:spcBef>
                <a:spcPts val="0"/>
              </a:spcBef>
              <a:buSzPct val="100000"/>
              <a:defRPr sz="4800"/>
            </a:lvl2pPr>
            <a:lvl3pPr>
              <a:spcBef>
                <a:spcPts val="0"/>
              </a:spcBef>
              <a:buSzPct val="100000"/>
              <a:defRPr sz="4800"/>
            </a:lvl3pPr>
            <a:lvl4pPr>
              <a:spcBef>
                <a:spcPts val="0"/>
              </a:spcBef>
              <a:buSzPct val="100000"/>
              <a:defRPr sz="4800"/>
            </a:lvl4pPr>
            <a:lvl5pPr>
              <a:spcBef>
                <a:spcPts val="0"/>
              </a:spcBef>
              <a:buSzPct val="100000"/>
              <a:defRPr sz="4800"/>
            </a:lvl5pPr>
            <a:lvl6pPr>
              <a:spcBef>
                <a:spcPts val="0"/>
              </a:spcBef>
              <a:buSzPct val="100000"/>
              <a:defRPr sz="4800"/>
            </a:lvl6pPr>
            <a:lvl7pPr>
              <a:spcBef>
                <a:spcPts val="0"/>
              </a:spcBef>
              <a:buSzPct val="100000"/>
              <a:defRPr sz="4800"/>
            </a:lvl7pPr>
            <a:lvl8pPr>
              <a:spcBef>
                <a:spcPts val="0"/>
              </a:spcBef>
              <a:buSzPct val="100000"/>
              <a:defRPr sz="4800"/>
            </a:lvl8pPr>
            <a:lvl9pPr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8472457" y="6217622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/>
          <p:nvPr/>
        </p:nvSpPr>
        <p:spPr>
          <a:xfrm>
            <a:off x="4572000" y="-166"/>
            <a:ext cx="457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title"/>
          </p:nvPr>
        </p:nvSpPr>
        <p:spPr>
          <a:xfrm>
            <a:off x="265500" y="1644233"/>
            <a:ext cx="4045199" cy="19764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algn="ctr">
              <a:spcBef>
                <a:spcPts val="0"/>
              </a:spcBef>
              <a:buSzPct val="100000"/>
              <a:defRPr sz="4200"/>
            </a:lvl1pPr>
            <a:lvl2pPr algn="ctr">
              <a:spcBef>
                <a:spcPts val="0"/>
              </a:spcBef>
              <a:buSzPct val="100000"/>
              <a:defRPr sz="4200"/>
            </a:lvl2pPr>
            <a:lvl3pPr algn="ctr">
              <a:spcBef>
                <a:spcPts val="0"/>
              </a:spcBef>
              <a:buSzPct val="100000"/>
              <a:defRPr sz="4200"/>
            </a:lvl3pPr>
            <a:lvl4pPr algn="ctr">
              <a:spcBef>
                <a:spcPts val="0"/>
              </a:spcBef>
              <a:buSzPct val="100000"/>
              <a:defRPr sz="4200"/>
            </a:lvl4pPr>
            <a:lvl5pPr algn="ctr">
              <a:spcBef>
                <a:spcPts val="0"/>
              </a:spcBef>
              <a:buSzPct val="100000"/>
              <a:defRPr sz="4200"/>
            </a:lvl5pPr>
            <a:lvl6pPr algn="ctr">
              <a:spcBef>
                <a:spcPts val="0"/>
              </a:spcBef>
              <a:buSzPct val="100000"/>
              <a:defRPr sz="4200"/>
            </a:lvl6pPr>
            <a:lvl7pPr algn="ctr">
              <a:spcBef>
                <a:spcPts val="0"/>
              </a:spcBef>
              <a:buSzPct val="100000"/>
              <a:defRPr sz="4200"/>
            </a:lvl7pPr>
            <a:lvl8pPr algn="ctr">
              <a:spcBef>
                <a:spcPts val="0"/>
              </a:spcBef>
              <a:buSzPct val="100000"/>
              <a:defRPr sz="4200"/>
            </a:lvl8pPr>
            <a:lvl9pPr algn="ctr">
              <a:spcBef>
                <a:spcPts val="0"/>
              </a:spcBef>
              <a:buSzPct val="100000"/>
              <a:defRPr sz="4200"/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subTitle" idx="1"/>
          </p:nvPr>
        </p:nvSpPr>
        <p:spPr>
          <a:xfrm>
            <a:off x="265500" y="3737433"/>
            <a:ext cx="4045199" cy="1646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2"/>
          </p:nvPr>
        </p:nvSpPr>
        <p:spPr>
          <a:xfrm>
            <a:off x="4939500" y="965433"/>
            <a:ext cx="3837000" cy="49269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8472457" y="6217622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body" idx="1"/>
          </p:nvPr>
        </p:nvSpPr>
        <p:spPr>
          <a:xfrm>
            <a:off x="311700" y="5640766"/>
            <a:ext cx="5998800" cy="8067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sldNum" idx="12"/>
          </p:nvPr>
        </p:nvSpPr>
        <p:spPr>
          <a:xfrm>
            <a:off x="8472457" y="6217622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>
            <a:spLocks noGrp="1"/>
          </p:cNvSpPr>
          <p:nvPr>
            <p:ph type="title"/>
          </p:nvPr>
        </p:nvSpPr>
        <p:spPr>
          <a:xfrm>
            <a:off x="311700" y="593366"/>
            <a:ext cx="8520599" cy="763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599" cy="4555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1pPr>
            <a:lvl2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2pPr>
            <a:lvl3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3pPr>
            <a:lvl4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4pPr>
            <a:lvl5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5pPr>
            <a:lvl6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6pPr>
            <a:lvl7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7pPr>
            <a:lvl8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8pPr>
            <a:lvl9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sldNum" idx="12"/>
          </p:nvPr>
        </p:nvSpPr>
        <p:spPr>
          <a:xfrm>
            <a:off x="8472457" y="6217622"/>
            <a:ext cx="548699" cy="524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dk2"/>
                </a:solidFill>
              </a:rPr>
              <a:t>‹#›</a:t>
            </a:fld>
            <a:endParaRPr lang="en" sz="1000">
              <a:solidFill>
                <a:schemeClr val="dk2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image" Target="../media/image4.png"/><Relationship Id="rId7" Type="http://schemas.openxmlformats.org/officeDocument/2006/relationships/image" Target="../media/image5.png"/><Relationship Id="rId8" Type="http://schemas.openxmlformats.org/officeDocument/2006/relationships/image" Target="../media/image6.png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1" Type="http://schemas.openxmlformats.org/officeDocument/2006/relationships/image" Target="../media/image9.png"/><Relationship Id="rId12" Type="http://schemas.openxmlformats.org/officeDocument/2006/relationships/image" Target="../media/image10.png"/><Relationship Id="rId13" Type="http://schemas.openxmlformats.org/officeDocument/2006/relationships/image" Target="../media/image11.png"/><Relationship Id="rId14" Type="http://schemas.openxmlformats.org/officeDocument/2006/relationships/image" Target="../media/image12.png"/><Relationship Id="rId15" Type="http://schemas.openxmlformats.org/officeDocument/2006/relationships/image" Target="../media/image13.png"/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image" Target="../media/image4.png"/><Relationship Id="rId7" Type="http://schemas.openxmlformats.org/officeDocument/2006/relationships/image" Target="../media/image5.png"/><Relationship Id="rId8" Type="http://schemas.openxmlformats.org/officeDocument/2006/relationships/image" Target="../media/image6.png"/><Relationship Id="rId9" Type="http://schemas.openxmlformats.org/officeDocument/2006/relationships/image" Target="../media/image7.png"/><Relationship Id="rId10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4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>
            <a:spLocks noGrp="1"/>
          </p:cNvSpPr>
          <p:nvPr>
            <p:ph type="title"/>
          </p:nvPr>
        </p:nvSpPr>
        <p:spPr>
          <a:xfrm>
            <a:off x="311700" y="2867800"/>
            <a:ext cx="8520599" cy="11222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/>
              <a:t>Transition to Practice</a:t>
            </a:r>
          </a:p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Shape 252"/>
          <p:cNvSpPr txBox="1">
            <a:spLocks noGrp="1"/>
          </p:cNvSpPr>
          <p:nvPr>
            <p:ph type="title"/>
          </p:nvPr>
        </p:nvSpPr>
        <p:spPr>
          <a:xfrm>
            <a:off x="359175" y="323231"/>
            <a:ext cx="8520599" cy="763500"/>
          </a:xfrm>
          <a:prstGeom prst="rect">
            <a:avLst/>
          </a:prstGeom>
          <a:solidFill>
            <a:schemeClr val="tx2">
              <a:lumMod val="90000"/>
            </a:schemeClr>
          </a:solidFill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dirty="0"/>
              <a:t>Transition to Practice: </a:t>
            </a:r>
            <a:r>
              <a:rPr lang="en-US" dirty="0" smtClean="0"/>
              <a:t>Differential </a:t>
            </a:r>
            <a:r>
              <a:rPr lang="en" dirty="0" smtClean="0"/>
              <a:t>Privacy </a:t>
            </a:r>
            <a:r>
              <a:rPr lang="en" dirty="0"/>
              <a:t>Curator </a:t>
            </a:r>
          </a:p>
        </p:txBody>
      </p:sp>
      <p:sp>
        <p:nvSpPr>
          <p:cNvPr id="253" name="Shape 253"/>
          <p:cNvSpPr txBox="1">
            <a:spLocks noGrp="1"/>
          </p:cNvSpPr>
          <p:nvPr>
            <p:ph type="body" idx="1"/>
          </p:nvPr>
        </p:nvSpPr>
        <p:spPr>
          <a:xfrm>
            <a:off x="642000" y="2980325"/>
            <a:ext cx="1991700" cy="3110700"/>
          </a:xfrm>
          <a:prstGeom prst="rect">
            <a:avLst/>
          </a:prstGeom>
          <a:ln w="9525" cap="flat" cmpd="sng">
            <a:solidFill>
              <a:srgbClr val="999999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">
                <a:solidFill>
                  <a:srgbClr val="000000"/>
                </a:solidFill>
              </a:rPr>
              <a:t>Integrating with Dataverse test and preliminary user testing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">
                <a:solidFill>
                  <a:srgbClr val="000000"/>
                </a:solidFill>
              </a:rPr>
              <a:t>Defining Relationships between Tags and Curator Access </a:t>
            </a:r>
          </a:p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">
                <a:solidFill>
                  <a:srgbClr val="000000"/>
                </a:solidFill>
              </a:rPr>
              <a:t>Interactive Query UI Development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">
                <a:solidFill>
                  <a:srgbClr val="000000"/>
                </a:solidFill>
              </a:rPr>
              <a:t>Security Analysis and Architecture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endParaRPr>
              <a:solidFill>
                <a:srgbClr val="000000"/>
              </a:solidFill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endParaRPr>
              <a:solidFill>
                <a:srgbClr val="000000"/>
              </a:solidFill>
            </a:endParaRPr>
          </a:p>
        </p:txBody>
      </p:sp>
      <p:sp>
        <p:nvSpPr>
          <p:cNvPr id="254" name="Shape 254"/>
          <p:cNvSpPr txBox="1">
            <a:spLocks noGrp="1"/>
          </p:cNvSpPr>
          <p:nvPr>
            <p:ph type="body" idx="2"/>
          </p:nvPr>
        </p:nvSpPr>
        <p:spPr>
          <a:xfrm>
            <a:off x="2724025" y="2980500"/>
            <a:ext cx="1991700" cy="3110700"/>
          </a:xfrm>
          <a:prstGeom prst="rect">
            <a:avLst/>
          </a:prstGeom>
          <a:ln w="9525" cap="flat" cmpd="sng">
            <a:solidFill>
              <a:srgbClr val="999999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">
                <a:solidFill>
                  <a:srgbClr val="000000"/>
                </a:solidFill>
              </a:rPr>
              <a:t>Integration with Dataverse production for low sensitive data.</a:t>
            </a:r>
          </a:p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">
                <a:solidFill>
                  <a:schemeClr val="dk1"/>
                </a:solidFill>
              </a:rPr>
              <a:t>Interactive Query UI In Production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">
                <a:solidFill>
                  <a:schemeClr val="dk1"/>
                </a:solidFill>
              </a:rPr>
              <a:t>Community Outreach including Architecture for Extensibility </a:t>
            </a:r>
            <a:r>
              <a:rPr lang="en">
                <a:solidFill>
                  <a:srgbClr val="000000"/>
                </a:solidFill>
              </a:rPr>
              <a:t>	</a:t>
            </a:r>
          </a:p>
        </p:txBody>
      </p:sp>
      <p:sp>
        <p:nvSpPr>
          <p:cNvPr id="255" name="Shape 255"/>
          <p:cNvSpPr txBox="1">
            <a:spLocks noGrp="1"/>
          </p:cNvSpPr>
          <p:nvPr>
            <p:ph type="body" idx="3"/>
          </p:nvPr>
        </p:nvSpPr>
        <p:spPr>
          <a:xfrm>
            <a:off x="4806050" y="2980525"/>
            <a:ext cx="1991700" cy="3110700"/>
          </a:xfrm>
          <a:prstGeom prst="rect">
            <a:avLst/>
          </a:prstGeom>
          <a:ln w="9525" cap="flat" cmpd="sng">
            <a:solidFill>
              <a:srgbClr val="999999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lang="en">
                <a:solidFill>
                  <a:srgbClr val="000000"/>
                </a:solidFill>
              </a:rPr>
              <a:t>Integration with Dataverse for high sensitive data.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lang="en">
                <a:solidFill>
                  <a:srgbClr val="000000"/>
                </a:solidFill>
              </a:rPr>
              <a:t>Extensive user testing feedback of workflow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lang="en">
                <a:solidFill>
                  <a:srgbClr val="000000"/>
                </a:solidFill>
              </a:rPr>
              <a:t>Continued Community Outreach and Extensibility Engineering</a:t>
            </a:r>
          </a:p>
        </p:txBody>
      </p:sp>
      <p:sp>
        <p:nvSpPr>
          <p:cNvPr id="256" name="Shape 256"/>
          <p:cNvSpPr txBox="1">
            <a:spLocks noGrp="1"/>
          </p:cNvSpPr>
          <p:nvPr>
            <p:ph type="body" idx="4"/>
          </p:nvPr>
        </p:nvSpPr>
        <p:spPr>
          <a:xfrm>
            <a:off x="6888075" y="2980525"/>
            <a:ext cx="1991700" cy="3110700"/>
          </a:xfrm>
          <a:prstGeom prst="rect">
            <a:avLst/>
          </a:prstGeom>
          <a:ln w="9525" cap="flat" cmpd="sng">
            <a:solidFill>
              <a:srgbClr val="999999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">
                <a:solidFill>
                  <a:srgbClr val="000000"/>
                </a:solidFill>
              </a:rPr>
              <a:t>Incorporate user testing feedback.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">
                <a:solidFill>
                  <a:srgbClr val="000000"/>
                </a:solidFill>
              </a:rPr>
              <a:t>Tutorials and Webinars</a:t>
            </a:r>
          </a:p>
        </p:txBody>
      </p:sp>
      <p:sp>
        <p:nvSpPr>
          <p:cNvPr id="257" name="Shape 257"/>
          <p:cNvSpPr txBox="1"/>
          <p:nvPr/>
        </p:nvSpPr>
        <p:spPr>
          <a:xfrm>
            <a:off x="596850" y="6066371"/>
            <a:ext cx="2082000" cy="256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200" b="1" dirty="0"/>
              <a:t>Oct - Dec, 2016</a:t>
            </a:r>
          </a:p>
        </p:txBody>
      </p:sp>
      <p:sp>
        <p:nvSpPr>
          <p:cNvPr id="258" name="Shape 258"/>
          <p:cNvSpPr txBox="1"/>
          <p:nvPr/>
        </p:nvSpPr>
        <p:spPr>
          <a:xfrm>
            <a:off x="2678875" y="6066371"/>
            <a:ext cx="2082000" cy="256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200" b="1"/>
              <a:t>Jan - Mar, 2017</a:t>
            </a:r>
          </a:p>
        </p:txBody>
      </p:sp>
      <p:sp>
        <p:nvSpPr>
          <p:cNvPr id="259" name="Shape 259"/>
          <p:cNvSpPr txBox="1"/>
          <p:nvPr/>
        </p:nvSpPr>
        <p:spPr>
          <a:xfrm>
            <a:off x="4760900" y="6064271"/>
            <a:ext cx="2082000" cy="256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200" b="1"/>
              <a:t>Apr - Jun, 2017</a:t>
            </a:r>
          </a:p>
        </p:txBody>
      </p:sp>
      <p:sp>
        <p:nvSpPr>
          <p:cNvPr id="260" name="Shape 260"/>
          <p:cNvSpPr txBox="1"/>
          <p:nvPr/>
        </p:nvSpPr>
        <p:spPr>
          <a:xfrm>
            <a:off x="6865500" y="6068471"/>
            <a:ext cx="2082000" cy="256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200" b="1"/>
              <a:t>Jul - Sept, 2017</a:t>
            </a:r>
          </a:p>
        </p:txBody>
      </p:sp>
      <p:sp>
        <p:nvSpPr>
          <p:cNvPr id="262" name="Shape 262"/>
          <p:cNvSpPr txBox="1"/>
          <p:nvPr/>
        </p:nvSpPr>
        <p:spPr>
          <a:xfrm>
            <a:off x="654300" y="1275725"/>
            <a:ext cx="7835399" cy="1165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None/>
            </a:pPr>
            <a:r>
              <a:rPr lang="en" sz="1800" b="1" dirty="0">
                <a:solidFill>
                  <a:schemeClr val="dk1"/>
                </a:solidFill>
              </a:rPr>
              <a:t>What’s expected by the end of Sept 2017?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1800" b="1" dirty="0">
              <a:solidFill>
                <a:schemeClr val="dk1"/>
              </a:solidFill>
            </a:endParaRPr>
          </a:p>
          <a:p>
            <a:pPr lvl="0" rtl="0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None/>
            </a:pPr>
            <a:r>
              <a:rPr lang="en" sz="1800" dirty="0">
                <a:solidFill>
                  <a:schemeClr val="dk1"/>
                </a:solidFill>
              </a:rPr>
              <a:t>Complete coupled workflow across all tools for privacy preservation.</a:t>
            </a:r>
          </a:p>
          <a:p>
            <a:pPr lvl="0" rtl="0">
              <a:spcBef>
                <a:spcPts val="0"/>
              </a:spcBef>
              <a:spcAft>
                <a:spcPts val="1600"/>
              </a:spcAft>
              <a:buNone/>
            </a:pPr>
            <a:endParaRPr sz="1600" dirty="0">
              <a:solidFill>
                <a:schemeClr val="dk2"/>
              </a:solidFill>
            </a:endParaRPr>
          </a:p>
        </p:txBody>
      </p:sp>
      <p:pic>
        <p:nvPicPr>
          <p:cNvPr id="3" name="Picture 2" descr="TwoRavens-small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850" y="2245590"/>
            <a:ext cx="1386178" cy="635861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4107922" y="6470843"/>
            <a:ext cx="8504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Year 5</a:t>
            </a:r>
            <a:endParaRPr lang="en-US" dirty="0"/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664290" y="6423452"/>
            <a:ext cx="822543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 txBox="1">
            <a:spLocks noGrp="1"/>
          </p:cNvSpPr>
          <p:nvPr>
            <p:ph type="title"/>
          </p:nvPr>
        </p:nvSpPr>
        <p:spPr>
          <a:xfrm>
            <a:off x="311700" y="1949200"/>
            <a:ext cx="8520599" cy="30968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We define “Transition to Practice” as making privacy tools and systems </a:t>
            </a:r>
            <a:r>
              <a:rPr lang="en" b="1"/>
              <a:t>operational 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 txBox="1">
            <a:spLocks noGrp="1"/>
          </p:cNvSpPr>
          <p:nvPr>
            <p:ph type="title"/>
          </p:nvPr>
        </p:nvSpPr>
        <p:spPr>
          <a:xfrm>
            <a:off x="311700" y="593366"/>
            <a:ext cx="8520599" cy="7635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dirty="0">
                <a:solidFill>
                  <a:srgbClr val="800000"/>
                </a:solidFill>
              </a:rPr>
              <a:t>What do we mean by </a:t>
            </a:r>
            <a:r>
              <a:rPr lang="en-US" dirty="0" smtClean="0">
                <a:solidFill>
                  <a:srgbClr val="800000"/>
                </a:solidFill>
              </a:rPr>
              <a:t>“</a:t>
            </a:r>
            <a:r>
              <a:rPr lang="en" dirty="0" smtClean="0">
                <a:solidFill>
                  <a:srgbClr val="800000"/>
                </a:solidFill>
              </a:rPr>
              <a:t>operational</a:t>
            </a:r>
            <a:r>
              <a:rPr lang="en-US" dirty="0" smtClean="0">
                <a:solidFill>
                  <a:srgbClr val="800000"/>
                </a:solidFill>
              </a:rPr>
              <a:t>”</a:t>
            </a:r>
            <a:r>
              <a:rPr lang="en" dirty="0" smtClean="0">
                <a:solidFill>
                  <a:srgbClr val="800000"/>
                </a:solidFill>
              </a:rPr>
              <a:t>?</a:t>
            </a:r>
            <a:endParaRPr lang="en" dirty="0">
              <a:solidFill>
                <a:srgbClr val="800000"/>
              </a:solidFill>
            </a:endParaRPr>
          </a:p>
        </p:txBody>
      </p:sp>
      <p:sp>
        <p:nvSpPr>
          <p:cNvPr id="143" name="Shape 143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599" cy="45551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571500" lvl="0" indent="-342900" rtl="0">
              <a:lnSpc>
                <a:spcPct val="115000"/>
              </a:lnSpc>
              <a:spcBef>
                <a:spcPts val="1000"/>
              </a:spcBef>
              <a:buSzPct val="100000"/>
              <a:buFont typeface="Arial"/>
              <a:buChar char="•"/>
            </a:pPr>
            <a:r>
              <a:rPr lang="en" sz="2400" dirty="0">
                <a:solidFill>
                  <a:schemeClr val="tx1"/>
                </a:solidFill>
              </a:rPr>
              <a:t>Make the tools and systems available and usable to social scientists, legal scholars, and practitioners.</a:t>
            </a:r>
          </a:p>
          <a:p>
            <a:pPr marL="571500" lvl="0" indent="-342900" rtl="0">
              <a:lnSpc>
                <a:spcPct val="115000"/>
              </a:lnSpc>
              <a:spcBef>
                <a:spcPts val="1000"/>
              </a:spcBef>
              <a:buSzPct val="100000"/>
              <a:buFont typeface="Arial"/>
              <a:buChar char="•"/>
            </a:pPr>
            <a:r>
              <a:rPr lang="en" sz="2400" dirty="0">
                <a:solidFill>
                  <a:schemeClr val="tx1"/>
                </a:solidFill>
              </a:rPr>
              <a:t>Move from a research prototype to a production system that is maintained and supported beyond the duration of this project.</a:t>
            </a:r>
          </a:p>
          <a:p>
            <a:pPr marL="571500" lvl="0" indent="-342900" rtl="0">
              <a:lnSpc>
                <a:spcPct val="115000"/>
              </a:lnSpc>
              <a:spcBef>
                <a:spcPts val="1000"/>
              </a:spcBef>
              <a:buSzPct val="100000"/>
              <a:buFont typeface="Arial"/>
              <a:buChar char="•"/>
            </a:pPr>
            <a:r>
              <a:rPr lang="en" sz="2400" dirty="0">
                <a:solidFill>
                  <a:schemeClr val="tx1"/>
                </a:solidFill>
              </a:rPr>
              <a:t>Distribute the </a:t>
            </a:r>
            <a:r>
              <a:rPr lang="en" sz="2400" dirty="0" smtClean="0">
                <a:solidFill>
                  <a:schemeClr val="tx1"/>
                </a:solidFill>
              </a:rPr>
              <a:t>software </a:t>
            </a:r>
            <a:r>
              <a:rPr lang="en" sz="2400" dirty="0">
                <a:solidFill>
                  <a:schemeClr val="tx1"/>
                </a:solidFill>
              </a:rPr>
              <a:t>to allow others use the tools and systems for their needs, with their own environments.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 txBox="1">
            <a:spLocks noGrp="1"/>
          </p:cNvSpPr>
          <p:nvPr>
            <p:ph type="title"/>
          </p:nvPr>
        </p:nvSpPr>
        <p:spPr>
          <a:xfrm>
            <a:off x="185350" y="587441"/>
            <a:ext cx="8520599" cy="7635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dirty="0">
                <a:solidFill>
                  <a:srgbClr val="800000"/>
                </a:solidFill>
              </a:rPr>
              <a:t>Parallel Efforts on Systems and Tools</a:t>
            </a:r>
          </a:p>
        </p:txBody>
      </p:sp>
      <p:sp>
        <p:nvSpPr>
          <p:cNvPr id="149" name="Shape 149"/>
          <p:cNvSpPr txBox="1">
            <a:spLocks noGrp="1"/>
          </p:cNvSpPr>
          <p:nvPr>
            <p:ph type="body" idx="1"/>
          </p:nvPr>
        </p:nvSpPr>
        <p:spPr>
          <a:xfrm>
            <a:off x="185350" y="1833030"/>
            <a:ext cx="2796299" cy="3463245"/>
          </a:xfrm>
          <a:prstGeom prst="rect">
            <a:avLst/>
          </a:prstGeom>
          <a:ln w="9525" cap="flat" cmpd="sng">
            <a:solidFill>
              <a:srgbClr val="B7B7B7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800" b="1" dirty="0">
                <a:solidFill>
                  <a:srgbClr val="000000"/>
                </a:solidFill>
              </a:rPr>
              <a:t>DataTags </a:t>
            </a:r>
            <a:r>
              <a:rPr lang="en" sz="1800" b="1" dirty="0" smtClean="0">
                <a:solidFill>
                  <a:srgbClr val="000000"/>
                </a:solidFill>
              </a:rPr>
              <a:t>Repositories</a:t>
            </a:r>
            <a:r>
              <a:rPr lang="en-US" sz="1800" b="1" dirty="0" smtClean="0">
                <a:solidFill>
                  <a:srgbClr val="000000"/>
                </a:solidFill>
              </a:rPr>
              <a:t/>
            </a:r>
            <a:br>
              <a:rPr lang="en-US" sz="1800" b="1" dirty="0" smtClean="0">
                <a:solidFill>
                  <a:srgbClr val="000000"/>
                </a:solidFill>
              </a:rPr>
            </a:br>
            <a:endParaRPr lang="en-US" dirty="0" smtClean="0">
              <a:solidFill>
                <a:srgbClr val="000000"/>
              </a:solidFill>
            </a:endParaRPr>
          </a:p>
          <a:p>
            <a:pPr lvl="0" rtl="0">
              <a:lnSpc>
                <a:spcPct val="120000"/>
              </a:lnSpc>
              <a:spcBef>
                <a:spcPts val="0"/>
              </a:spcBef>
              <a:buNone/>
            </a:pPr>
            <a:r>
              <a:rPr lang="en" dirty="0" smtClean="0">
                <a:solidFill>
                  <a:srgbClr val="000000"/>
                </a:solidFill>
              </a:rPr>
              <a:t>Repositories </a:t>
            </a:r>
            <a:r>
              <a:rPr lang="en" dirty="0">
                <a:solidFill>
                  <a:srgbClr val="000000"/>
                </a:solidFill>
              </a:rPr>
              <a:t>that allow sharing or publishing sensitive data and support two or more datatags.</a:t>
            </a:r>
          </a:p>
          <a:p>
            <a:pPr marL="514350" lvl="0" indent="-285750" rtl="0">
              <a:lnSpc>
                <a:spcPct val="50000"/>
              </a:lnSpc>
              <a:spcBef>
                <a:spcPts val="0"/>
              </a:spcBef>
              <a:buFont typeface="Arial"/>
              <a:buChar char="•"/>
            </a:pPr>
            <a:r>
              <a:rPr lang="en" dirty="0">
                <a:solidFill>
                  <a:srgbClr val="000000"/>
                </a:solidFill>
              </a:rPr>
              <a:t>Technology Science</a:t>
            </a:r>
          </a:p>
          <a:p>
            <a:pPr marL="514350" lvl="0" indent="-285750" rtl="0">
              <a:lnSpc>
                <a:spcPct val="50000"/>
              </a:lnSpc>
              <a:spcBef>
                <a:spcPts val="0"/>
              </a:spcBef>
              <a:buFont typeface="Arial"/>
              <a:buChar char="•"/>
            </a:pPr>
            <a:r>
              <a:rPr lang="en" dirty="0">
                <a:solidFill>
                  <a:srgbClr val="000000"/>
                </a:solidFill>
              </a:rPr>
              <a:t>Dataverse</a:t>
            </a:r>
          </a:p>
          <a:p>
            <a:pPr lvl="0" rtl="0">
              <a:spcBef>
                <a:spcPts val="0"/>
              </a:spcBef>
              <a:buNone/>
            </a:pPr>
            <a:endParaRPr dirty="0">
              <a:solidFill>
                <a:srgbClr val="FF0000"/>
              </a:solidFill>
            </a:endParaRPr>
          </a:p>
        </p:txBody>
      </p:sp>
      <p:sp>
        <p:nvSpPr>
          <p:cNvPr id="150" name="Shape 150"/>
          <p:cNvSpPr txBox="1">
            <a:spLocks noGrp="1"/>
          </p:cNvSpPr>
          <p:nvPr>
            <p:ph type="body" idx="2"/>
          </p:nvPr>
        </p:nvSpPr>
        <p:spPr>
          <a:xfrm>
            <a:off x="3133975" y="1833030"/>
            <a:ext cx="2931599" cy="3463245"/>
          </a:xfrm>
          <a:prstGeom prst="rect">
            <a:avLst/>
          </a:prstGeom>
          <a:ln w="9525" cap="flat" cmpd="sng">
            <a:solidFill>
              <a:srgbClr val="B7B7B7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800" b="1" dirty="0">
                <a:solidFill>
                  <a:srgbClr val="000000"/>
                </a:solidFill>
              </a:rPr>
              <a:t>Codified Legal Knowledge </a:t>
            </a:r>
          </a:p>
          <a:p>
            <a:pPr lvl="0" rtl="0">
              <a:spcBef>
                <a:spcPts val="0"/>
              </a:spcBef>
              <a:buNone/>
            </a:pPr>
            <a:r>
              <a:rPr lang="en" dirty="0">
                <a:solidFill>
                  <a:schemeClr val="tx1"/>
                </a:solidFill>
              </a:rPr>
              <a:t>Scalable ways to digest privacy regulations to assign a datatag to a dataset and generate a license</a:t>
            </a:r>
          </a:p>
          <a:p>
            <a:pPr marL="514350" lvl="0" indent="-285750" rtl="0">
              <a:lnSpc>
                <a:spcPct val="50000"/>
              </a:lnSpc>
              <a:spcBef>
                <a:spcPts val="0"/>
              </a:spcBef>
              <a:buFont typeface="Arial"/>
              <a:buChar char="•"/>
            </a:pPr>
            <a:r>
              <a:rPr lang="en" dirty="0">
                <a:solidFill>
                  <a:schemeClr val="tx1"/>
                </a:solidFill>
              </a:rPr>
              <a:t>Rule-based model</a:t>
            </a:r>
          </a:p>
          <a:p>
            <a:pPr marL="514350" lvl="0" indent="-285750" rtl="0">
              <a:lnSpc>
                <a:spcPct val="50000"/>
              </a:lnSpc>
              <a:spcBef>
                <a:spcPts val="0"/>
              </a:spcBef>
              <a:buFont typeface="Arial"/>
              <a:buChar char="•"/>
            </a:pPr>
            <a:r>
              <a:rPr lang="en" dirty="0">
                <a:solidFill>
                  <a:schemeClr val="tx1"/>
                </a:solidFill>
              </a:rPr>
              <a:t>Decision-tree model</a:t>
            </a:r>
          </a:p>
          <a:p>
            <a:pPr marL="514350" lvl="0" indent="-285750" rtl="0">
              <a:lnSpc>
                <a:spcPct val="50000"/>
              </a:lnSpc>
              <a:spcBef>
                <a:spcPts val="0"/>
              </a:spcBef>
              <a:buFont typeface="Arial"/>
              <a:buChar char="•"/>
            </a:pPr>
            <a:r>
              <a:rPr lang="en" dirty="0">
                <a:solidFill>
                  <a:schemeClr val="tx1"/>
                </a:solidFill>
              </a:rPr>
              <a:t>DataTagging interview</a:t>
            </a:r>
          </a:p>
          <a:p>
            <a:pPr marL="514350" lvl="0" indent="-285750" rtl="0">
              <a:lnSpc>
                <a:spcPct val="50000"/>
              </a:lnSpc>
              <a:spcBef>
                <a:spcPts val="0"/>
              </a:spcBef>
              <a:buFont typeface="Arial"/>
              <a:buChar char="•"/>
            </a:pPr>
            <a:r>
              <a:rPr lang="en" dirty="0">
                <a:solidFill>
                  <a:schemeClr val="tx1"/>
                </a:solidFill>
              </a:rPr>
              <a:t>License generator </a:t>
            </a:r>
          </a:p>
          <a:p>
            <a:pPr marL="514350" lvl="0" indent="-285750" rtl="0">
              <a:lnSpc>
                <a:spcPct val="50000"/>
              </a:lnSpc>
              <a:spcBef>
                <a:spcPts val="0"/>
              </a:spcBef>
              <a:buFont typeface="Arial"/>
              <a:buChar char="•"/>
            </a:pPr>
            <a:r>
              <a:rPr lang="en" dirty="0">
                <a:solidFill>
                  <a:schemeClr val="tx1"/>
                </a:solidFill>
              </a:rPr>
              <a:t>Crowd-sourcing wiki</a:t>
            </a:r>
          </a:p>
          <a:p>
            <a:pPr lvl="0" rtl="0">
              <a:spcBef>
                <a:spcPts val="0"/>
              </a:spcBef>
              <a:buNone/>
            </a:pPr>
            <a:endParaRPr sz="1800" b="1" dirty="0"/>
          </a:p>
        </p:txBody>
      </p:sp>
      <p:sp>
        <p:nvSpPr>
          <p:cNvPr id="151" name="Shape 151"/>
          <p:cNvSpPr txBox="1">
            <a:spLocks noGrp="1"/>
          </p:cNvSpPr>
          <p:nvPr>
            <p:ph type="body" idx="3"/>
          </p:nvPr>
        </p:nvSpPr>
        <p:spPr>
          <a:xfrm>
            <a:off x="6217900" y="1833030"/>
            <a:ext cx="2649299" cy="3463245"/>
          </a:xfrm>
          <a:prstGeom prst="rect">
            <a:avLst/>
          </a:prstGeom>
          <a:ln w="9525" cap="flat" cmpd="sng">
            <a:solidFill>
              <a:srgbClr val="B7B7B7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800" b="1" dirty="0"/>
              <a:t>Applied Differential Privacy  </a:t>
            </a:r>
            <a:endParaRPr lang="en-US" sz="1800" b="1" dirty="0" smtClean="0"/>
          </a:p>
          <a:p>
            <a:pPr lvl="0" rtl="0">
              <a:spcBef>
                <a:spcPts val="0"/>
              </a:spcBef>
              <a:buNone/>
            </a:pPr>
            <a:endParaRPr lang="en" sz="1800" b="1" dirty="0"/>
          </a:p>
          <a:p>
            <a:pPr lvl="0" rtl="0">
              <a:spcBef>
                <a:spcPts val="0"/>
              </a:spcBef>
              <a:buNone/>
            </a:pPr>
            <a:r>
              <a:rPr lang="en" dirty="0"/>
              <a:t>Tools that enable to learn about a sensitive dataset while preserving its privacy</a:t>
            </a:r>
            <a:r>
              <a:rPr lang="en" dirty="0" smtClean="0"/>
              <a:t>.</a:t>
            </a:r>
            <a:endParaRPr lang="en-US" dirty="0" smtClean="0"/>
          </a:p>
          <a:p>
            <a:pPr lvl="0" rtl="0">
              <a:spcBef>
                <a:spcPts val="0"/>
              </a:spcBef>
              <a:buNone/>
            </a:pPr>
            <a:endParaRPr lang="en" dirty="0"/>
          </a:p>
          <a:p>
            <a:pPr marL="514350" lvl="0" indent="-285750" rtl="0">
              <a:spcBef>
                <a:spcPts val="0"/>
              </a:spcBef>
              <a:buFont typeface="Arial"/>
              <a:buChar char="•"/>
            </a:pPr>
            <a:r>
              <a:rPr lang="en" dirty="0"/>
              <a:t>Curator Tools for: </a:t>
            </a:r>
          </a:p>
          <a:p>
            <a:pPr marL="971550" lvl="1" indent="-285750" rtl="0">
              <a:spcBef>
                <a:spcPts val="0"/>
              </a:spcBef>
              <a:buSzPct val="100000"/>
              <a:buFont typeface="Arial"/>
              <a:buChar char="•"/>
            </a:pPr>
            <a:r>
              <a:rPr lang="en" sz="1400" dirty="0"/>
              <a:t>Descriptive Stats</a:t>
            </a:r>
          </a:p>
          <a:p>
            <a:pPr marL="971550" lvl="1" indent="-285750" rtl="0">
              <a:spcBef>
                <a:spcPts val="0"/>
              </a:spcBef>
              <a:buSzPct val="100000"/>
              <a:buFont typeface="Arial"/>
              <a:buChar char="•"/>
            </a:pPr>
            <a:r>
              <a:rPr lang="en" sz="1400" dirty="0"/>
              <a:t>Causal Inference </a:t>
            </a:r>
          </a:p>
          <a:p>
            <a:pPr marL="971550" lvl="1" indent="-285750" rtl="0">
              <a:spcBef>
                <a:spcPts val="0"/>
              </a:spcBef>
              <a:buSzPct val="100000"/>
              <a:buFont typeface="Arial"/>
              <a:buChar char="•"/>
            </a:pPr>
            <a:r>
              <a:rPr lang="en" sz="1400" dirty="0"/>
              <a:t>Regression</a:t>
            </a:r>
          </a:p>
          <a:p>
            <a:pPr marL="971550" lvl="1" indent="-285750" rtl="0">
              <a:spcBef>
                <a:spcPts val="0"/>
              </a:spcBef>
              <a:buSzPct val="100000"/>
              <a:buFont typeface="Arial"/>
              <a:buChar char="•"/>
            </a:pPr>
            <a:r>
              <a:rPr lang="en" sz="1400" dirty="0"/>
              <a:t>Queries</a:t>
            </a:r>
          </a:p>
          <a:p>
            <a:pPr lvl="0" rtl="0">
              <a:spcBef>
                <a:spcPts val="0"/>
              </a:spcBef>
              <a:buNone/>
            </a:pPr>
            <a:endParaRPr sz="1800" b="1" dirty="0"/>
          </a:p>
        </p:txBody>
      </p:sp>
    </p:spTree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 txBox="1">
            <a:spLocks noGrp="1"/>
          </p:cNvSpPr>
          <p:nvPr>
            <p:ph type="title"/>
          </p:nvPr>
        </p:nvSpPr>
        <p:spPr>
          <a:xfrm>
            <a:off x="185350" y="280335"/>
            <a:ext cx="8520599" cy="7635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dirty="0" smtClean="0">
                <a:solidFill>
                  <a:srgbClr val="800000"/>
                </a:solidFill>
              </a:rPr>
              <a:t>In 2015-2016: Towards Transition to Practice </a:t>
            </a:r>
            <a:endParaRPr lang="en" dirty="0">
              <a:solidFill>
                <a:srgbClr val="800000"/>
              </a:solidFill>
            </a:endParaRPr>
          </a:p>
        </p:txBody>
      </p:sp>
      <p:sp>
        <p:nvSpPr>
          <p:cNvPr id="152" name="Shape 152"/>
          <p:cNvSpPr txBox="1"/>
          <p:nvPr/>
        </p:nvSpPr>
        <p:spPr>
          <a:xfrm>
            <a:off x="406158" y="1529181"/>
            <a:ext cx="8539200" cy="445779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1800" b="1" dirty="0" smtClean="0">
                <a:solidFill>
                  <a:srgbClr val="800000"/>
                </a:solidFill>
              </a:rPr>
              <a:t>   </a:t>
            </a:r>
            <a:r>
              <a:rPr lang="en" sz="1800" b="1" dirty="0" smtClean="0">
                <a:solidFill>
                  <a:srgbClr val="800000"/>
                </a:solidFill>
              </a:rPr>
              <a:t>Operational:</a:t>
            </a:r>
            <a:endParaRPr sz="1800" dirty="0">
              <a:solidFill>
                <a:srgbClr val="800000"/>
              </a:solidFill>
            </a:endParaRPr>
          </a:p>
          <a:p>
            <a:pPr marL="514350" lvl="0" indent="-285750" rtl="0">
              <a:lnSpc>
                <a:spcPct val="200000"/>
              </a:lnSpc>
              <a:spcBef>
                <a:spcPts val="0"/>
              </a:spcBef>
              <a:buFont typeface="Arial"/>
              <a:buChar char="•"/>
            </a:pPr>
            <a:r>
              <a:rPr lang="en" b="1" dirty="0"/>
              <a:t>Technology Science</a:t>
            </a:r>
            <a:r>
              <a:rPr lang="en" dirty="0"/>
              <a:t> supports six datags, from blue to crimson. </a:t>
            </a:r>
          </a:p>
          <a:p>
            <a:pPr marL="514350" lvl="0" indent="-285750" rtl="0">
              <a:lnSpc>
                <a:spcPct val="200000"/>
              </a:lnSpc>
              <a:spcBef>
                <a:spcPts val="0"/>
              </a:spcBef>
              <a:buFont typeface="Arial"/>
              <a:buChar char="•"/>
            </a:pPr>
            <a:r>
              <a:rPr lang="en" b="1" dirty="0"/>
              <a:t>Dataverse</a:t>
            </a:r>
            <a:r>
              <a:rPr lang="en" dirty="0"/>
              <a:t> supports four datatags, from blue to </a:t>
            </a:r>
            <a:r>
              <a:rPr lang="en" dirty="0" smtClean="0"/>
              <a:t>orange</a:t>
            </a:r>
            <a:r>
              <a:rPr lang="en-US" dirty="0" smtClean="0"/>
              <a:t>.</a:t>
            </a:r>
          </a:p>
          <a:p>
            <a:pPr marL="228600" lvl="0" rtl="0">
              <a:lnSpc>
                <a:spcPct val="200000"/>
              </a:lnSpc>
              <a:spcBef>
                <a:spcPts val="0"/>
              </a:spcBef>
            </a:pPr>
            <a:endParaRPr lang="en-US" dirty="0" smtClean="0"/>
          </a:p>
          <a:p>
            <a:pPr marL="228600" lvl="0" rtl="0">
              <a:lnSpc>
                <a:spcPct val="200000"/>
              </a:lnSpc>
              <a:spcBef>
                <a:spcPts val="0"/>
              </a:spcBef>
            </a:pPr>
            <a:r>
              <a:rPr lang="en-US" sz="1800" b="1" dirty="0" smtClean="0">
                <a:solidFill>
                  <a:srgbClr val="800000"/>
                </a:solidFill>
              </a:rPr>
              <a:t>Prototyping:</a:t>
            </a:r>
          </a:p>
          <a:p>
            <a:pPr marL="514350" lvl="0" indent="-285750" rtl="0">
              <a:lnSpc>
                <a:spcPct val="200000"/>
              </a:lnSpc>
              <a:spcBef>
                <a:spcPts val="0"/>
              </a:spcBef>
              <a:buFont typeface="Arial"/>
              <a:buChar char="•"/>
            </a:pPr>
            <a:r>
              <a:rPr lang="en-US" b="1" dirty="0" smtClean="0">
                <a:solidFill>
                  <a:schemeClr val="tx1"/>
                </a:solidFill>
              </a:rPr>
              <a:t>Differential Privacy Curator Tool: </a:t>
            </a:r>
            <a:r>
              <a:rPr lang="en-US" dirty="0" smtClean="0">
                <a:solidFill>
                  <a:schemeClr val="tx1"/>
                </a:solidFill>
              </a:rPr>
              <a:t>Privacy Budget, Descriptive Statistics, Causal Inference</a:t>
            </a:r>
          </a:p>
          <a:p>
            <a:pPr marL="514350" lvl="0" indent="-285750" rtl="0">
              <a:lnSpc>
                <a:spcPct val="200000"/>
              </a:lnSpc>
              <a:spcBef>
                <a:spcPts val="0"/>
              </a:spcBef>
              <a:buFont typeface="Arial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Rule-Based model</a:t>
            </a:r>
          </a:p>
          <a:p>
            <a:pPr marL="514350" lvl="0" indent="-285750" rtl="0">
              <a:lnSpc>
                <a:spcPct val="200000"/>
              </a:lnSpc>
              <a:spcBef>
                <a:spcPts val="0"/>
              </a:spcBef>
              <a:buFont typeface="Arial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Decision-tree model</a:t>
            </a:r>
          </a:p>
          <a:p>
            <a:pPr marL="514350" lvl="0" indent="-285750" rtl="0">
              <a:lnSpc>
                <a:spcPct val="200000"/>
              </a:lnSpc>
              <a:spcBef>
                <a:spcPts val="0"/>
              </a:spcBef>
              <a:buFont typeface="Arial"/>
              <a:buChar char="•"/>
            </a:pPr>
            <a:r>
              <a:rPr lang="en-US" dirty="0" err="1" smtClean="0">
                <a:solidFill>
                  <a:schemeClr val="tx1"/>
                </a:solidFill>
              </a:rPr>
              <a:t>DataTagging</a:t>
            </a:r>
            <a:r>
              <a:rPr lang="en-US" dirty="0" smtClean="0">
                <a:solidFill>
                  <a:schemeClr val="tx1"/>
                </a:solidFill>
              </a:rPr>
              <a:t> Interview</a:t>
            </a:r>
          </a:p>
          <a:p>
            <a:pPr marL="514350" lvl="0" indent="-285750" rtl="0">
              <a:lnSpc>
                <a:spcPct val="200000"/>
              </a:lnSpc>
              <a:spcBef>
                <a:spcPts val="0"/>
              </a:spcBef>
              <a:buFont typeface="Arial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Crowd-sourcing wiki</a:t>
            </a:r>
          </a:p>
          <a:p>
            <a:pPr marL="228600" lvl="0" rtl="0">
              <a:lnSpc>
                <a:spcPct val="200000"/>
              </a:lnSpc>
              <a:spcBef>
                <a:spcPts val="0"/>
              </a:spcBef>
            </a:pPr>
            <a:endParaRPr lang="en-US" dirty="0">
              <a:solidFill>
                <a:schemeClr val="tx1"/>
              </a:solidFill>
            </a:endParaRPr>
          </a:p>
          <a:p>
            <a:pPr marL="228600" lvl="0" rtl="0">
              <a:lnSpc>
                <a:spcPct val="200000"/>
              </a:lnSpc>
              <a:spcBef>
                <a:spcPts val="0"/>
              </a:spcBef>
            </a:pPr>
            <a:endParaRPr lang="en-US" dirty="0" smtClean="0"/>
          </a:p>
        </p:txBody>
      </p:sp>
      <p:grpSp>
        <p:nvGrpSpPr>
          <p:cNvPr id="153" name="Shape 153"/>
          <p:cNvGrpSpPr/>
          <p:nvPr/>
        </p:nvGrpSpPr>
        <p:grpSpPr>
          <a:xfrm>
            <a:off x="6246427" y="1948074"/>
            <a:ext cx="2626770" cy="366502"/>
            <a:chOff x="2855237" y="2271514"/>
            <a:chExt cx="2412499" cy="290598"/>
          </a:xfrm>
        </p:grpSpPr>
        <p:pic>
          <p:nvPicPr>
            <p:cNvPr id="154" name="Shape 154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2855237" y="2271526"/>
              <a:ext cx="340176" cy="29057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55" name="Shape 155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3267799" y="2271524"/>
              <a:ext cx="340176" cy="29058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56" name="Shape 156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3713436" y="2271525"/>
              <a:ext cx="340174" cy="29057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57" name="Shape 157"/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4114862" y="2271515"/>
              <a:ext cx="340193" cy="2905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58" name="Shape 158"/>
            <p:cNvPicPr preferRelativeResize="0"/>
            <p:nvPr/>
          </p:nvPicPr>
          <p:blipFill>
            <a:blip r:embed="rId7">
              <a:alphaModFix/>
            </a:blip>
            <a:stretch>
              <a:fillRect/>
            </a:stretch>
          </p:blipFill>
          <p:spPr>
            <a:xfrm>
              <a:off x="4516292" y="2271514"/>
              <a:ext cx="340188" cy="29058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59" name="Shape 159"/>
            <p:cNvPicPr preferRelativeResize="0"/>
            <p:nvPr/>
          </p:nvPicPr>
          <p:blipFill>
            <a:blip r:embed="rId8">
              <a:alphaModFix/>
            </a:blip>
            <a:stretch>
              <a:fillRect/>
            </a:stretch>
          </p:blipFill>
          <p:spPr>
            <a:xfrm>
              <a:off x="4927542" y="2271522"/>
              <a:ext cx="340194" cy="29059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60" name="Shape 160"/>
          <p:cNvGrpSpPr/>
          <p:nvPr/>
        </p:nvGrpSpPr>
        <p:grpSpPr>
          <a:xfrm>
            <a:off x="6246426" y="2456839"/>
            <a:ext cx="1741910" cy="366496"/>
            <a:chOff x="2855237" y="2271515"/>
            <a:chExt cx="1599818" cy="290593"/>
          </a:xfrm>
        </p:grpSpPr>
        <p:pic>
          <p:nvPicPr>
            <p:cNvPr id="161" name="Shape 161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2855237" y="2271526"/>
              <a:ext cx="340176" cy="29057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62" name="Shape 162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3267799" y="2271524"/>
              <a:ext cx="340176" cy="29058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63" name="Shape 163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3713436" y="2271525"/>
              <a:ext cx="340174" cy="29057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64" name="Shape 164"/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4114862" y="2271515"/>
              <a:ext cx="340193" cy="290590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901850399"/>
      </p:ext>
    </p:extLst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Shape 169"/>
          <p:cNvSpPr txBox="1"/>
          <p:nvPr/>
        </p:nvSpPr>
        <p:spPr>
          <a:xfrm>
            <a:off x="40900" y="6047975"/>
            <a:ext cx="9103199" cy="825299"/>
          </a:xfrm>
          <a:prstGeom prst="rect">
            <a:avLst/>
          </a:prstGeom>
          <a:solidFill>
            <a:srgbClr val="FFD966"/>
          </a:solidFill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End-to-End Systems</a:t>
            </a:r>
          </a:p>
        </p:txBody>
      </p:sp>
      <p:sp>
        <p:nvSpPr>
          <p:cNvPr id="170" name="Shape 170"/>
          <p:cNvSpPr txBox="1"/>
          <p:nvPr/>
        </p:nvSpPr>
        <p:spPr>
          <a:xfrm>
            <a:off x="2933012" y="2220450"/>
            <a:ext cx="1516500" cy="763500"/>
          </a:xfrm>
          <a:prstGeom prst="rect">
            <a:avLst/>
          </a:prstGeom>
          <a:solidFill>
            <a:srgbClr val="CFE2F3"/>
          </a:solidFill>
          <a:ln w="9525" cap="flat" cmpd="sng">
            <a:solidFill>
              <a:srgbClr val="999999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/>
              <a:t>Decision-Tree Language Generator</a:t>
            </a:r>
          </a:p>
        </p:txBody>
      </p:sp>
      <p:sp>
        <p:nvSpPr>
          <p:cNvPr id="171" name="Shape 171"/>
          <p:cNvSpPr txBox="1"/>
          <p:nvPr/>
        </p:nvSpPr>
        <p:spPr>
          <a:xfrm>
            <a:off x="2933012" y="1310825"/>
            <a:ext cx="1516500" cy="825299"/>
          </a:xfrm>
          <a:prstGeom prst="rect">
            <a:avLst/>
          </a:prstGeom>
          <a:solidFill>
            <a:srgbClr val="CFE2F3"/>
          </a:solidFill>
          <a:ln w="9525" cap="flat" cmpd="sng">
            <a:solidFill>
              <a:srgbClr val="999999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/>
              <a:t>Logic Programming/ 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"/>
              <a:t>Legal Model</a:t>
            </a:r>
          </a:p>
        </p:txBody>
      </p:sp>
      <p:sp>
        <p:nvSpPr>
          <p:cNvPr id="172" name="Shape 172"/>
          <p:cNvSpPr txBox="1"/>
          <p:nvPr/>
        </p:nvSpPr>
        <p:spPr>
          <a:xfrm>
            <a:off x="5753800" y="1375900"/>
            <a:ext cx="1581900" cy="825299"/>
          </a:xfrm>
          <a:prstGeom prst="rect">
            <a:avLst/>
          </a:prstGeom>
          <a:solidFill>
            <a:srgbClr val="CFE2F3"/>
          </a:solidFill>
          <a:ln w="9525" cap="flat" cmpd="sng">
            <a:solidFill>
              <a:srgbClr val="999999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/>
              <a:t>DataTags Interview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"/>
              <a:t>Tool</a:t>
            </a:r>
          </a:p>
        </p:txBody>
      </p:sp>
      <p:sp>
        <p:nvSpPr>
          <p:cNvPr id="173" name="Shape 173"/>
          <p:cNvSpPr txBox="1"/>
          <p:nvPr/>
        </p:nvSpPr>
        <p:spPr>
          <a:xfrm>
            <a:off x="6611500" y="5155450"/>
            <a:ext cx="1449600" cy="763500"/>
          </a:xfrm>
          <a:prstGeom prst="rect">
            <a:avLst/>
          </a:prstGeom>
          <a:solidFill>
            <a:srgbClr val="D9EAD3"/>
          </a:solidFill>
          <a:ln w="9525" cap="flat" cmpd="sng">
            <a:solidFill>
              <a:srgbClr val="B7B7B7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/>
              <a:t>Access Control</a:t>
            </a:r>
          </a:p>
        </p:txBody>
      </p:sp>
      <p:grpSp>
        <p:nvGrpSpPr>
          <p:cNvPr id="174" name="Shape 174"/>
          <p:cNvGrpSpPr/>
          <p:nvPr/>
        </p:nvGrpSpPr>
        <p:grpSpPr>
          <a:xfrm>
            <a:off x="2722078" y="4216177"/>
            <a:ext cx="2707625" cy="522893"/>
            <a:chOff x="2754975" y="2209875"/>
            <a:chExt cx="2578199" cy="414599"/>
          </a:xfrm>
        </p:grpSpPr>
        <p:sp>
          <p:nvSpPr>
            <p:cNvPr id="175" name="Shape 175"/>
            <p:cNvSpPr txBox="1"/>
            <p:nvPr/>
          </p:nvSpPr>
          <p:spPr>
            <a:xfrm>
              <a:off x="2754975" y="2209875"/>
              <a:ext cx="2578199" cy="414599"/>
            </a:xfrm>
            <a:prstGeom prst="rect">
              <a:avLst/>
            </a:prstGeom>
            <a:noFill/>
            <a:ln w="9525" cap="flat" cmpd="sng">
              <a:solidFill>
                <a:srgbClr val="99999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endParaRPr sz="1800"/>
            </a:p>
            <a:p>
              <a:pPr lvl="0" algn="l" rtl="0">
                <a:spcBef>
                  <a:spcPts val="0"/>
                </a:spcBef>
                <a:buNone/>
              </a:pPr>
              <a:endParaRPr sz="2400"/>
            </a:p>
            <a:p>
              <a:pPr lvl="0" algn="l" rtl="0">
                <a:spcBef>
                  <a:spcPts val="0"/>
                </a:spcBef>
                <a:buNone/>
              </a:pPr>
              <a:r>
                <a:rPr lang="en" sz="2400"/>
                <a:t> </a:t>
              </a:r>
            </a:p>
            <a:p>
              <a:pPr lvl="0" algn="l" rtl="0">
                <a:spcBef>
                  <a:spcPts val="0"/>
                </a:spcBef>
                <a:buNone/>
              </a:pPr>
              <a:endParaRPr sz="2400"/>
            </a:p>
            <a:p>
              <a:pPr lvl="0" algn="l" rtl="0">
                <a:spcBef>
                  <a:spcPts val="0"/>
                </a:spcBef>
                <a:buNone/>
              </a:pPr>
              <a:endParaRPr sz="2400"/>
            </a:p>
            <a:p>
              <a:pPr lvl="0" algn="ctr" rtl="0">
                <a:spcBef>
                  <a:spcPts val="0"/>
                </a:spcBef>
                <a:buNone/>
              </a:pPr>
              <a:endParaRPr sz="2400"/>
            </a:p>
            <a:p>
              <a:pPr lvl="0" algn="ctr" rtl="0">
                <a:spcBef>
                  <a:spcPts val="0"/>
                </a:spcBef>
                <a:buNone/>
              </a:pPr>
              <a:endParaRPr sz="2400"/>
            </a:p>
            <a:p>
              <a:pPr lvl="0" algn="ctr" rtl="0">
                <a:spcBef>
                  <a:spcPts val="0"/>
                </a:spcBef>
                <a:buNone/>
              </a:pPr>
              <a:endParaRPr sz="2400"/>
            </a:p>
            <a:p>
              <a:pPr lvl="0" algn="ctr" rtl="0">
                <a:spcBef>
                  <a:spcPts val="0"/>
                </a:spcBef>
                <a:buNone/>
              </a:pPr>
              <a:endParaRPr sz="2400"/>
            </a:p>
            <a:p>
              <a:pPr lvl="0" algn="ctr" rtl="0">
                <a:spcBef>
                  <a:spcPts val="0"/>
                </a:spcBef>
                <a:buNone/>
              </a:pPr>
              <a:endParaRPr sz="2400"/>
            </a:p>
          </p:txBody>
        </p:sp>
        <p:pic>
          <p:nvPicPr>
            <p:cNvPr id="176" name="Shape 176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2855237" y="2271526"/>
              <a:ext cx="340176" cy="29057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77" name="Shape 177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3267799" y="2271524"/>
              <a:ext cx="340176" cy="29058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78" name="Shape 178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3713436" y="2271525"/>
              <a:ext cx="340174" cy="29057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79" name="Shape 179"/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4114862" y="2271515"/>
              <a:ext cx="340193" cy="2905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80" name="Shape 180"/>
            <p:cNvPicPr preferRelativeResize="0"/>
            <p:nvPr/>
          </p:nvPicPr>
          <p:blipFill>
            <a:blip r:embed="rId7">
              <a:alphaModFix/>
            </a:blip>
            <a:stretch>
              <a:fillRect/>
            </a:stretch>
          </p:blipFill>
          <p:spPr>
            <a:xfrm>
              <a:off x="4516292" y="2271514"/>
              <a:ext cx="340188" cy="29058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81" name="Shape 181"/>
            <p:cNvPicPr preferRelativeResize="0"/>
            <p:nvPr/>
          </p:nvPicPr>
          <p:blipFill>
            <a:blip r:embed="rId8">
              <a:alphaModFix/>
            </a:blip>
            <a:stretch>
              <a:fillRect/>
            </a:stretch>
          </p:blipFill>
          <p:spPr>
            <a:xfrm>
              <a:off x="4927542" y="2271522"/>
              <a:ext cx="340194" cy="29059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82" name="Shape 182"/>
          <p:cNvSpPr txBox="1"/>
          <p:nvPr/>
        </p:nvSpPr>
        <p:spPr>
          <a:xfrm>
            <a:off x="51606" y="757530"/>
            <a:ext cx="2792699" cy="495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600" i="1"/>
              <a:t>Knowledge Acquisition</a:t>
            </a:r>
            <a:r>
              <a:rPr lang="en" i="1"/>
              <a:t>  </a:t>
            </a:r>
          </a:p>
        </p:txBody>
      </p:sp>
      <p:sp>
        <p:nvSpPr>
          <p:cNvPr id="183" name="Shape 183"/>
          <p:cNvSpPr txBox="1"/>
          <p:nvPr/>
        </p:nvSpPr>
        <p:spPr>
          <a:xfrm>
            <a:off x="6611500" y="797730"/>
            <a:ext cx="2073300" cy="414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600" i="1"/>
              <a:t>Data Ingestion</a:t>
            </a:r>
          </a:p>
        </p:txBody>
      </p:sp>
      <p:sp>
        <p:nvSpPr>
          <p:cNvPr id="184" name="Shape 184"/>
          <p:cNvSpPr txBox="1">
            <a:spLocks noGrp="1"/>
          </p:cNvSpPr>
          <p:nvPr>
            <p:ph type="title"/>
          </p:nvPr>
        </p:nvSpPr>
        <p:spPr>
          <a:xfrm>
            <a:off x="180113" y="144127"/>
            <a:ext cx="8783399" cy="7635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dirty="0" smtClean="0">
                <a:solidFill>
                  <a:srgbClr val="800000"/>
                </a:solidFill>
              </a:rPr>
              <a:t>In </a:t>
            </a:r>
            <a:r>
              <a:rPr lang="en" dirty="0" smtClean="0">
                <a:solidFill>
                  <a:srgbClr val="800000"/>
                </a:solidFill>
              </a:rPr>
              <a:t>2016-2017</a:t>
            </a:r>
            <a:r>
              <a:rPr lang="en" dirty="0">
                <a:solidFill>
                  <a:srgbClr val="800000"/>
                </a:solidFill>
              </a:rPr>
              <a:t>: Attempt to </a:t>
            </a:r>
            <a:r>
              <a:rPr lang="en-US" dirty="0" smtClean="0">
                <a:solidFill>
                  <a:srgbClr val="800000"/>
                </a:solidFill>
              </a:rPr>
              <a:t>M</a:t>
            </a:r>
            <a:r>
              <a:rPr lang="en" dirty="0" smtClean="0">
                <a:solidFill>
                  <a:srgbClr val="800000"/>
                </a:solidFill>
              </a:rPr>
              <a:t>ake </a:t>
            </a:r>
            <a:r>
              <a:rPr lang="en-US" dirty="0">
                <a:solidFill>
                  <a:srgbClr val="800000"/>
                </a:solidFill>
              </a:rPr>
              <a:t>A</a:t>
            </a:r>
            <a:r>
              <a:rPr lang="en" dirty="0" smtClean="0">
                <a:solidFill>
                  <a:srgbClr val="800000"/>
                </a:solidFill>
              </a:rPr>
              <a:t>ll </a:t>
            </a:r>
            <a:r>
              <a:rPr lang="en-US" dirty="0">
                <a:solidFill>
                  <a:srgbClr val="800000"/>
                </a:solidFill>
              </a:rPr>
              <a:t>T</a:t>
            </a:r>
            <a:r>
              <a:rPr lang="en" dirty="0" smtClean="0">
                <a:solidFill>
                  <a:srgbClr val="800000"/>
                </a:solidFill>
              </a:rPr>
              <a:t>ools </a:t>
            </a:r>
            <a:r>
              <a:rPr lang="en-US" dirty="0">
                <a:solidFill>
                  <a:srgbClr val="800000"/>
                </a:solidFill>
              </a:rPr>
              <a:t>O</a:t>
            </a:r>
            <a:r>
              <a:rPr lang="en" dirty="0" smtClean="0">
                <a:solidFill>
                  <a:srgbClr val="800000"/>
                </a:solidFill>
              </a:rPr>
              <a:t>perational </a:t>
            </a:r>
            <a:endParaRPr lang="en" dirty="0">
              <a:solidFill>
                <a:srgbClr val="800000"/>
              </a:solidFill>
            </a:endParaRPr>
          </a:p>
        </p:txBody>
      </p:sp>
      <p:sp>
        <p:nvSpPr>
          <p:cNvPr id="185" name="Shape 185"/>
          <p:cNvSpPr txBox="1"/>
          <p:nvPr/>
        </p:nvSpPr>
        <p:spPr>
          <a:xfrm>
            <a:off x="2735875" y="3707650"/>
            <a:ext cx="2578199" cy="52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600" i="1"/>
              <a:t>Secure Infrastructure</a:t>
            </a:r>
          </a:p>
        </p:txBody>
      </p:sp>
      <p:sp>
        <p:nvSpPr>
          <p:cNvPr id="186" name="Shape 186"/>
          <p:cNvSpPr txBox="1"/>
          <p:nvPr/>
        </p:nvSpPr>
        <p:spPr>
          <a:xfrm>
            <a:off x="2954709" y="757530"/>
            <a:ext cx="2418300" cy="495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600" i="1"/>
              <a:t>Knowledge Codification</a:t>
            </a:r>
          </a:p>
        </p:txBody>
      </p:sp>
      <p:sp>
        <p:nvSpPr>
          <p:cNvPr id="187" name="Shape 187"/>
          <p:cNvSpPr txBox="1"/>
          <p:nvPr/>
        </p:nvSpPr>
        <p:spPr>
          <a:xfrm>
            <a:off x="5753800" y="3722150"/>
            <a:ext cx="3256500" cy="414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600" i="1"/>
              <a:t>Data Retrieval</a:t>
            </a:r>
          </a:p>
        </p:txBody>
      </p:sp>
      <p:sp>
        <p:nvSpPr>
          <p:cNvPr id="188" name="Shape 188"/>
          <p:cNvSpPr txBox="1"/>
          <p:nvPr/>
        </p:nvSpPr>
        <p:spPr>
          <a:xfrm>
            <a:off x="272050" y="1297325"/>
            <a:ext cx="1380000" cy="763500"/>
          </a:xfrm>
          <a:prstGeom prst="rect">
            <a:avLst/>
          </a:prstGeom>
          <a:solidFill>
            <a:srgbClr val="FFF2CC"/>
          </a:solidFill>
          <a:ln w="9525" cap="flat" cmpd="sng">
            <a:solidFill>
              <a:srgbClr val="999999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/>
              <a:t>Legal Scholars</a:t>
            </a:r>
          </a:p>
        </p:txBody>
      </p:sp>
      <p:sp>
        <p:nvSpPr>
          <p:cNvPr id="189" name="Shape 189"/>
          <p:cNvSpPr txBox="1"/>
          <p:nvPr/>
        </p:nvSpPr>
        <p:spPr>
          <a:xfrm>
            <a:off x="253750" y="2194475"/>
            <a:ext cx="1380000" cy="763500"/>
          </a:xfrm>
          <a:prstGeom prst="rect">
            <a:avLst/>
          </a:prstGeom>
          <a:solidFill>
            <a:srgbClr val="FFF2CC"/>
          </a:solidFill>
          <a:ln w="9525" cap="flat" cmpd="sng">
            <a:solidFill>
              <a:srgbClr val="999999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/>
              <a:t>IRB</a:t>
            </a:r>
          </a:p>
        </p:txBody>
      </p:sp>
      <p:cxnSp>
        <p:nvCxnSpPr>
          <p:cNvPr id="190" name="Shape 190"/>
          <p:cNvCxnSpPr/>
          <p:nvPr/>
        </p:nvCxnSpPr>
        <p:spPr>
          <a:xfrm>
            <a:off x="5594278" y="1257775"/>
            <a:ext cx="17399" cy="47532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dash"/>
            <a:round/>
            <a:headEnd type="none" w="lg" len="lg"/>
            <a:tailEnd type="none" w="lg" len="lg"/>
          </a:ln>
        </p:spPr>
      </p:cxnSp>
      <p:sp>
        <p:nvSpPr>
          <p:cNvPr id="191" name="Shape 191"/>
          <p:cNvSpPr txBox="1"/>
          <p:nvPr/>
        </p:nvSpPr>
        <p:spPr>
          <a:xfrm>
            <a:off x="7428450" y="1375900"/>
            <a:ext cx="1581900" cy="825299"/>
          </a:xfrm>
          <a:prstGeom prst="rect">
            <a:avLst/>
          </a:prstGeom>
          <a:solidFill>
            <a:srgbClr val="CFE2F3"/>
          </a:solidFill>
          <a:ln w="9525" cap="flat" cmpd="sng">
            <a:solidFill>
              <a:srgbClr val="999999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/>
              <a:t>License Generator Tool</a:t>
            </a:r>
          </a:p>
        </p:txBody>
      </p:sp>
      <p:sp>
        <p:nvSpPr>
          <p:cNvPr id="192" name="Shape 192"/>
          <p:cNvSpPr txBox="1"/>
          <p:nvPr/>
        </p:nvSpPr>
        <p:spPr>
          <a:xfrm>
            <a:off x="5753800" y="4229437"/>
            <a:ext cx="1581900" cy="825299"/>
          </a:xfrm>
          <a:prstGeom prst="rect">
            <a:avLst/>
          </a:prstGeom>
          <a:solidFill>
            <a:srgbClr val="CFE2F3"/>
          </a:solidFill>
          <a:ln w="9525" cap="flat" cmpd="sng">
            <a:solidFill>
              <a:srgbClr val="999999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/>
              <a:t>Privacy Budget Tool</a:t>
            </a:r>
          </a:p>
        </p:txBody>
      </p:sp>
      <p:sp>
        <p:nvSpPr>
          <p:cNvPr id="193" name="Shape 193"/>
          <p:cNvSpPr txBox="1"/>
          <p:nvPr/>
        </p:nvSpPr>
        <p:spPr>
          <a:xfrm>
            <a:off x="7428450" y="4229437"/>
            <a:ext cx="1581900" cy="825299"/>
          </a:xfrm>
          <a:prstGeom prst="rect">
            <a:avLst/>
          </a:prstGeom>
          <a:solidFill>
            <a:srgbClr val="CFE2F3"/>
          </a:solidFill>
          <a:ln w="9525" cap="flat" cmpd="sng">
            <a:solidFill>
              <a:srgbClr val="999999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/>
              <a:t>Privacy Analysis Tool</a:t>
            </a:r>
          </a:p>
        </p:txBody>
      </p:sp>
      <p:cxnSp>
        <p:nvCxnSpPr>
          <p:cNvPr id="194" name="Shape 194"/>
          <p:cNvCxnSpPr/>
          <p:nvPr/>
        </p:nvCxnSpPr>
        <p:spPr>
          <a:xfrm flipH="1">
            <a:off x="2581862" y="1257775"/>
            <a:ext cx="11400" cy="47613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dash"/>
            <a:round/>
            <a:headEnd type="none" w="lg" len="lg"/>
            <a:tailEnd type="none" w="lg" len="lg"/>
          </a:ln>
        </p:spPr>
      </p:cxnSp>
      <p:pic>
        <p:nvPicPr>
          <p:cNvPr id="195" name="Shape 195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1707575" y="1756900"/>
            <a:ext cx="830150" cy="376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6" name="Shape 196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1772537" y="2220450"/>
            <a:ext cx="681955" cy="5753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97" name="Shape 197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4632387" y="1310825"/>
            <a:ext cx="830150" cy="376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8" name="Shape 198"/>
          <p:cNvPicPr preferRelativeResize="0"/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5208090" y="1700375"/>
            <a:ext cx="354416" cy="414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9" name="Shape 199"/>
          <p:cNvPicPr preferRelativeResize="0"/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4653349" y="1788350"/>
            <a:ext cx="598866" cy="414599"/>
          </a:xfrm>
          <a:prstGeom prst="rect">
            <a:avLst/>
          </a:prstGeom>
          <a:noFill/>
          <a:ln>
            <a:noFill/>
          </a:ln>
        </p:spPr>
      </p:pic>
      <p:pic>
        <p:nvPicPr>
          <p:cNvPr id="200" name="Shape 200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4659962" y="2220237"/>
            <a:ext cx="681955" cy="575399"/>
          </a:xfrm>
          <a:prstGeom prst="rect">
            <a:avLst/>
          </a:prstGeom>
          <a:noFill/>
          <a:ln>
            <a:noFill/>
          </a:ln>
        </p:spPr>
      </p:pic>
      <p:pic>
        <p:nvPicPr>
          <p:cNvPr id="201" name="Shape 201"/>
          <p:cNvPicPr preferRelativeResize="0"/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8292562" y="2487675"/>
            <a:ext cx="598866" cy="414599"/>
          </a:xfrm>
          <a:prstGeom prst="rect">
            <a:avLst/>
          </a:prstGeom>
          <a:noFill/>
          <a:ln>
            <a:noFill/>
          </a:ln>
        </p:spPr>
      </p:pic>
      <p:pic>
        <p:nvPicPr>
          <p:cNvPr id="202" name="Shape 202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7470425" y="2455500"/>
            <a:ext cx="830150" cy="376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3" name="Shape 203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5753800" y="2356125"/>
            <a:ext cx="681955" cy="575399"/>
          </a:xfrm>
          <a:prstGeom prst="rect">
            <a:avLst/>
          </a:prstGeom>
          <a:noFill/>
          <a:ln>
            <a:noFill/>
          </a:ln>
        </p:spPr>
      </p:pic>
      <p:pic>
        <p:nvPicPr>
          <p:cNvPr id="204" name="Shape 204"/>
          <p:cNvPicPr preferRelativeResize="0"/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8162912" y="5189862"/>
            <a:ext cx="598866" cy="414599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" name="Shape 205"/>
          <p:cNvPicPr preferRelativeResize="0"/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2376200" y="6209275"/>
            <a:ext cx="2073299" cy="477198"/>
          </a:xfrm>
          <a:prstGeom prst="rect">
            <a:avLst/>
          </a:prstGeom>
          <a:noFill/>
          <a:ln>
            <a:noFill/>
          </a:ln>
        </p:spPr>
      </p:pic>
      <p:pic>
        <p:nvPicPr>
          <p:cNvPr id="206" name="Shape 206"/>
          <p:cNvPicPr preferRelativeResize="0"/>
          <p:nvPr/>
        </p:nvPicPr>
        <p:blipFill>
          <a:blip r:embed="rId14">
            <a:alphaModFix/>
          </a:blip>
          <a:stretch>
            <a:fillRect/>
          </a:stretch>
        </p:blipFill>
        <p:spPr>
          <a:xfrm>
            <a:off x="4632372" y="6200378"/>
            <a:ext cx="1319999" cy="494999"/>
          </a:xfrm>
          <a:prstGeom prst="rect">
            <a:avLst/>
          </a:prstGeom>
          <a:noFill/>
          <a:ln>
            <a:noFill/>
          </a:ln>
        </p:spPr>
      </p:pic>
      <p:pic>
        <p:nvPicPr>
          <p:cNvPr id="207" name="Shape 207"/>
          <p:cNvPicPr preferRelativeResize="0"/>
          <p:nvPr/>
        </p:nvPicPr>
        <p:blipFill>
          <a:blip r:embed="rId15">
            <a:alphaModFix/>
          </a:blip>
          <a:stretch>
            <a:fillRect/>
          </a:stretch>
        </p:blipFill>
        <p:spPr>
          <a:xfrm>
            <a:off x="4632387" y="2831440"/>
            <a:ext cx="830149" cy="265634"/>
          </a:xfrm>
          <a:prstGeom prst="rect">
            <a:avLst/>
          </a:prstGeom>
          <a:noFill/>
          <a:ln>
            <a:noFill/>
          </a:ln>
        </p:spPr>
      </p:pic>
      <p:pic>
        <p:nvPicPr>
          <p:cNvPr id="208" name="Shape 208"/>
          <p:cNvPicPr preferRelativeResize="0"/>
          <p:nvPr/>
        </p:nvPicPr>
        <p:blipFill>
          <a:blip r:embed="rId15">
            <a:alphaModFix/>
          </a:blip>
          <a:stretch>
            <a:fillRect/>
          </a:stretch>
        </p:blipFill>
        <p:spPr>
          <a:xfrm>
            <a:off x="6528500" y="2511002"/>
            <a:ext cx="830149" cy="265634"/>
          </a:xfrm>
          <a:prstGeom prst="rect">
            <a:avLst/>
          </a:prstGeom>
          <a:noFill/>
          <a:ln>
            <a:noFill/>
          </a:ln>
        </p:spPr>
      </p:pic>
      <p:pic>
        <p:nvPicPr>
          <p:cNvPr id="209" name="Shape 209"/>
          <p:cNvPicPr preferRelativeResize="0"/>
          <p:nvPr/>
        </p:nvPicPr>
        <p:blipFill>
          <a:blip r:embed="rId15">
            <a:alphaModFix/>
          </a:blip>
          <a:stretch>
            <a:fillRect/>
          </a:stretch>
        </p:blipFill>
        <p:spPr>
          <a:xfrm>
            <a:off x="8176925" y="5570940"/>
            <a:ext cx="830149" cy="265634"/>
          </a:xfrm>
          <a:prstGeom prst="rect">
            <a:avLst/>
          </a:prstGeom>
          <a:noFill/>
          <a:ln>
            <a:noFill/>
          </a:ln>
        </p:spPr>
      </p:pic>
      <p:pic>
        <p:nvPicPr>
          <p:cNvPr id="210" name="Shape 210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2933000" y="4851562"/>
            <a:ext cx="681955" cy="575399"/>
          </a:xfrm>
          <a:prstGeom prst="rect">
            <a:avLst/>
          </a:prstGeom>
          <a:noFill/>
          <a:ln>
            <a:noFill/>
          </a:ln>
        </p:spPr>
      </p:pic>
      <p:pic>
        <p:nvPicPr>
          <p:cNvPr id="211" name="Shape 211"/>
          <p:cNvPicPr preferRelativeResize="0"/>
          <p:nvPr/>
        </p:nvPicPr>
        <p:blipFill>
          <a:blip r:embed="rId15">
            <a:alphaModFix/>
          </a:blip>
          <a:stretch>
            <a:fillRect/>
          </a:stretch>
        </p:blipFill>
        <p:spPr>
          <a:xfrm>
            <a:off x="3678850" y="4954250"/>
            <a:ext cx="830224" cy="2656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Shape 216"/>
          <p:cNvSpPr txBox="1">
            <a:spLocks noGrp="1"/>
          </p:cNvSpPr>
          <p:nvPr>
            <p:ph type="title"/>
          </p:nvPr>
        </p:nvSpPr>
        <p:spPr>
          <a:xfrm>
            <a:off x="311700" y="211686"/>
            <a:ext cx="8520599" cy="876216"/>
          </a:xfrm>
          <a:prstGeom prst="rect">
            <a:avLst/>
          </a:prstGeom>
          <a:solidFill>
            <a:srgbClr val="D9D9D9"/>
          </a:solidFill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dirty="0" smtClean="0"/>
              <a:t>“</a:t>
            </a:r>
            <a:r>
              <a:rPr lang="en" dirty="0"/>
              <a:t>Transition to Practice” proposal </a:t>
            </a:r>
            <a:r>
              <a:rPr lang="en-US" dirty="0" smtClean="0"/>
              <a:t>for Year 5 (2016-17)</a:t>
            </a:r>
            <a:endParaRPr lang="en" dirty="0"/>
          </a:p>
        </p:txBody>
      </p:sp>
      <p:sp>
        <p:nvSpPr>
          <p:cNvPr id="217" name="Shape 217"/>
          <p:cNvSpPr txBox="1">
            <a:spLocks noGrp="1"/>
          </p:cNvSpPr>
          <p:nvPr>
            <p:ph type="body" idx="1"/>
          </p:nvPr>
        </p:nvSpPr>
        <p:spPr>
          <a:xfrm>
            <a:off x="311700" y="1193263"/>
            <a:ext cx="8520599" cy="5467199"/>
          </a:xfrm>
          <a:prstGeom prst="rect">
            <a:avLst/>
          </a:prstGeom>
          <a:noFill/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None/>
            </a:pPr>
            <a:r>
              <a:rPr lang="en" b="1" dirty="0">
                <a:solidFill>
                  <a:srgbClr val="800000"/>
                </a:solidFill>
                <a:highlight>
                  <a:srgbClr val="FFE599"/>
                </a:highlight>
              </a:rPr>
              <a:t>Dataverse Repository</a:t>
            </a:r>
          </a:p>
          <a:p>
            <a:pPr marL="514350" lvl="0" indent="-285750" rtl="0">
              <a:spcBef>
                <a:spcPts val="0"/>
              </a:spcBef>
              <a:buClr>
                <a:schemeClr val="dk1"/>
              </a:buClr>
              <a:buFont typeface="Arial"/>
              <a:buChar char="•"/>
            </a:pPr>
            <a:r>
              <a:rPr lang="en" dirty="0">
                <a:solidFill>
                  <a:schemeClr val="dk1"/>
                </a:solidFill>
              </a:rPr>
              <a:t>Full DataTags support in </a:t>
            </a:r>
            <a:r>
              <a:rPr lang="en" i="1" dirty="0">
                <a:solidFill>
                  <a:schemeClr val="dk1"/>
                </a:solidFill>
              </a:rPr>
              <a:t>Harvard Dataverse</a:t>
            </a:r>
            <a:r>
              <a:rPr lang="en" dirty="0">
                <a:solidFill>
                  <a:schemeClr val="dk1"/>
                </a:solidFill>
              </a:rPr>
              <a:t> (implement the rest of the tags for high-sensitive data: red, crimson).</a:t>
            </a:r>
          </a:p>
          <a:p>
            <a:pPr marL="514350" lvl="0" indent="-285750" rtl="0">
              <a:spcBef>
                <a:spcPts val="0"/>
              </a:spcBef>
              <a:buClr>
                <a:schemeClr val="dk1"/>
              </a:buClr>
              <a:buFont typeface="Arial"/>
              <a:buChar char="•"/>
            </a:pPr>
            <a:r>
              <a:rPr lang="en" dirty="0">
                <a:solidFill>
                  <a:schemeClr val="dk1"/>
                </a:solidFill>
              </a:rPr>
              <a:t>Software distribution for other </a:t>
            </a:r>
            <a:r>
              <a:rPr lang="en" i="1" dirty="0">
                <a:solidFill>
                  <a:schemeClr val="dk1"/>
                </a:solidFill>
              </a:rPr>
              <a:t>Dataverse installations </a:t>
            </a:r>
            <a:r>
              <a:rPr lang="en" dirty="0">
                <a:solidFill>
                  <a:schemeClr val="dk1"/>
                </a:solidFill>
              </a:rPr>
              <a:t>(outside Harvard).</a:t>
            </a:r>
          </a:p>
          <a:p>
            <a:pPr lvl="0" rtl="0">
              <a:spcBef>
                <a:spcPts val="0"/>
              </a:spcBef>
              <a:buNone/>
            </a:pPr>
            <a:r>
              <a:rPr lang="en" b="1" dirty="0">
                <a:solidFill>
                  <a:srgbClr val="800000"/>
                </a:solidFill>
                <a:highlight>
                  <a:srgbClr val="FFE599"/>
                </a:highlight>
              </a:rPr>
              <a:t>Technology Science Repository</a:t>
            </a:r>
          </a:p>
          <a:p>
            <a:pPr marL="514350" lvl="0" indent="-285750" rtl="0">
              <a:spcBef>
                <a:spcPts val="0"/>
              </a:spcBef>
              <a:buClr>
                <a:srgbClr val="000000"/>
              </a:buClr>
              <a:buFont typeface="Arial"/>
              <a:buChar char="•"/>
            </a:pPr>
            <a:r>
              <a:rPr lang="en" dirty="0">
                <a:solidFill>
                  <a:srgbClr val="000000"/>
                </a:solidFill>
              </a:rPr>
              <a:t>Software distribution for standalone uses.</a:t>
            </a:r>
          </a:p>
          <a:p>
            <a:pPr marL="514350" lvl="0" indent="-285750" rtl="0">
              <a:spcBef>
                <a:spcPts val="0"/>
              </a:spcBef>
              <a:buClr>
                <a:srgbClr val="000000"/>
              </a:buClr>
              <a:buFont typeface="Arial"/>
              <a:buChar char="•"/>
            </a:pPr>
            <a:r>
              <a:rPr lang="en" dirty="0">
                <a:solidFill>
                  <a:srgbClr val="000000"/>
                </a:solidFill>
              </a:rPr>
              <a:t>Knowledge base compiled from Technology Science data sharing decisions.</a:t>
            </a:r>
          </a:p>
          <a:p>
            <a:pPr lvl="0" rtl="0">
              <a:spcBef>
                <a:spcPts val="0"/>
              </a:spcBef>
              <a:buNone/>
            </a:pPr>
            <a:r>
              <a:rPr lang="en" b="1" dirty="0">
                <a:solidFill>
                  <a:srgbClr val="800000"/>
                </a:solidFill>
                <a:highlight>
                  <a:srgbClr val="A4C2F4"/>
                </a:highlight>
              </a:rPr>
              <a:t>DataTagging Tool and License Generator Tool</a:t>
            </a:r>
          </a:p>
          <a:p>
            <a:pPr marL="514350" lvl="0" indent="-285750" rtl="0">
              <a:spcBef>
                <a:spcPts val="0"/>
              </a:spcBef>
              <a:buClr>
                <a:srgbClr val="000000"/>
              </a:buClr>
              <a:buFont typeface="Arial"/>
              <a:buChar char="•"/>
            </a:pPr>
            <a:r>
              <a:rPr lang="en" dirty="0">
                <a:solidFill>
                  <a:srgbClr val="000000"/>
                </a:solidFill>
              </a:rPr>
              <a:t>Integration with Dataverse (works with Harvard Dataverse repository).</a:t>
            </a:r>
          </a:p>
          <a:p>
            <a:pPr lvl="0" rtl="0">
              <a:spcBef>
                <a:spcPts val="0"/>
              </a:spcBef>
              <a:buNone/>
            </a:pPr>
            <a:r>
              <a:rPr lang="en" b="1" dirty="0">
                <a:solidFill>
                  <a:srgbClr val="800000"/>
                </a:solidFill>
                <a:highlight>
                  <a:srgbClr val="A2C4C9"/>
                </a:highlight>
              </a:rPr>
              <a:t>Privacy Curator Tool</a:t>
            </a:r>
            <a:r>
              <a:rPr lang="en" b="1" dirty="0">
                <a:solidFill>
                  <a:srgbClr val="800000"/>
                </a:solidFill>
                <a:highlight>
                  <a:srgbClr val="B6D7A8"/>
                </a:highlight>
              </a:rPr>
              <a:t> </a:t>
            </a:r>
            <a:endParaRPr lang="en-US" b="1" dirty="0">
              <a:solidFill>
                <a:srgbClr val="800000"/>
              </a:solidFill>
              <a:highlight>
                <a:srgbClr val="B6D7A8"/>
              </a:highlight>
            </a:endParaRPr>
          </a:p>
          <a:p>
            <a:pPr marL="285750" lvl="0" indent="-285750" rtl="0">
              <a:spcBef>
                <a:spcPts val="0"/>
              </a:spcBef>
              <a:buFont typeface="Arial"/>
              <a:buChar char="•"/>
            </a:pPr>
            <a:r>
              <a:rPr lang="en" dirty="0" smtClean="0">
                <a:solidFill>
                  <a:srgbClr val="000000"/>
                </a:solidFill>
              </a:rPr>
              <a:t>Integration </a:t>
            </a:r>
            <a:r>
              <a:rPr lang="en" dirty="0">
                <a:solidFill>
                  <a:srgbClr val="000000"/>
                </a:solidFill>
              </a:rPr>
              <a:t>with Dataverse (works with Harvard Dataverse repository).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Shape 222"/>
          <p:cNvSpPr txBox="1">
            <a:spLocks noGrp="1"/>
          </p:cNvSpPr>
          <p:nvPr>
            <p:ph type="title"/>
          </p:nvPr>
        </p:nvSpPr>
        <p:spPr>
          <a:xfrm>
            <a:off x="311700" y="246157"/>
            <a:ext cx="8520599" cy="853199"/>
          </a:xfrm>
          <a:prstGeom prst="rect">
            <a:avLst/>
          </a:prstGeom>
          <a:solidFill>
            <a:schemeClr val="tx2">
              <a:lumMod val="90000"/>
            </a:schemeClr>
          </a:solidFill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 dirty="0"/>
              <a:t>Transition to Practice: Dataverse with DataTags</a:t>
            </a:r>
          </a:p>
          <a:p>
            <a:pPr lvl="0" rt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223" name="Shape 223"/>
          <p:cNvSpPr txBox="1"/>
          <p:nvPr/>
        </p:nvSpPr>
        <p:spPr>
          <a:xfrm>
            <a:off x="596850" y="6050495"/>
            <a:ext cx="2082000" cy="256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200" b="1"/>
              <a:t>Oct - Dec, 2016</a:t>
            </a:r>
          </a:p>
        </p:txBody>
      </p:sp>
      <p:sp>
        <p:nvSpPr>
          <p:cNvPr id="224" name="Shape 224"/>
          <p:cNvSpPr txBox="1"/>
          <p:nvPr/>
        </p:nvSpPr>
        <p:spPr>
          <a:xfrm>
            <a:off x="2678875" y="6050495"/>
            <a:ext cx="2082000" cy="256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200" b="1"/>
              <a:t>Jan - Mar, 2017</a:t>
            </a:r>
          </a:p>
        </p:txBody>
      </p:sp>
      <p:sp>
        <p:nvSpPr>
          <p:cNvPr id="225" name="Shape 225"/>
          <p:cNvSpPr txBox="1"/>
          <p:nvPr/>
        </p:nvSpPr>
        <p:spPr>
          <a:xfrm>
            <a:off x="4760900" y="6048395"/>
            <a:ext cx="2082000" cy="256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200" b="1"/>
              <a:t>Apr - Jun, 2017</a:t>
            </a:r>
          </a:p>
        </p:txBody>
      </p:sp>
      <p:sp>
        <p:nvSpPr>
          <p:cNvPr id="226" name="Shape 226"/>
          <p:cNvSpPr txBox="1"/>
          <p:nvPr/>
        </p:nvSpPr>
        <p:spPr>
          <a:xfrm>
            <a:off x="6865500" y="6052595"/>
            <a:ext cx="2082000" cy="256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200" b="1"/>
              <a:t>Jul - Sep, 2017</a:t>
            </a:r>
          </a:p>
        </p:txBody>
      </p:sp>
      <p:sp>
        <p:nvSpPr>
          <p:cNvPr id="227" name="Shape 227"/>
          <p:cNvSpPr txBox="1">
            <a:spLocks noGrp="1"/>
          </p:cNvSpPr>
          <p:nvPr>
            <p:ph type="body" idx="1"/>
          </p:nvPr>
        </p:nvSpPr>
        <p:spPr>
          <a:xfrm>
            <a:off x="641962" y="3676181"/>
            <a:ext cx="1991700" cy="2372213"/>
          </a:xfrm>
          <a:prstGeom prst="rect">
            <a:avLst/>
          </a:prstGeom>
          <a:ln w="9525" cap="flat" cmpd="sng">
            <a:solidFill>
              <a:srgbClr val="999999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" dirty="0">
                <a:solidFill>
                  <a:srgbClr val="000000"/>
                </a:solidFill>
              </a:rPr>
              <a:t>Requirements for Dataverse compliance with red datatag.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" dirty="0">
                <a:solidFill>
                  <a:srgbClr val="000000"/>
                </a:solidFill>
              </a:rPr>
              <a:t>Collaboration with IRB and research groups </a:t>
            </a:r>
            <a:r>
              <a:rPr lang="en" dirty="0" smtClean="0">
                <a:solidFill>
                  <a:srgbClr val="000000"/>
                </a:solidFill>
              </a:rPr>
              <a:t>to </a:t>
            </a:r>
            <a:r>
              <a:rPr lang="en" dirty="0">
                <a:solidFill>
                  <a:srgbClr val="000000"/>
                </a:solidFill>
              </a:rPr>
              <a:t>test DataTagging </a:t>
            </a:r>
            <a:r>
              <a:rPr lang="en-US" dirty="0" smtClean="0">
                <a:solidFill>
                  <a:srgbClr val="000000"/>
                </a:solidFill>
              </a:rPr>
              <a:t>and Licenses </a:t>
            </a:r>
            <a:r>
              <a:rPr lang="en" dirty="0" smtClean="0">
                <a:solidFill>
                  <a:srgbClr val="000000"/>
                </a:solidFill>
              </a:rPr>
              <a:t>with </a:t>
            </a:r>
            <a:r>
              <a:rPr lang="en" dirty="0">
                <a:solidFill>
                  <a:srgbClr val="000000"/>
                </a:solidFill>
              </a:rPr>
              <a:t>real data.</a:t>
            </a:r>
          </a:p>
        </p:txBody>
      </p:sp>
      <p:sp>
        <p:nvSpPr>
          <p:cNvPr id="228" name="Shape 228"/>
          <p:cNvSpPr txBox="1">
            <a:spLocks noGrp="1"/>
          </p:cNvSpPr>
          <p:nvPr>
            <p:ph type="body" idx="2"/>
          </p:nvPr>
        </p:nvSpPr>
        <p:spPr>
          <a:xfrm>
            <a:off x="2723987" y="3676181"/>
            <a:ext cx="1991700" cy="2372213"/>
          </a:xfrm>
          <a:prstGeom prst="rect">
            <a:avLst/>
          </a:prstGeom>
          <a:ln w="9525" cap="flat" cmpd="sng">
            <a:solidFill>
              <a:srgbClr val="999999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>
            <a:noAutofit/>
          </a:bodyPr>
          <a:lstStyle/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" dirty="0">
                <a:solidFill>
                  <a:srgbClr val="000000"/>
                </a:solidFill>
              </a:rPr>
              <a:t>Implementation of red compliant Dataverse.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" dirty="0">
                <a:solidFill>
                  <a:srgbClr val="000000"/>
                </a:solidFill>
              </a:rPr>
              <a:t>Integrate DataTagging Interview and License Generator with test Dataverse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229" name="Shape 229"/>
          <p:cNvSpPr txBox="1">
            <a:spLocks noGrp="1"/>
          </p:cNvSpPr>
          <p:nvPr>
            <p:ph type="body" idx="3"/>
          </p:nvPr>
        </p:nvSpPr>
        <p:spPr>
          <a:xfrm>
            <a:off x="4806012" y="3676181"/>
            <a:ext cx="1991700" cy="2372213"/>
          </a:xfrm>
          <a:prstGeom prst="rect">
            <a:avLst/>
          </a:prstGeom>
          <a:ln w="9525" cap="flat" cmpd="sng">
            <a:solidFill>
              <a:srgbClr val="999999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lang="en" dirty="0">
                <a:solidFill>
                  <a:srgbClr val="000000"/>
                </a:solidFill>
              </a:rPr>
              <a:t>Requirements for Dataverse compliance with crimson datatag</a:t>
            </a:r>
            <a:r>
              <a:rPr lang="en" dirty="0" smtClean="0">
                <a:solidFill>
                  <a:srgbClr val="000000"/>
                </a:solidFill>
              </a:rPr>
              <a:t>.</a:t>
            </a:r>
            <a:endParaRPr lang="en-US" dirty="0" smtClean="0">
              <a:solidFill>
                <a:srgbClr val="000000"/>
              </a:solidFill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endParaRPr lang="en" dirty="0">
              <a:solidFill>
                <a:srgbClr val="000000"/>
              </a:solidFill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lang="en" dirty="0">
                <a:solidFill>
                  <a:srgbClr val="000000"/>
                </a:solidFill>
              </a:rPr>
              <a:t>User testing with real </a:t>
            </a:r>
            <a:r>
              <a:rPr lang="en" dirty="0" smtClean="0">
                <a:solidFill>
                  <a:srgbClr val="000000"/>
                </a:solidFill>
              </a:rPr>
              <a:t>data</a:t>
            </a:r>
            <a:r>
              <a:rPr lang="en-US" dirty="0" smtClean="0">
                <a:solidFill>
                  <a:srgbClr val="000000"/>
                </a:solidFill>
              </a:rPr>
              <a:t> and practitioners, </a:t>
            </a:r>
            <a:endParaRPr lang="en-US" dirty="0"/>
          </a:p>
          <a:p>
            <a:pPr lvl="0" rt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endParaRPr lang="en-US" dirty="0" smtClean="0">
              <a:solidFill>
                <a:srgbClr val="000000"/>
              </a:solidFill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lang="en-US" dirty="0"/>
              <a:t>U</a:t>
            </a:r>
            <a:r>
              <a:rPr lang="en" dirty="0" smtClean="0">
                <a:solidFill>
                  <a:srgbClr val="000000"/>
                </a:solidFill>
              </a:rPr>
              <a:t>sability </a:t>
            </a:r>
            <a:r>
              <a:rPr lang="en" dirty="0">
                <a:solidFill>
                  <a:srgbClr val="000000"/>
                </a:solidFill>
              </a:rPr>
              <a:t>testing.</a:t>
            </a:r>
          </a:p>
        </p:txBody>
      </p:sp>
      <p:sp>
        <p:nvSpPr>
          <p:cNvPr id="230" name="Shape 230"/>
          <p:cNvSpPr txBox="1">
            <a:spLocks noGrp="1"/>
          </p:cNvSpPr>
          <p:nvPr>
            <p:ph type="body" idx="4"/>
          </p:nvPr>
        </p:nvSpPr>
        <p:spPr>
          <a:xfrm>
            <a:off x="6888037" y="3676181"/>
            <a:ext cx="1991700" cy="2372213"/>
          </a:xfrm>
          <a:prstGeom prst="rect">
            <a:avLst/>
          </a:prstGeom>
          <a:ln w="9525" cap="flat" cmpd="sng">
            <a:solidFill>
              <a:srgbClr val="999999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" dirty="0">
                <a:solidFill>
                  <a:srgbClr val="000000"/>
                </a:solidFill>
              </a:rPr>
              <a:t>Implementation of crimson compliant Dataverse</a:t>
            </a:r>
            <a:r>
              <a:rPr lang="en" dirty="0" smtClean="0">
                <a:solidFill>
                  <a:srgbClr val="000000"/>
                </a:solidFill>
              </a:rPr>
              <a:t>.</a:t>
            </a:r>
            <a:endParaRPr lang="en-US" dirty="0" smtClean="0">
              <a:solidFill>
                <a:srgbClr val="000000"/>
              </a:solidFill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endParaRPr lang="en" dirty="0">
              <a:solidFill>
                <a:srgbClr val="000000"/>
              </a:solidFill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" dirty="0">
                <a:solidFill>
                  <a:srgbClr val="000000"/>
                </a:solidFill>
              </a:rPr>
              <a:t>Incorporate </a:t>
            </a:r>
            <a:r>
              <a:rPr lang="en-US" dirty="0" smtClean="0"/>
              <a:t>testing</a:t>
            </a:r>
            <a:r>
              <a:rPr lang="en" dirty="0" smtClean="0">
                <a:solidFill>
                  <a:srgbClr val="000000"/>
                </a:solidFill>
              </a:rPr>
              <a:t> </a:t>
            </a:r>
            <a:r>
              <a:rPr lang="en" dirty="0">
                <a:solidFill>
                  <a:srgbClr val="000000"/>
                </a:solidFill>
              </a:rPr>
              <a:t>feedback and integrate DataTagging Interview and License Generator with production Dataverse.</a:t>
            </a:r>
          </a:p>
        </p:txBody>
      </p:sp>
      <p:sp>
        <p:nvSpPr>
          <p:cNvPr id="231" name="Shape 231"/>
          <p:cNvSpPr txBox="1"/>
          <p:nvPr/>
        </p:nvSpPr>
        <p:spPr>
          <a:xfrm>
            <a:off x="654300" y="1308875"/>
            <a:ext cx="7835399" cy="162937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None/>
            </a:pPr>
            <a:r>
              <a:rPr lang="en" sz="1800" b="1" dirty="0">
                <a:solidFill>
                  <a:schemeClr val="dk1"/>
                </a:solidFill>
              </a:rPr>
              <a:t>What’s expected by the end of Sept 2017?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1800" b="1" dirty="0">
              <a:solidFill>
                <a:schemeClr val="dk1"/>
              </a:solidFill>
            </a:endParaRPr>
          </a:p>
          <a:p>
            <a:pPr marL="285750" lvl="0" indent="-285750" rtl="0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Char char="•"/>
            </a:pPr>
            <a:r>
              <a:rPr lang="en" sz="1800" dirty="0">
                <a:solidFill>
                  <a:schemeClr val="dk1"/>
                </a:solidFill>
              </a:rPr>
              <a:t>End</a:t>
            </a:r>
            <a:r>
              <a:rPr lang="en" sz="1800" b="1" dirty="0">
                <a:solidFill>
                  <a:schemeClr val="dk1"/>
                </a:solidFill>
              </a:rPr>
              <a:t>-</a:t>
            </a:r>
            <a:r>
              <a:rPr lang="en" sz="1800" dirty="0">
                <a:solidFill>
                  <a:schemeClr val="dk1"/>
                </a:solidFill>
              </a:rPr>
              <a:t>to-end support in Dataverse to share sensitive data, including high-sensitive </a:t>
            </a:r>
            <a:r>
              <a:rPr lang="en" sz="1800" dirty="0" smtClean="0">
                <a:solidFill>
                  <a:schemeClr val="dk1"/>
                </a:solidFill>
              </a:rPr>
              <a:t>data</a:t>
            </a:r>
            <a:endParaRPr sz="1800" dirty="0">
              <a:solidFill>
                <a:schemeClr val="dk1"/>
              </a:solidFill>
            </a:endParaRPr>
          </a:p>
          <a:p>
            <a:pPr marL="285750" lvl="0" indent="-285750" rtl="0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Char char="•"/>
            </a:pPr>
            <a:r>
              <a:rPr lang="en" sz="1800" dirty="0">
                <a:solidFill>
                  <a:schemeClr val="dk1"/>
                </a:solidFill>
              </a:rPr>
              <a:t>Integrate with DataTagging Interview and License Generator tools.</a:t>
            </a:r>
          </a:p>
          <a:p>
            <a:pPr lvl="0" rtl="0"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Arial"/>
              <a:buNone/>
            </a:pPr>
            <a:endParaRPr sz="1600" dirty="0">
              <a:solidFill>
                <a:schemeClr val="dk2"/>
              </a:solidFill>
            </a:endParaRPr>
          </a:p>
          <a:p>
            <a:pPr lvl="0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1800" b="1" dirty="0">
              <a:solidFill>
                <a:schemeClr val="dk1"/>
              </a:solidFill>
            </a:endParaRPr>
          </a:p>
          <a:p>
            <a:pPr lvl="0" rtl="0">
              <a:spcBef>
                <a:spcPts val="0"/>
              </a:spcBef>
              <a:spcAft>
                <a:spcPts val="1600"/>
              </a:spcAft>
              <a:buNone/>
            </a:pPr>
            <a:endParaRPr sz="1600" dirty="0">
              <a:solidFill>
                <a:schemeClr val="dk2"/>
              </a:solidFill>
            </a:endParaRPr>
          </a:p>
        </p:txBody>
      </p:sp>
      <p:pic>
        <p:nvPicPr>
          <p:cNvPr id="2" name="Picture 1" descr="Dataverse_Project_outlines2B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962" y="2931979"/>
            <a:ext cx="1801201" cy="64460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107922" y="6470843"/>
            <a:ext cx="8504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Year 5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664290" y="6423452"/>
            <a:ext cx="822543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Shape 237"/>
          <p:cNvSpPr txBox="1">
            <a:spLocks noGrp="1"/>
          </p:cNvSpPr>
          <p:nvPr>
            <p:ph type="title"/>
          </p:nvPr>
        </p:nvSpPr>
        <p:spPr>
          <a:xfrm>
            <a:off x="311700" y="358225"/>
            <a:ext cx="8520599" cy="853199"/>
          </a:xfrm>
          <a:prstGeom prst="rect">
            <a:avLst/>
          </a:prstGeom>
          <a:solidFill>
            <a:schemeClr val="tx2">
              <a:lumMod val="90000"/>
            </a:schemeClr>
          </a:solidFill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dirty="0"/>
              <a:t>Transition to Practice: Technology Science</a:t>
            </a:r>
          </a:p>
          <a:p>
            <a:pPr lvl="0" rt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238" name="Shape 238"/>
          <p:cNvSpPr txBox="1"/>
          <p:nvPr/>
        </p:nvSpPr>
        <p:spPr>
          <a:xfrm>
            <a:off x="596850" y="6042557"/>
            <a:ext cx="2082000" cy="256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200" b="1" dirty="0"/>
              <a:t>Oct - Dec, 2016</a:t>
            </a:r>
          </a:p>
        </p:txBody>
      </p:sp>
      <p:sp>
        <p:nvSpPr>
          <p:cNvPr id="239" name="Shape 239"/>
          <p:cNvSpPr txBox="1"/>
          <p:nvPr/>
        </p:nvSpPr>
        <p:spPr>
          <a:xfrm>
            <a:off x="2678875" y="6042557"/>
            <a:ext cx="2082000" cy="256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200" b="1"/>
              <a:t>Jan - Mar, 2017</a:t>
            </a:r>
          </a:p>
        </p:txBody>
      </p:sp>
      <p:sp>
        <p:nvSpPr>
          <p:cNvPr id="240" name="Shape 240"/>
          <p:cNvSpPr txBox="1"/>
          <p:nvPr/>
        </p:nvSpPr>
        <p:spPr>
          <a:xfrm>
            <a:off x="4760900" y="6040457"/>
            <a:ext cx="2082000" cy="256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200" b="1"/>
              <a:t>Apr - Jun, 2017</a:t>
            </a:r>
          </a:p>
        </p:txBody>
      </p:sp>
      <p:sp>
        <p:nvSpPr>
          <p:cNvPr id="241" name="Shape 241"/>
          <p:cNvSpPr txBox="1"/>
          <p:nvPr/>
        </p:nvSpPr>
        <p:spPr>
          <a:xfrm>
            <a:off x="6865500" y="6044657"/>
            <a:ext cx="2082000" cy="256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200" b="1"/>
              <a:t>Jul - Sep, 2017</a:t>
            </a:r>
          </a:p>
        </p:txBody>
      </p:sp>
      <p:sp>
        <p:nvSpPr>
          <p:cNvPr id="242" name="Shape 242"/>
          <p:cNvSpPr txBox="1">
            <a:spLocks noGrp="1"/>
          </p:cNvSpPr>
          <p:nvPr>
            <p:ph type="body" idx="1"/>
          </p:nvPr>
        </p:nvSpPr>
        <p:spPr>
          <a:xfrm>
            <a:off x="641962" y="3755562"/>
            <a:ext cx="1991700" cy="2201099"/>
          </a:xfrm>
          <a:prstGeom prst="rect">
            <a:avLst/>
          </a:prstGeom>
          <a:ln w="9525" cap="flat" cmpd="sng">
            <a:solidFill>
              <a:srgbClr val="999999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>
            <a:noAutofit/>
          </a:bodyPr>
          <a:lstStyle/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endParaRPr>
              <a:solidFill>
                <a:schemeClr val="dk1"/>
              </a:solidFill>
              <a:highlight>
                <a:srgbClr val="FFFFFF"/>
              </a:highlight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">
                <a:solidFill>
                  <a:schemeClr val="dk1"/>
                </a:solidFill>
                <a:highlight>
                  <a:srgbClr val="FFFFFF"/>
                </a:highlight>
              </a:rPr>
              <a:t>Technology Science implementing and using all levels.</a:t>
            </a:r>
          </a:p>
        </p:txBody>
      </p:sp>
      <p:sp>
        <p:nvSpPr>
          <p:cNvPr id="243" name="Shape 243"/>
          <p:cNvSpPr txBox="1">
            <a:spLocks noGrp="1"/>
          </p:cNvSpPr>
          <p:nvPr>
            <p:ph type="body" idx="2"/>
          </p:nvPr>
        </p:nvSpPr>
        <p:spPr>
          <a:xfrm>
            <a:off x="2723987" y="3755562"/>
            <a:ext cx="1991700" cy="2201099"/>
          </a:xfrm>
          <a:prstGeom prst="rect">
            <a:avLst/>
          </a:prstGeom>
          <a:ln w="9525" cap="flat" cmpd="sng">
            <a:solidFill>
              <a:srgbClr val="999999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>
            <a:noAutofit/>
          </a:bodyPr>
          <a:lstStyle/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endParaRPr>
              <a:solidFill>
                <a:schemeClr val="dk1"/>
              </a:solidFill>
              <a:highlight>
                <a:srgbClr val="FFFFFF"/>
              </a:highlight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">
                <a:solidFill>
                  <a:schemeClr val="dk1"/>
                </a:solidFill>
                <a:highlight>
                  <a:srgbClr val="FFFFFF"/>
                </a:highlight>
              </a:rPr>
              <a:t>Software standalone distribution, alpha version, usability testing.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244" name="Shape 244"/>
          <p:cNvSpPr txBox="1">
            <a:spLocks noGrp="1"/>
          </p:cNvSpPr>
          <p:nvPr>
            <p:ph type="body" idx="3"/>
          </p:nvPr>
        </p:nvSpPr>
        <p:spPr>
          <a:xfrm>
            <a:off x="4806012" y="3755562"/>
            <a:ext cx="1991700" cy="2201099"/>
          </a:xfrm>
          <a:prstGeom prst="rect">
            <a:avLst/>
          </a:prstGeom>
          <a:ln w="9525" cap="flat" cmpd="sng">
            <a:solidFill>
              <a:srgbClr val="999999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>
              <a:solidFill>
                <a:srgbClr val="000000"/>
              </a:solidFill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lang="en">
                <a:solidFill>
                  <a:schemeClr val="dk1"/>
                </a:solidFill>
                <a:highlight>
                  <a:srgbClr val="FFFFFF"/>
                </a:highlight>
              </a:rPr>
              <a:t>Software standalone distribution, beta version, usability testing. Knowledgebase with software tools, alpha version.</a:t>
            </a:r>
          </a:p>
        </p:txBody>
      </p:sp>
      <p:sp>
        <p:nvSpPr>
          <p:cNvPr id="245" name="Shape 245"/>
          <p:cNvSpPr txBox="1">
            <a:spLocks noGrp="1"/>
          </p:cNvSpPr>
          <p:nvPr>
            <p:ph type="body" idx="4"/>
          </p:nvPr>
        </p:nvSpPr>
        <p:spPr>
          <a:xfrm>
            <a:off x="6888037" y="3755562"/>
            <a:ext cx="1991700" cy="2201099"/>
          </a:xfrm>
          <a:prstGeom prst="rect">
            <a:avLst/>
          </a:prstGeom>
          <a:ln w="9525" cap="flat" cmpd="sng">
            <a:solidFill>
              <a:srgbClr val="999999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>
            <a:noAutofit/>
          </a:bodyPr>
          <a:lstStyle/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endParaRPr>
              <a:solidFill>
                <a:srgbClr val="000000"/>
              </a:solidFill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">
                <a:solidFill>
                  <a:schemeClr val="dk1"/>
                </a:solidFill>
                <a:highlight>
                  <a:srgbClr val="FFFFFF"/>
                </a:highlight>
              </a:rPr>
              <a:t>Software used at two independent sites.  Knowledgebase software with software tools, beta version, released.</a:t>
            </a:r>
          </a:p>
        </p:txBody>
      </p:sp>
      <p:sp>
        <p:nvSpPr>
          <p:cNvPr id="246" name="Shape 246"/>
          <p:cNvSpPr txBox="1"/>
          <p:nvPr/>
        </p:nvSpPr>
        <p:spPr>
          <a:xfrm>
            <a:off x="654300" y="1308875"/>
            <a:ext cx="7835399" cy="16742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None/>
            </a:pPr>
            <a:r>
              <a:rPr lang="en" sz="1800" b="1" dirty="0">
                <a:solidFill>
                  <a:schemeClr val="dk1"/>
                </a:solidFill>
              </a:rPr>
              <a:t>What’s expected by the end of Sept 2017?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1800" b="1" dirty="0">
              <a:solidFill>
                <a:schemeClr val="dk1"/>
              </a:solidFill>
            </a:endParaRPr>
          </a:p>
          <a:p>
            <a:pPr lvl="0" rtl="0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None/>
            </a:pPr>
            <a:r>
              <a:rPr lang="en" sz="1800" dirty="0">
                <a:solidFill>
                  <a:schemeClr val="dk1"/>
                </a:solidFill>
                <a:highlight>
                  <a:srgbClr val="FFFFFF"/>
                </a:highlight>
              </a:rPr>
              <a:t> Standalone software to download and use for independent repositories.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None/>
            </a:pPr>
            <a:r>
              <a:rPr lang="en" sz="1800" dirty="0">
                <a:solidFill>
                  <a:schemeClr val="dk1"/>
                </a:solidFill>
                <a:highlight>
                  <a:srgbClr val="FFFFFF"/>
                </a:highlight>
              </a:rPr>
              <a:t> Knowledgebase of Technology Science data sharing decisions with tools.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1800" dirty="0">
              <a:solidFill>
                <a:schemeClr val="dk1"/>
              </a:solidFill>
            </a:endParaRPr>
          </a:p>
          <a:p>
            <a:pPr lvl="0" rtl="0">
              <a:spcBef>
                <a:spcPts val="0"/>
              </a:spcBef>
              <a:spcAft>
                <a:spcPts val="1600"/>
              </a:spcAft>
              <a:buNone/>
            </a:pPr>
            <a:endParaRPr sz="1600" dirty="0">
              <a:solidFill>
                <a:schemeClr val="dk2"/>
              </a:solidFill>
            </a:endParaRPr>
          </a:p>
        </p:txBody>
      </p:sp>
      <p:pic>
        <p:nvPicPr>
          <p:cNvPr id="247" name="Shape 24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01174" y="3105175"/>
            <a:ext cx="2073299" cy="477198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TextBox 12"/>
          <p:cNvSpPr txBox="1"/>
          <p:nvPr/>
        </p:nvSpPr>
        <p:spPr>
          <a:xfrm>
            <a:off x="4107922" y="6470843"/>
            <a:ext cx="8504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Year 5</a:t>
            </a:r>
            <a:endParaRPr lang="en-US" dirty="0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664290" y="6423452"/>
            <a:ext cx="822543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724</Words>
  <Application>Microsoft Macintosh PowerPoint</Application>
  <PresentationFormat>On-screen Show (4:3)</PresentationFormat>
  <Paragraphs>139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simple-light-2</vt:lpstr>
      <vt:lpstr>Transition to Practice </vt:lpstr>
      <vt:lpstr>We define “Transition to Practice” as making privacy tools and systems operational </vt:lpstr>
      <vt:lpstr>What do we mean by “operational”?</vt:lpstr>
      <vt:lpstr>Parallel Efforts on Systems and Tools</vt:lpstr>
      <vt:lpstr>In 2015-2016: Towards Transition to Practice </vt:lpstr>
      <vt:lpstr>In 2016-2017: Attempt to Make All Tools Operational </vt:lpstr>
      <vt:lpstr>“Transition to Practice” proposal for Year 5 (2016-17)</vt:lpstr>
      <vt:lpstr>Transition to Practice: Dataverse with DataTags </vt:lpstr>
      <vt:lpstr>Transition to Practice: Technology Science </vt:lpstr>
      <vt:lpstr>Transition to Practice: Differential Privacy Curator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Transition to Practice </dc:title>
  <cp:lastModifiedBy>MERCE CROSAS</cp:lastModifiedBy>
  <cp:revision>7</cp:revision>
  <dcterms:modified xsi:type="dcterms:W3CDTF">2015-10-16T14:08:03Z</dcterms:modified>
</cp:coreProperties>
</file>