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61" r:id="rId2"/>
    <p:sldId id="262" r:id="rId3"/>
    <p:sldId id="263" r:id="rId4"/>
    <p:sldId id="264" r:id="rId5"/>
    <p:sldId id="270" r:id="rId6"/>
    <p:sldId id="265" r:id="rId7"/>
    <p:sldId id="266" r:id="rId8"/>
    <p:sldId id="267" r:id="rId9"/>
    <p:sldId id="268" r:id="rId10"/>
    <p:sldId id="271" r:id="rId11"/>
    <p:sldId id="269" r:id="rId12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910" autoAdjust="0"/>
  </p:normalViewPr>
  <p:slideViewPr>
    <p:cSldViewPr snapToGrid="0" snapToObjects="1">
      <p:cViewPr varScale="1">
        <p:scale>
          <a:sx n="101" d="100"/>
          <a:sy n="101" d="100"/>
        </p:scale>
        <p:origin x="-8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909220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311708" y="992766"/>
            <a:ext cx="8520599" cy="27368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5200"/>
            </a:lvl1pPr>
            <a:lvl2pPr algn="ctr">
              <a:spcBef>
                <a:spcPts val="0"/>
              </a:spcBef>
              <a:buSzPct val="100000"/>
              <a:defRPr sz="5200"/>
            </a:lvl2pPr>
            <a:lvl3pPr algn="ctr">
              <a:spcBef>
                <a:spcPts val="0"/>
              </a:spcBef>
              <a:buSzPct val="100000"/>
              <a:defRPr sz="5200"/>
            </a:lvl3pPr>
            <a:lvl4pPr algn="ctr">
              <a:spcBef>
                <a:spcPts val="0"/>
              </a:spcBef>
              <a:buSzPct val="100000"/>
              <a:defRPr sz="5200"/>
            </a:lvl4pPr>
            <a:lvl5pPr algn="ctr">
              <a:spcBef>
                <a:spcPts val="0"/>
              </a:spcBef>
              <a:buSzPct val="100000"/>
              <a:defRPr sz="5200"/>
            </a:lvl5pPr>
            <a:lvl6pPr algn="ctr">
              <a:spcBef>
                <a:spcPts val="0"/>
              </a:spcBef>
              <a:buSzPct val="100000"/>
              <a:defRPr sz="5200"/>
            </a:lvl6pPr>
            <a:lvl7pPr algn="ctr">
              <a:spcBef>
                <a:spcPts val="0"/>
              </a:spcBef>
              <a:buSzPct val="100000"/>
              <a:defRPr sz="5200"/>
            </a:lvl7pPr>
            <a:lvl8pPr algn="ctr">
              <a:spcBef>
                <a:spcPts val="0"/>
              </a:spcBef>
              <a:buSzPct val="100000"/>
              <a:defRPr sz="5200"/>
            </a:lvl8pPr>
            <a:lvl9pPr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599" cy="1056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599" cy="2618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12000"/>
            </a:lvl1pPr>
            <a:lvl2pPr algn="ctr">
              <a:spcBef>
                <a:spcPts val="0"/>
              </a:spcBef>
              <a:buSzPct val="100000"/>
              <a:defRPr sz="12000"/>
            </a:lvl2pPr>
            <a:lvl3pPr algn="ctr">
              <a:spcBef>
                <a:spcPts val="0"/>
              </a:spcBef>
              <a:buSzPct val="100000"/>
              <a:defRPr sz="12000"/>
            </a:lvl3pPr>
            <a:lvl4pPr algn="ctr">
              <a:spcBef>
                <a:spcPts val="0"/>
              </a:spcBef>
              <a:buSzPct val="100000"/>
              <a:defRPr sz="12000"/>
            </a:lvl4pPr>
            <a:lvl5pPr algn="ctr">
              <a:spcBef>
                <a:spcPts val="0"/>
              </a:spcBef>
              <a:buSzPct val="100000"/>
              <a:defRPr sz="12000"/>
            </a:lvl5pPr>
            <a:lvl6pPr algn="ctr">
              <a:spcBef>
                <a:spcPts val="0"/>
              </a:spcBef>
              <a:buSzPct val="100000"/>
              <a:defRPr sz="12000"/>
            </a:lvl6pPr>
            <a:lvl7pPr algn="ctr">
              <a:spcBef>
                <a:spcPts val="0"/>
              </a:spcBef>
              <a:buSzPct val="100000"/>
              <a:defRPr sz="12000"/>
            </a:lvl7pPr>
            <a:lvl8pPr algn="ctr">
              <a:spcBef>
                <a:spcPts val="0"/>
              </a:spcBef>
              <a:buSzPct val="100000"/>
              <a:defRPr sz="12000"/>
            </a:lvl8pPr>
            <a:lvl9pPr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11700" y="4202966"/>
            <a:ext cx="8520599" cy="1734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599" cy="11222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3600"/>
            </a:lvl1pPr>
            <a:lvl2pPr algn="ctr">
              <a:spcBef>
                <a:spcPts val="0"/>
              </a:spcBef>
              <a:buSzPct val="100000"/>
              <a:defRPr sz="3600"/>
            </a:lvl2pPr>
            <a:lvl3pPr algn="ctr">
              <a:spcBef>
                <a:spcPts val="0"/>
              </a:spcBef>
              <a:buSzPct val="100000"/>
              <a:defRPr sz="3600"/>
            </a:lvl3pPr>
            <a:lvl4pPr algn="ctr">
              <a:spcBef>
                <a:spcPts val="0"/>
              </a:spcBef>
              <a:buSzPct val="100000"/>
              <a:defRPr sz="3600"/>
            </a:lvl4pPr>
            <a:lvl5pPr algn="ctr">
              <a:spcBef>
                <a:spcPts val="0"/>
              </a:spcBef>
              <a:buSzPct val="100000"/>
              <a:defRPr sz="3600"/>
            </a:lvl5pPr>
            <a:lvl6pPr algn="ctr">
              <a:spcBef>
                <a:spcPts val="0"/>
              </a:spcBef>
              <a:buSzPct val="100000"/>
              <a:defRPr sz="3600"/>
            </a:lvl6pPr>
            <a:lvl7pPr algn="ctr">
              <a:spcBef>
                <a:spcPts val="0"/>
              </a:spcBef>
              <a:buSzPct val="100000"/>
              <a:defRPr sz="3600"/>
            </a:lvl7pPr>
            <a:lvl8pPr algn="ctr">
              <a:spcBef>
                <a:spcPts val="0"/>
              </a:spcBef>
              <a:buSzPct val="100000"/>
              <a:defRPr sz="3600"/>
            </a:lvl8pPr>
            <a:lvl9pPr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8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899" cy="4555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7999" cy="1007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7999" cy="4239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2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/>
        </p:nvSpPr>
        <p:spPr>
          <a:xfrm>
            <a:off x="4572000" y="-166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199" cy="1976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200"/>
            </a:lvl1pPr>
            <a:lvl2pPr algn="ctr">
              <a:spcBef>
                <a:spcPts val="0"/>
              </a:spcBef>
              <a:buSzPct val="100000"/>
              <a:defRPr sz="4200"/>
            </a:lvl2pPr>
            <a:lvl3pPr algn="ctr">
              <a:spcBef>
                <a:spcPts val="0"/>
              </a:spcBef>
              <a:buSzPct val="100000"/>
              <a:defRPr sz="4200"/>
            </a:lvl3pPr>
            <a:lvl4pPr algn="ctr">
              <a:spcBef>
                <a:spcPts val="0"/>
              </a:spcBef>
              <a:buSzPct val="100000"/>
              <a:defRPr sz="4200"/>
            </a:lvl4pPr>
            <a:lvl5pPr algn="ctr">
              <a:spcBef>
                <a:spcPts val="0"/>
              </a:spcBef>
              <a:buSzPct val="100000"/>
              <a:defRPr sz="4200"/>
            </a:lvl5pPr>
            <a:lvl6pPr algn="ctr">
              <a:spcBef>
                <a:spcPts val="0"/>
              </a:spcBef>
              <a:buSzPct val="100000"/>
              <a:defRPr sz="4200"/>
            </a:lvl6pPr>
            <a:lvl7pPr algn="ctr">
              <a:spcBef>
                <a:spcPts val="0"/>
              </a:spcBef>
              <a:buSzPct val="100000"/>
              <a:defRPr sz="4200"/>
            </a:lvl7pPr>
            <a:lvl8pPr algn="ctr">
              <a:spcBef>
                <a:spcPts val="0"/>
              </a:spcBef>
              <a:buSzPct val="100000"/>
              <a:defRPr sz="4200"/>
            </a:lvl8pPr>
            <a:lvl9pPr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199" cy="1646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311700" y="5640766"/>
            <a:ext cx="5998800" cy="8067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5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599" cy="11222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Transition to Practice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306263" y="244069"/>
            <a:ext cx="8520599" cy="761920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Transition to Practice: </a:t>
            </a:r>
            <a:r>
              <a:rPr lang="en-US" dirty="0" smtClean="0"/>
              <a:t>License Generator</a:t>
            </a:r>
            <a:endParaRPr lang="en" dirty="0"/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42000" y="2980325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en" dirty="0">
                <a:solidFill>
                  <a:srgbClr val="000000"/>
                </a:solidFill>
              </a:rPr>
              <a:t>Documentation of coding rules for formalizing legal requirements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 smtClean="0">
                <a:solidFill>
                  <a:srgbClr val="000000"/>
                </a:solidFill>
              </a:rPr>
              <a:t>Formally encoding requirements of a selection of additional laws (e.g., HIPAA, Common Rule)</a:t>
            </a:r>
          </a:p>
        </p:txBody>
      </p:sp>
      <p:sp>
        <p:nvSpPr>
          <p:cNvPr id="254" name="Shape 254"/>
          <p:cNvSpPr txBox="1">
            <a:spLocks noGrp="1"/>
          </p:cNvSpPr>
          <p:nvPr>
            <p:ph type="body" idx="2"/>
          </p:nvPr>
        </p:nvSpPr>
        <p:spPr>
          <a:xfrm>
            <a:off x="2724025" y="2980500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 smtClean="0">
                <a:solidFill>
                  <a:srgbClr val="000000"/>
                </a:solidFill>
              </a:rPr>
              <a:t>Testing of coding rules with independent coders to validate the rule base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 smtClean="0">
                <a:solidFill>
                  <a:srgbClr val="000000"/>
                </a:solidFill>
              </a:rPr>
              <a:t>Beginning work with an outside team of practicing lawyers to validate both the rules base and license terms</a:t>
            </a:r>
            <a:endParaRPr lang="en" dirty="0">
              <a:solidFill>
                <a:srgbClr val="000000"/>
              </a:solidFill>
            </a:endParaRPr>
          </a:p>
        </p:txBody>
      </p:sp>
      <p:sp>
        <p:nvSpPr>
          <p:cNvPr id="255" name="Shape 255"/>
          <p:cNvSpPr txBox="1">
            <a:spLocks noGrp="1"/>
          </p:cNvSpPr>
          <p:nvPr>
            <p:ph type="body" idx="4294967295"/>
          </p:nvPr>
        </p:nvSpPr>
        <p:spPr>
          <a:xfrm>
            <a:off x="4806050" y="2980525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buClr>
                <a:schemeClr val="dk1"/>
              </a:buClr>
              <a:buSzPct val="78571"/>
            </a:pPr>
            <a:r>
              <a:rPr lang="en" sz="1400" dirty="0">
                <a:solidFill>
                  <a:schemeClr val="tx1"/>
                </a:solidFill>
              </a:rPr>
              <a:t>Continuation of legal vetting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dirty="0" smtClean="0">
                <a:solidFill>
                  <a:schemeClr val="tx1"/>
                </a:solidFill>
              </a:rPr>
              <a:t>Convening meetings with practitioners from IRBs and government agencies to validate the use case model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sz="1400" dirty="0" smtClean="0">
                <a:solidFill>
                  <a:schemeClr val="tx1"/>
                </a:solidFill>
              </a:rPr>
              <a:t>Developing specific tailored licenses and questionnaires for use cases</a:t>
            </a:r>
          </a:p>
        </p:txBody>
      </p:sp>
      <p:sp>
        <p:nvSpPr>
          <p:cNvPr id="256" name="Shape 256"/>
          <p:cNvSpPr txBox="1">
            <a:spLocks noGrp="1"/>
          </p:cNvSpPr>
          <p:nvPr>
            <p:ph type="body" idx="4294967295"/>
          </p:nvPr>
        </p:nvSpPr>
        <p:spPr>
          <a:xfrm>
            <a:off x="6888075" y="2980525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400" dirty="0" smtClean="0">
                <a:solidFill>
                  <a:schemeClr val="tx1"/>
                </a:solidFill>
              </a:rPr>
              <a:t>Finalizing documentation of rule base and license terms based on legal and practitioner vetting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sz="1400" dirty="0" smtClean="0">
                <a:solidFill>
                  <a:schemeClr val="tx1"/>
                </a:solidFill>
              </a:rPr>
              <a:t>Establishing a public, versioned, citable, persistent repository of rules and license terms in Dataverse</a:t>
            </a:r>
            <a:endParaRPr lang="en" sz="1400" dirty="0">
              <a:solidFill>
                <a:schemeClr val="tx1"/>
              </a:solidFill>
            </a:endParaRPr>
          </a:p>
        </p:txBody>
      </p:sp>
      <p:sp>
        <p:nvSpPr>
          <p:cNvPr id="257" name="Shape 257"/>
          <p:cNvSpPr txBox="1"/>
          <p:nvPr/>
        </p:nvSpPr>
        <p:spPr>
          <a:xfrm>
            <a:off x="596850" y="60663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 dirty="0"/>
              <a:t>Oct - Dec, 2016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2678875" y="60663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Jan - Mar, 2017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4760900" y="60642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Apr - Jun, 2017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6865500" y="60684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Jul - Sept, 2017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654300" y="1275725"/>
            <a:ext cx="7835399" cy="116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b="1" dirty="0">
                <a:solidFill>
                  <a:schemeClr val="dk1"/>
                </a:solidFill>
              </a:rPr>
              <a:t>What’s expected by the end of Sept 2017?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 smtClean="0">
                <a:solidFill>
                  <a:schemeClr val="dk1"/>
                </a:solidFill>
              </a:rPr>
              <a:t>A production-quality legal tool to help IRBs, researchers, and government actors generate licenses for sharing education data.</a:t>
            </a:r>
            <a:endParaRPr lang="en" sz="1800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1600"/>
              </a:spcAft>
              <a:buNone/>
            </a:pPr>
            <a:endParaRPr sz="1600" dirty="0">
              <a:solidFill>
                <a:schemeClr val="dk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07922" y="6470843"/>
            <a:ext cx="850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5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64290" y="6423452"/>
            <a:ext cx="82254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972437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321456" y="238922"/>
            <a:ext cx="8520599" cy="767065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Transition to Practice: </a:t>
            </a:r>
            <a:r>
              <a:rPr lang="en-US" dirty="0" smtClean="0"/>
              <a:t>Differential </a:t>
            </a:r>
            <a:r>
              <a:rPr lang="en" dirty="0" smtClean="0"/>
              <a:t>Privacy </a:t>
            </a:r>
            <a:r>
              <a:rPr lang="en" dirty="0"/>
              <a:t>Curator 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42000" y="2980325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Integrating with Dataverse test and preliminary user testing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Defining Relationships between Tags and Curator Access 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Interactive Query UI Development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Security Analysis and Architecture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254" name="Shape 254"/>
          <p:cNvSpPr txBox="1">
            <a:spLocks noGrp="1"/>
          </p:cNvSpPr>
          <p:nvPr>
            <p:ph type="body" idx="2"/>
          </p:nvPr>
        </p:nvSpPr>
        <p:spPr>
          <a:xfrm>
            <a:off x="2724025" y="2980500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Integration with Dataverse production for low sensitive data.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Interactive Query UI In Production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</a:rPr>
              <a:t>Community Outreach including Architecture for Extensibility </a:t>
            </a:r>
            <a:r>
              <a:rPr lang="en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255" name="Shape 255"/>
          <p:cNvSpPr txBox="1">
            <a:spLocks noGrp="1"/>
          </p:cNvSpPr>
          <p:nvPr>
            <p:ph type="body" idx="3"/>
          </p:nvPr>
        </p:nvSpPr>
        <p:spPr>
          <a:xfrm>
            <a:off x="4806050" y="2980525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dirty="0">
                <a:solidFill>
                  <a:srgbClr val="000000"/>
                </a:solidFill>
              </a:rPr>
              <a:t>Integration with Dataverse for high sensitive data</a:t>
            </a:r>
            <a:r>
              <a:rPr lang="en" dirty="0" smtClean="0">
                <a:solidFill>
                  <a:srgbClr val="000000"/>
                </a:solidFill>
              </a:rPr>
              <a:t>.</a:t>
            </a:r>
            <a:endParaRPr lang="en-US" dirty="0" smtClean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endParaRPr lang="en" dirty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dirty="0">
                <a:solidFill>
                  <a:srgbClr val="000000"/>
                </a:solidFill>
              </a:rPr>
              <a:t>Extensive user testing feedback of </a:t>
            </a:r>
            <a:r>
              <a:rPr lang="en" dirty="0" smtClean="0">
                <a:solidFill>
                  <a:srgbClr val="000000"/>
                </a:solidFill>
              </a:rPr>
              <a:t>workflow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endParaRPr lang="en" dirty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dirty="0">
                <a:solidFill>
                  <a:srgbClr val="000000"/>
                </a:solidFill>
              </a:rPr>
              <a:t>Continued Community Outreach and Extensibility Engineering</a:t>
            </a:r>
          </a:p>
        </p:txBody>
      </p:sp>
      <p:sp>
        <p:nvSpPr>
          <p:cNvPr id="256" name="Shape 256"/>
          <p:cNvSpPr txBox="1">
            <a:spLocks noGrp="1"/>
          </p:cNvSpPr>
          <p:nvPr>
            <p:ph type="body" idx="4"/>
          </p:nvPr>
        </p:nvSpPr>
        <p:spPr>
          <a:xfrm>
            <a:off x="6888075" y="2980525"/>
            <a:ext cx="1991700" cy="3110700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Incorporate user testing feedback</a:t>
            </a:r>
            <a:r>
              <a:rPr lang="en" dirty="0" smtClean="0">
                <a:solidFill>
                  <a:srgbClr val="000000"/>
                </a:solidFill>
              </a:rPr>
              <a:t>.</a:t>
            </a:r>
            <a:endParaRPr lang="en-US" dirty="0" smtClean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lang="en" dirty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Tutorials and Webinars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596850" y="60663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 dirty="0"/>
              <a:t>Oct - Dec, 2016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2678875" y="60663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Jan - Mar, 2017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4760900" y="60642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Apr - Jun, 2017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6865500" y="6068471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Jul - Sept, 2017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654300" y="1275725"/>
            <a:ext cx="7835399" cy="116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b="1" dirty="0">
                <a:solidFill>
                  <a:schemeClr val="dk1"/>
                </a:solidFill>
              </a:rPr>
              <a:t>What’s expected by the end of Sept 2017?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</a:rPr>
              <a:t>Complete coupled workflow across all tools for privacy preservation.</a:t>
            </a:r>
          </a:p>
          <a:p>
            <a:pPr lvl="0" rtl="0">
              <a:spcBef>
                <a:spcPts val="0"/>
              </a:spcBef>
              <a:spcAft>
                <a:spcPts val="1600"/>
              </a:spcAft>
              <a:buNone/>
            </a:pPr>
            <a:endParaRPr sz="1600" dirty="0">
              <a:solidFill>
                <a:schemeClr val="dk2"/>
              </a:solidFill>
            </a:endParaRPr>
          </a:p>
        </p:txBody>
      </p:sp>
      <p:pic>
        <p:nvPicPr>
          <p:cNvPr id="3" name="Picture 2" descr="TwoRavens-small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209" y="2273231"/>
            <a:ext cx="1386178" cy="63586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107922" y="6470843"/>
            <a:ext cx="850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5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664290" y="6423452"/>
            <a:ext cx="82254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logo-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50" y="2292337"/>
            <a:ext cx="1150298" cy="644525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311700" y="1949200"/>
            <a:ext cx="8520599" cy="30968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We define “Transition to Practice” as making privacy tools and systems </a:t>
            </a:r>
            <a:r>
              <a:rPr lang="en" b="1"/>
              <a:t>operational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>
                <a:solidFill>
                  <a:srgbClr val="800000"/>
                </a:solidFill>
              </a:rPr>
              <a:t>What do we mean by </a:t>
            </a:r>
            <a:r>
              <a:rPr lang="en-US" dirty="0" smtClean="0">
                <a:solidFill>
                  <a:srgbClr val="800000"/>
                </a:solidFill>
              </a:rPr>
              <a:t>“</a:t>
            </a:r>
            <a:r>
              <a:rPr lang="en" dirty="0" smtClean="0">
                <a:solidFill>
                  <a:srgbClr val="800000"/>
                </a:solidFill>
              </a:rPr>
              <a:t>operational</a:t>
            </a:r>
            <a:r>
              <a:rPr lang="en-US" dirty="0" smtClean="0">
                <a:solidFill>
                  <a:srgbClr val="800000"/>
                </a:solidFill>
              </a:rPr>
              <a:t>”</a:t>
            </a:r>
            <a:r>
              <a:rPr lang="en" dirty="0" smtClean="0">
                <a:solidFill>
                  <a:srgbClr val="800000"/>
                </a:solidFill>
              </a:rPr>
              <a:t>?</a:t>
            </a:r>
            <a:endParaRPr lang="en" dirty="0">
              <a:solidFill>
                <a:srgbClr val="800000"/>
              </a:solidFill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599" cy="4555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71500" lvl="0" indent="-342900" rtl="0">
              <a:lnSpc>
                <a:spcPct val="115000"/>
              </a:lnSpc>
              <a:spcBef>
                <a:spcPts val="1000"/>
              </a:spcBef>
              <a:buSzPct val="100000"/>
              <a:buFont typeface="Arial"/>
              <a:buChar char="•"/>
            </a:pPr>
            <a:r>
              <a:rPr lang="en" sz="2400" dirty="0">
                <a:solidFill>
                  <a:schemeClr val="tx1"/>
                </a:solidFill>
              </a:rPr>
              <a:t>Make the tools and systems available and usable to social scientists, legal scholars, and practitioners.</a:t>
            </a:r>
          </a:p>
          <a:p>
            <a:pPr marL="571500" lvl="0" indent="-342900" rtl="0">
              <a:lnSpc>
                <a:spcPct val="115000"/>
              </a:lnSpc>
              <a:spcBef>
                <a:spcPts val="1000"/>
              </a:spcBef>
              <a:buSzPct val="100000"/>
              <a:buFont typeface="Arial"/>
              <a:buChar char="•"/>
            </a:pPr>
            <a:r>
              <a:rPr lang="en" sz="2400" dirty="0">
                <a:solidFill>
                  <a:schemeClr val="tx1"/>
                </a:solidFill>
              </a:rPr>
              <a:t>Move from a research prototype to a production system that is maintained and supported beyond the duration of this project.</a:t>
            </a:r>
          </a:p>
          <a:p>
            <a:pPr marL="571500" lvl="0" indent="-342900" rtl="0">
              <a:lnSpc>
                <a:spcPct val="115000"/>
              </a:lnSpc>
              <a:spcBef>
                <a:spcPts val="1000"/>
              </a:spcBef>
              <a:buSzPct val="100000"/>
              <a:buFont typeface="Arial"/>
              <a:buChar char="•"/>
            </a:pPr>
            <a:r>
              <a:rPr lang="en" sz="2400" dirty="0">
                <a:solidFill>
                  <a:schemeClr val="tx1"/>
                </a:solidFill>
              </a:rPr>
              <a:t>Distribute the </a:t>
            </a:r>
            <a:r>
              <a:rPr lang="en" sz="2400" dirty="0" smtClean="0">
                <a:solidFill>
                  <a:schemeClr val="tx1"/>
                </a:solidFill>
              </a:rPr>
              <a:t>software </a:t>
            </a:r>
            <a:r>
              <a:rPr lang="en" sz="2400" dirty="0">
                <a:solidFill>
                  <a:schemeClr val="tx1"/>
                </a:solidFill>
              </a:rPr>
              <a:t>to allow others use </a:t>
            </a:r>
            <a:r>
              <a:rPr lang="en-US" sz="2400" dirty="0" smtClean="0">
                <a:solidFill>
                  <a:schemeClr val="tx1"/>
                </a:solidFill>
              </a:rPr>
              <a:t>and extend </a:t>
            </a:r>
            <a:r>
              <a:rPr lang="en" sz="2400" dirty="0" smtClean="0">
                <a:solidFill>
                  <a:schemeClr val="tx1"/>
                </a:solidFill>
              </a:rPr>
              <a:t>the </a:t>
            </a:r>
            <a:r>
              <a:rPr lang="en" sz="2400" dirty="0">
                <a:solidFill>
                  <a:schemeClr val="tx1"/>
                </a:solidFill>
              </a:rPr>
              <a:t>tools and systems for their needs, with their own environments.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185350" y="587441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>
                <a:solidFill>
                  <a:srgbClr val="800000"/>
                </a:solidFill>
              </a:rPr>
              <a:t>Parallel Efforts on Systems and Tools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185350" y="1833030"/>
            <a:ext cx="2796299" cy="3463245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b="1" dirty="0">
                <a:solidFill>
                  <a:srgbClr val="000000"/>
                </a:solidFill>
              </a:rPr>
              <a:t>DataTags </a:t>
            </a:r>
            <a:r>
              <a:rPr lang="en" sz="1800" b="1" dirty="0" smtClean="0">
                <a:solidFill>
                  <a:srgbClr val="000000"/>
                </a:solidFill>
              </a:rPr>
              <a:t>Repositories</a:t>
            </a:r>
            <a:r>
              <a:rPr lang="en-US" sz="1800" b="1" dirty="0" smtClean="0">
                <a:solidFill>
                  <a:srgbClr val="000000"/>
                </a:solidFill>
              </a:rPr>
              <a:t/>
            </a:r>
            <a:br>
              <a:rPr lang="en-US" sz="1800" b="1" dirty="0" smtClean="0">
                <a:solidFill>
                  <a:srgbClr val="000000"/>
                </a:solidFill>
              </a:rPr>
            </a:br>
            <a:endParaRPr lang="en-US" dirty="0" smtClean="0">
              <a:solidFill>
                <a:srgbClr val="000000"/>
              </a:solidFill>
            </a:endParaRPr>
          </a:p>
          <a:p>
            <a:pPr lvl="0" rtl="0">
              <a:lnSpc>
                <a:spcPct val="120000"/>
              </a:lnSpc>
              <a:spcBef>
                <a:spcPts val="0"/>
              </a:spcBef>
              <a:buNone/>
            </a:pPr>
            <a:r>
              <a:rPr lang="en" dirty="0" smtClean="0">
                <a:solidFill>
                  <a:srgbClr val="000000"/>
                </a:solidFill>
              </a:rPr>
              <a:t>Repositories </a:t>
            </a:r>
            <a:r>
              <a:rPr lang="en" dirty="0">
                <a:solidFill>
                  <a:srgbClr val="000000"/>
                </a:solidFill>
              </a:rPr>
              <a:t>that allow sharing or publishing sensitive data and support two or more datatags.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Technology Science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Dataverse</a:t>
            </a:r>
          </a:p>
          <a:p>
            <a:pPr lvl="0" rtl="0">
              <a:spcBef>
                <a:spcPts val="0"/>
              </a:spcBef>
              <a:buNone/>
            </a:pPr>
            <a:endParaRPr dirty="0">
              <a:solidFill>
                <a:srgbClr val="FF0000"/>
              </a:solidFill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2"/>
          </p:nvPr>
        </p:nvSpPr>
        <p:spPr>
          <a:xfrm>
            <a:off x="3133975" y="1833030"/>
            <a:ext cx="2931599" cy="3463245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b="1" dirty="0">
                <a:solidFill>
                  <a:srgbClr val="000000"/>
                </a:solidFill>
              </a:rPr>
              <a:t>Codified Legal Knowledge </a:t>
            </a:r>
          </a:p>
          <a:p>
            <a:pPr lvl="0" rtl="0">
              <a:spcBef>
                <a:spcPts val="0"/>
              </a:spcBef>
              <a:buNone/>
            </a:pPr>
            <a:r>
              <a:rPr lang="en" dirty="0">
                <a:solidFill>
                  <a:schemeClr val="tx1"/>
                </a:solidFill>
              </a:rPr>
              <a:t>Scalable ways to digest privacy regulations to assign a datatag to a dataset and generate a license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chemeClr val="tx1"/>
                </a:solidFill>
              </a:rPr>
              <a:t>Rule-based model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chemeClr val="tx1"/>
                </a:solidFill>
              </a:rPr>
              <a:t>Decision-tree model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chemeClr val="tx1"/>
                </a:solidFill>
              </a:rPr>
              <a:t>DataTagging interview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chemeClr val="tx1"/>
                </a:solidFill>
              </a:rPr>
              <a:t>License generator </a:t>
            </a:r>
          </a:p>
          <a:p>
            <a:pPr marL="514350" lvl="0" indent="-285750" rtl="0">
              <a:lnSpc>
                <a:spcPct val="50000"/>
              </a:lnSpc>
              <a:spcBef>
                <a:spcPts val="0"/>
              </a:spcBef>
              <a:buFont typeface="Arial"/>
              <a:buChar char="•"/>
            </a:pPr>
            <a:r>
              <a:rPr lang="en" dirty="0">
                <a:solidFill>
                  <a:schemeClr val="tx1"/>
                </a:solidFill>
              </a:rPr>
              <a:t>Crowd-sourcing wiki</a:t>
            </a:r>
          </a:p>
          <a:p>
            <a:pPr lvl="0" rtl="0">
              <a:spcBef>
                <a:spcPts val="0"/>
              </a:spcBef>
              <a:buNone/>
            </a:pPr>
            <a:endParaRPr sz="1800" b="1" dirty="0"/>
          </a:p>
        </p:txBody>
      </p:sp>
      <p:sp>
        <p:nvSpPr>
          <p:cNvPr id="151" name="Shape 151"/>
          <p:cNvSpPr txBox="1">
            <a:spLocks noGrp="1"/>
          </p:cNvSpPr>
          <p:nvPr>
            <p:ph type="body" idx="3"/>
          </p:nvPr>
        </p:nvSpPr>
        <p:spPr>
          <a:xfrm>
            <a:off x="6217900" y="1833030"/>
            <a:ext cx="2649299" cy="3463245"/>
          </a:xfrm>
          <a:prstGeom prst="rect">
            <a:avLst/>
          </a:prstGeom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b="1" dirty="0"/>
              <a:t>Applied Differential Privacy  </a:t>
            </a:r>
            <a:endParaRPr lang="en-US" sz="1800" b="1" dirty="0" smtClean="0"/>
          </a:p>
          <a:p>
            <a:pPr lvl="0" rtl="0">
              <a:spcBef>
                <a:spcPts val="0"/>
              </a:spcBef>
              <a:buNone/>
            </a:pPr>
            <a:endParaRPr lang="en" sz="1800" b="1" dirty="0"/>
          </a:p>
          <a:p>
            <a:pPr lvl="0" rtl="0">
              <a:spcBef>
                <a:spcPts val="0"/>
              </a:spcBef>
              <a:buNone/>
            </a:pPr>
            <a:r>
              <a:rPr lang="en" dirty="0"/>
              <a:t>Tools that enable to learn about a sensitive dataset while preserving its privacy</a:t>
            </a:r>
            <a:r>
              <a:rPr lang="en" dirty="0" smtClean="0"/>
              <a:t>.</a:t>
            </a:r>
            <a:endParaRPr lang="en-US" dirty="0" smtClean="0"/>
          </a:p>
          <a:p>
            <a:pPr lvl="0" rtl="0">
              <a:spcBef>
                <a:spcPts val="0"/>
              </a:spcBef>
              <a:buNone/>
            </a:pPr>
            <a:endParaRPr lang="en" dirty="0"/>
          </a:p>
          <a:p>
            <a:pPr marL="5143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/>
              <a:t>Curator Tools for: 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400" dirty="0"/>
              <a:t>Descriptive Stats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400" dirty="0"/>
              <a:t>Causal Inference 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" sz="1400" dirty="0"/>
              <a:t>Regression</a:t>
            </a:r>
          </a:p>
          <a:p>
            <a:pPr marL="971550" lvl="1" indent="-285750" rtl="0">
              <a:spcBef>
                <a:spcPts val="0"/>
              </a:spcBef>
              <a:buSzPct val="100000"/>
              <a:buFont typeface="Arial"/>
              <a:buChar char="•"/>
            </a:pPr>
            <a:r>
              <a:rPr lang="en-US" sz="1400" dirty="0" smtClean="0"/>
              <a:t>Interactive </a:t>
            </a:r>
            <a:r>
              <a:rPr lang="en" sz="1400" dirty="0" smtClean="0"/>
              <a:t>Queries</a:t>
            </a:r>
            <a:endParaRPr lang="en" sz="1400" dirty="0"/>
          </a:p>
          <a:p>
            <a:pPr lvl="0" rtl="0">
              <a:spcBef>
                <a:spcPts val="0"/>
              </a:spcBef>
              <a:buNone/>
            </a:pPr>
            <a:endParaRPr sz="1800" b="1" dirty="0"/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185350" y="280335"/>
            <a:ext cx="8520599" cy="76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smtClean="0">
                <a:solidFill>
                  <a:srgbClr val="800000"/>
                </a:solidFill>
              </a:rPr>
              <a:t>In 2015-2016: Towards Transition to Practice </a:t>
            </a:r>
            <a:endParaRPr lang="en" dirty="0">
              <a:solidFill>
                <a:srgbClr val="800000"/>
              </a:solidFill>
            </a:endParaRPr>
          </a:p>
        </p:txBody>
      </p:sp>
      <p:sp>
        <p:nvSpPr>
          <p:cNvPr id="152" name="Shape 152"/>
          <p:cNvSpPr txBox="1"/>
          <p:nvPr/>
        </p:nvSpPr>
        <p:spPr>
          <a:xfrm>
            <a:off x="406158" y="1529181"/>
            <a:ext cx="8539200" cy="50668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 b="1" dirty="0" smtClean="0">
                <a:solidFill>
                  <a:srgbClr val="800000"/>
                </a:solidFill>
              </a:rPr>
              <a:t>   </a:t>
            </a:r>
            <a:r>
              <a:rPr lang="en" sz="1800" b="1" dirty="0" smtClean="0">
                <a:solidFill>
                  <a:srgbClr val="800000"/>
                </a:solidFill>
              </a:rPr>
              <a:t>Operational:</a:t>
            </a:r>
            <a:endParaRPr sz="1800" dirty="0">
              <a:solidFill>
                <a:srgbClr val="800000"/>
              </a:solidFill>
            </a:endParaRP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" b="1" dirty="0"/>
              <a:t>Technology Science</a:t>
            </a:r>
            <a:r>
              <a:rPr lang="en" dirty="0"/>
              <a:t> supports six datags, from blue to crimson. 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" b="1" dirty="0"/>
              <a:t>Dataverse</a:t>
            </a:r>
            <a:r>
              <a:rPr lang="en" dirty="0"/>
              <a:t> supports four datatags, from blue to </a:t>
            </a:r>
            <a:r>
              <a:rPr lang="en" dirty="0" smtClean="0"/>
              <a:t>orange</a:t>
            </a:r>
            <a:r>
              <a:rPr lang="en-US" dirty="0" smtClean="0"/>
              <a:t>.</a:t>
            </a:r>
          </a:p>
          <a:p>
            <a:pPr marL="228600" lvl="0" rtl="0">
              <a:lnSpc>
                <a:spcPct val="200000"/>
              </a:lnSpc>
              <a:spcBef>
                <a:spcPts val="0"/>
              </a:spcBef>
            </a:pPr>
            <a:r>
              <a:rPr lang="en-US" sz="1800" b="1" dirty="0" smtClean="0">
                <a:solidFill>
                  <a:srgbClr val="800000"/>
                </a:solidFill>
              </a:rPr>
              <a:t>Prototyping: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Differential Privacy Curator Tool: </a:t>
            </a:r>
            <a:endParaRPr lang="en-US" b="1" dirty="0">
              <a:solidFill>
                <a:schemeClr val="tx1"/>
              </a:solidFill>
            </a:endParaRPr>
          </a:p>
          <a:p>
            <a:pPr marL="228600" lvl="3">
              <a:lnSpc>
                <a:spcPct val="200000"/>
              </a:lnSpc>
            </a:pPr>
            <a:r>
              <a:rPr lang="en-US" b="1" dirty="0" smtClean="0">
                <a:solidFill>
                  <a:schemeClr val="tx1"/>
                </a:solidFill>
              </a:rPr>
              <a:t>          </a:t>
            </a:r>
            <a:r>
              <a:rPr lang="en-US" dirty="0" smtClean="0">
                <a:solidFill>
                  <a:schemeClr val="tx1"/>
                </a:solidFill>
              </a:rPr>
              <a:t>Privacy Budget, Descriptive Statistics, Causal Inference,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Interactive Queries, Regression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Rule-Based model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Decision-tree model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DataTagging</a:t>
            </a:r>
            <a:r>
              <a:rPr lang="en-US" dirty="0" smtClean="0">
                <a:solidFill>
                  <a:schemeClr val="tx1"/>
                </a:solidFill>
              </a:rPr>
              <a:t> Interview</a:t>
            </a:r>
          </a:p>
          <a:p>
            <a:pPr marL="514350" lvl="0" indent="-285750" rtl="0">
              <a:lnSpc>
                <a:spcPct val="200000"/>
              </a:lnSpc>
              <a:spcBef>
                <a:spcPts val="0"/>
              </a:spcBef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Crowd-sourcing wiki</a:t>
            </a:r>
          </a:p>
          <a:p>
            <a:pPr marL="228600" lvl="0" rtl="0">
              <a:lnSpc>
                <a:spcPct val="200000"/>
              </a:lnSpc>
              <a:spcBef>
                <a:spcPts val="0"/>
              </a:spcBef>
            </a:pPr>
            <a:endParaRPr lang="en-US" dirty="0">
              <a:solidFill>
                <a:schemeClr val="tx1"/>
              </a:solidFill>
            </a:endParaRPr>
          </a:p>
          <a:p>
            <a:pPr marL="228600" lvl="0" rtl="0">
              <a:lnSpc>
                <a:spcPct val="200000"/>
              </a:lnSpc>
              <a:spcBef>
                <a:spcPts val="0"/>
              </a:spcBef>
            </a:pPr>
            <a:endParaRPr lang="en-US" dirty="0" smtClean="0"/>
          </a:p>
        </p:txBody>
      </p:sp>
      <p:grpSp>
        <p:nvGrpSpPr>
          <p:cNvPr id="153" name="Shape 153"/>
          <p:cNvGrpSpPr/>
          <p:nvPr/>
        </p:nvGrpSpPr>
        <p:grpSpPr>
          <a:xfrm>
            <a:off x="6246427" y="1948074"/>
            <a:ext cx="2626770" cy="366502"/>
            <a:chOff x="2855237" y="2271514"/>
            <a:chExt cx="2412499" cy="290598"/>
          </a:xfrm>
        </p:grpSpPr>
        <p:pic>
          <p:nvPicPr>
            <p:cNvPr id="154" name="Shape 15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855237" y="2271526"/>
              <a:ext cx="340176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5" name="Shape 155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267799" y="2271524"/>
              <a:ext cx="340176" cy="2905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6" name="Shape 156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713436" y="2271525"/>
              <a:ext cx="340174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7" name="Shape 157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114862" y="2271515"/>
              <a:ext cx="340193" cy="2905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8" name="Shape 158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516292" y="2271514"/>
              <a:ext cx="340188" cy="2905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9" name="Shape 159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4927542" y="2271522"/>
              <a:ext cx="340194" cy="29059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60" name="Shape 160"/>
          <p:cNvGrpSpPr/>
          <p:nvPr/>
        </p:nvGrpSpPr>
        <p:grpSpPr>
          <a:xfrm>
            <a:off x="6246426" y="2456839"/>
            <a:ext cx="1741910" cy="366496"/>
            <a:chOff x="2855237" y="2271515"/>
            <a:chExt cx="1599818" cy="290593"/>
          </a:xfrm>
        </p:grpSpPr>
        <p:pic>
          <p:nvPicPr>
            <p:cNvPr id="161" name="Shape 161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855237" y="2271526"/>
              <a:ext cx="340176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2" name="Shape 162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267799" y="2271524"/>
              <a:ext cx="340176" cy="2905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3" name="Shape 16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713436" y="2271525"/>
              <a:ext cx="340174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4" name="Shape 164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114862" y="2271515"/>
              <a:ext cx="340193" cy="290590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01850399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/>
        </p:nvSpPr>
        <p:spPr>
          <a:xfrm>
            <a:off x="40900" y="6047975"/>
            <a:ext cx="9103199" cy="825299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End-to-End Systems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2933012" y="2220450"/>
            <a:ext cx="1516500" cy="763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Decision-Tree Language Generator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2933012" y="1310825"/>
            <a:ext cx="1516500" cy="825299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Logic Programming/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/>
              <a:t>Legal Model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5753800" y="1375900"/>
            <a:ext cx="1581900" cy="825299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DataTags Interview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/>
              <a:t>Tool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6611500" y="5155450"/>
            <a:ext cx="1449600" cy="7635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Access Control</a:t>
            </a:r>
          </a:p>
        </p:txBody>
      </p:sp>
      <p:grpSp>
        <p:nvGrpSpPr>
          <p:cNvPr id="174" name="Shape 174"/>
          <p:cNvGrpSpPr/>
          <p:nvPr/>
        </p:nvGrpSpPr>
        <p:grpSpPr>
          <a:xfrm>
            <a:off x="2722078" y="4216177"/>
            <a:ext cx="2707625" cy="522893"/>
            <a:chOff x="2754975" y="2209875"/>
            <a:chExt cx="2578199" cy="414599"/>
          </a:xfrm>
        </p:grpSpPr>
        <p:sp>
          <p:nvSpPr>
            <p:cNvPr id="175" name="Shape 175"/>
            <p:cNvSpPr txBox="1"/>
            <p:nvPr/>
          </p:nvSpPr>
          <p:spPr>
            <a:xfrm>
              <a:off x="2754975" y="2209875"/>
              <a:ext cx="2578199" cy="414599"/>
            </a:xfrm>
            <a:prstGeom prst="rect">
              <a:avLst/>
            </a:prstGeom>
            <a:noFill/>
            <a:ln w="9525" cap="flat" cmpd="sng">
              <a:solidFill>
                <a:srgbClr val="99999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 algn="ctr" rtl="0">
                <a:spcBef>
                  <a:spcPts val="0"/>
                </a:spcBef>
                <a:buNone/>
              </a:pPr>
              <a:endParaRPr sz="1800"/>
            </a:p>
            <a:p>
              <a:pPr lvl="0" algn="l" rtl="0">
                <a:spcBef>
                  <a:spcPts val="0"/>
                </a:spcBef>
                <a:buNone/>
              </a:pPr>
              <a:endParaRPr sz="2400"/>
            </a:p>
            <a:p>
              <a:pPr lvl="0" algn="l" rtl="0">
                <a:spcBef>
                  <a:spcPts val="0"/>
                </a:spcBef>
                <a:buNone/>
              </a:pPr>
              <a:r>
                <a:rPr lang="en" sz="2400"/>
                <a:t> </a:t>
              </a:r>
            </a:p>
            <a:p>
              <a:pPr lvl="0" algn="l" rtl="0">
                <a:spcBef>
                  <a:spcPts val="0"/>
                </a:spcBef>
                <a:buNone/>
              </a:pPr>
              <a:endParaRPr sz="2400"/>
            </a:p>
            <a:p>
              <a:pPr lvl="0" algn="l" rtl="0">
                <a:spcBef>
                  <a:spcPts val="0"/>
                </a:spcBef>
                <a:buNone/>
              </a:pPr>
              <a:endParaRPr sz="2400"/>
            </a:p>
            <a:p>
              <a:pPr lvl="0" algn="ctr" rtl="0">
                <a:spcBef>
                  <a:spcPts val="0"/>
                </a:spcBef>
                <a:buNone/>
              </a:pPr>
              <a:endParaRPr sz="2400"/>
            </a:p>
            <a:p>
              <a:pPr lvl="0" algn="ctr" rtl="0">
                <a:spcBef>
                  <a:spcPts val="0"/>
                </a:spcBef>
                <a:buNone/>
              </a:pPr>
              <a:endParaRPr sz="2400"/>
            </a:p>
            <a:p>
              <a:pPr lvl="0" algn="ctr" rtl="0">
                <a:spcBef>
                  <a:spcPts val="0"/>
                </a:spcBef>
                <a:buNone/>
              </a:pPr>
              <a:endParaRPr sz="2400"/>
            </a:p>
            <a:p>
              <a:pPr lvl="0" algn="ctr" rtl="0">
                <a:spcBef>
                  <a:spcPts val="0"/>
                </a:spcBef>
                <a:buNone/>
              </a:pPr>
              <a:endParaRPr sz="2400"/>
            </a:p>
            <a:p>
              <a:pPr lvl="0" algn="ctr" rtl="0">
                <a:spcBef>
                  <a:spcPts val="0"/>
                </a:spcBef>
                <a:buNone/>
              </a:pPr>
              <a:endParaRPr sz="2400"/>
            </a:p>
          </p:txBody>
        </p:sp>
        <p:pic>
          <p:nvPicPr>
            <p:cNvPr id="176" name="Shape 17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855237" y="2271526"/>
              <a:ext cx="340176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7" name="Shape 17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267799" y="2271524"/>
              <a:ext cx="340176" cy="2905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8" name="Shape 178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713436" y="2271525"/>
              <a:ext cx="340174" cy="2905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9" name="Shape 179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114862" y="2271515"/>
              <a:ext cx="340193" cy="29059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0" name="Shape 180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516292" y="2271514"/>
              <a:ext cx="340188" cy="2905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1" name="Shape 181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4927542" y="2271522"/>
              <a:ext cx="340194" cy="29059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2" name="Shape 182"/>
          <p:cNvSpPr txBox="1"/>
          <p:nvPr/>
        </p:nvSpPr>
        <p:spPr>
          <a:xfrm>
            <a:off x="51606" y="757530"/>
            <a:ext cx="2792699" cy="49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 i="1"/>
              <a:t>Knowledge Acquisition</a:t>
            </a:r>
            <a:r>
              <a:rPr lang="en" i="1"/>
              <a:t>  </a:t>
            </a:r>
          </a:p>
        </p:txBody>
      </p:sp>
      <p:sp>
        <p:nvSpPr>
          <p:cNvPr id="183" name="Shape 183"/>
          <p:cNvSpPr txBox="1"/>
          <p:nvPr/>
        </p:nvSpPr>
        <p:spPr>
          <a:xfrm>
            <a:off x="6611500" y="797730"/>
            <a:ext cx="2073300" cy="41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 i="1"/>
              <a:t>Data Ingestion</a:t>
            </a:r>
          </a:p>
        </p:txBody>
      </p:sp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180113" y="144127"/>
            <a:ext cx="8783399" cy="763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dirty="0" smtClean="0">
                <a:solidFill>
                  <a:srgbClr val="800000"/>
                </a:solidFill>
              </a:rPr>
              <a:t>In </a:t>
            </a:r>
            <a:r>
              <a:rPr lang="en" dirty="0" smtClean="0">
                <a:solidFill>
                  <a:srgbClr val="800000"/>
                </a:solidFill>
              </a:rPr>
              <a:t>2016-2017</a:t>
            </a:r>
            <a:r>
              <a:rPr lang="en" dirty="0">
                <a:solidFill>
                  <a:srgbClr val="800000"/>
                </a:solidFill>
              </a:rPr>
              <a:t>: </a:t>
            </a:r>
            <a:r>
              <a:rPr lang="en-US" dirty="0" smtClean="0">
                <a:solidFill>
                  <a:srgbClr val="800000"/>
                </a:solidFill>
              </a:rPr>
              <a:t>Work on Operationalizing All Tools</a:t>
            </a:r>
            <a:endParaRPr lang="en" dirty="0">
              <a:solidFill>
                <a:srgbClr val="800000"/>
              </a:solidFill>
            </a:endParaRPr>
          </a:p>
        </p:txBody>
      </p:sp>
      <p:sp>
        <p:nvSpPr>
          <p:cNvPr id="185" name="Shape 185"/>
          <p:cNvSpPr txBox="1"/>
          <p:nvPr/>
        </p:nvSpPr>
        <p:spPr>
          <a:xfrm>
            <a:off x="2735875" y="3707650"/>
            <a:ext cx="2578199" cy="52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i="1"/>
              <a:t>Secure Infrastructure</a:t>
            </a:r>
          </a:p>
        </p:txBody>
      </p:sp>
      <p:sp>
        <p:nvSpPr>
          <p:cNvPr id="186" name="Shape 186"/>
          <p:cNvSpPr txBox="1"/>
          <p:nvPr/>
        </p:nvSpPr>
        <p:spPr>
          <a:xfrm>
            <a:off x="2954709" y="757530"/>
            <a:ext cx="2418300" cy="49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 i="1"/>
              <a:t>Knowledge Codification</a:t>
            </a:r>
          </a:p>
        </p:txBody>
      </p:sp>
      <p:sp>
        <p:nvSpPr>
          <p:cNvPr id="187" name="Shape 187"/>
          <p:cNvSpPr txBox="1"/>
          <p:nvPr/>
        </p:nvSpPr>
        <p:spPr>
          <a:xfrm>
            <a:off x="5753800" y="3722150"/>
            <a:ext cx="3256500" cy="41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i="1"/>
              <a:t>Data Retrieval</a:t>
            </a:r>
          </a:p>
        </p:txBody>
      </p:sp>
      <p:sp>
        <p:nvSpPr>
          <p:cNvPr id="188" name="Shape 188"/>
          <p:cNvSpPr txBox="1"/>
          <p:nvPr/>
        </p:nvSpPr>
        <p:spPr>
          <a:xfrm>
            <a:off x="272050" y="1297325"/>
            <a:ext cx="1380000" cy="763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Legal Scholars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x="253750" y="2194475"/>
            <a:ext cx="1380000" cy="7635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IRB</a:t>
            </a:r>
          </a:p>
        </p:txBody>
      </p:sp>
      <p:cxnSp>
        <p:nvCxnSpPr>
          <p:cNvPr id="190" name="Shape 190"/>
          <p:cNvCxnSpPr/>
          <p:nvPr/>
        </p:nvCxnSpPr>
        <p:spPr>
          <a:xfrm>
            <a:off x="5594278" y="1257775"/>
            <a:ext cx="17399" cy="4753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lg" len="lg"/>
            <a:tailEnd type="none" w="lg" len="lg"/>
          </a:ln>
        </p:spPr>
      </p:cxnSp>
      <p:sp>
        <p:nvSpPr>
          <p:cNvPr id="191" name="Shape 191"/>
          <p:cNvSpPr txBox="1"/>
          <p:nvPr/>
        </p:nvSpPr>
        <p:spPr>
          <a:xfrm>
            <a:off x="7428450" y="1375900"/>
            <a:ext cx="1581900" cy="825299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License Generator Tool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x="5753800" y="4229437"/>
            <a:ext cx="1581900" cy="825299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Privacy Budget Tool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x="7428450" y="4229437"/>
            <a:ext cx="1581900" cy="825299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/>
              <a:t>Privacy Analysis Tool</a:t>
            </a:r>
          </a:p>
        </p:txBody>
      </p:sp>
      <p:cxnSp>
        <p:nvCxnSpPr>
          <p:cNvPr id="194" name="Shape 194"/>
          <p:cNvCxnSpPr/>
          <p:nvPr/>
        </p:nvCxnSpPr>
        <p:spPr>
          <a:xfrm flipH="1">
            <a:off x="2581862" y="1257775"/>
            <a:ext cx="11400" cy="4761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lg" len="lg"/>
            <a:tailEnd type="none" w="lg" len="lg"/>
          </a:ln>
        </p:spPr>
      </p:cxnSp>
      <p:pic>
        <p:nvPicPr>
          <p:cNvPr id="195" name="Shape 195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707575" y="1756900"/>
            <a:ext cx="830150" cy="37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Shape 196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772537" y="2220450"/>
            <a:ext cx="681955" cy="575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Shape 197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632387" y="1310825"/>
            <a:ext cx="830150" cy="37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Shape 198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5208090" y="1700375"/>
            <a:ext cx="354416" cy="41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Shape 199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653349" y="1788350"/>
            <a:ext cx="598866" cy="41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Shape 20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659962" y="2220237"/>
            <a:ext cx="681955" cy="575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Shape 201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292562" y="2487675"/>
            <a:ext cx="598866" cy="41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Shape 202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470425" y="2455500"/>
            <a:ext cx="830150" cy="37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Shape 20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753800" y="2356125"/>
            <a:ext cx="681955" cy="575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Shape 204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162912" y="5189862"/>
            <a:ext cx="598866" cy="414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Shape 205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2376200" y="6209275"/>
            <a:ext cx="2073299" cy="477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Shape 206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4632372" y="6200378"/>
            <a:ext cx="1319999" cy="49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Shape 207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4632387" y="2831440"/>
            <a:ext cx="830149" cy="265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Shape 208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6528500" y="2511002"/>
            <a:ext cx="830149" cy="265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Shape 209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176925" y="5570940"/>
            <a:ext cx="830149" cy="265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Shape 210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933000" y="4851562"/>
            <a:ext cx="681955" cy="575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Shape 211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3678850" y="4954250"/>
            <a:ext cx="830224" cy="265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xfrm>
            <a:off x="311700" y="211686"/>
            <a:ext cx="8520599" cy="876216"/>
          </a:xfrm>
          <a:prstGeom prst="rect">
            <a:avLst/>
          </a:prstGeom>
          <a:solidFill>
            <a:srgbClr val="D9D9D9"/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“</a:t>
            </a:r>
            <a:r>
              <a:rPr lang="en" dirty="0"/>
              <a:t>Transition to Practice” proposal </a:t>
            </a:r>
            <a:r>
              <a:rPr lang="en-US" dirty="0" smtClean="0"/>
              <a:t>for Year 5 (2016-17)</a:t>
            </a:r>
            <a:endParaRPr lang="en" dirty="0"/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311700" y="1193263"/>
            <a:ext cx="8520599" cy="54671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b="1" dirty="0">
                <a:solidFill>
                  <a:srgbClr val="800000"/>
                </a:solidFill>
                <a:highlight>
                  <a:srgbClr val="FFE599"/>
                </a:highlight>
              </a:rPr>
              <a:t>Dataverse Repository</a:t>
            </a:r>
          </a:p>
          <a:p>
            <a:pPr marL="514350" lvl="0" indent="-285750" rtl="0">
              <a:spcBef>
                <a:spcPts val="0"/>
              </a:spcBef>
              <a:buClr>
                <a:schemeClr val="dk1"/>
              </a:buClr>
              <a:buFont typeface="Arial"/>
              <a:buChar char="•"/>
            </a:pPr>
            <a:r>
              <a:rPr lang="en" dirty="0">
                <a:solidFill>
                  <a:schemeClr val="dk1"/>
                </a:solidFill>
              </a:rPr>
              <a:t>Full DataTags support in </a:t>
            </a:r>
            <a:r>
              <a:rPr lang="en" i="1" dirty="0">
                <a:solidFill>
                  <a:schemeClr val="dk1"/>
                </a:solidFill>
              </a:rPr>
              <a:t>Harvard Dataverse</a:t>
            </a:r>
            <a:r>
              <a:rPr lang="en" dirty="0">
                <a:solidFill>
                  <a:schemeClr val="dk1"/>
                </a:solidFill>
              </a:rPr>
              <a:t> (implement the rest of the tags for high-sensitive data: red, crimson).</a:t>
            </a:r>
          </a:p>
          <a:p>
            <a:pPr marL="514350" lvl="0" indent="-285750" rtl="0">
              <a:spcBef>
                <a:spcPts val="0"/>
              </a:spcBef>
              <a:buClr>
                <a:schemeClr val="dk1"/>
              </a:buClr>
              <a:buFont typeface="Arial"/>
              <a:buChar char="•"/>
            </a:pPr>
            <a:r>
              <a:rPr lang="en" dirty="0">
                <a:solidFill>
                  <a:schemeClr val="dk1"/>
                </a:solidFill>
              </a:rPr>
              <a:t>Software distribution for other </a:t>
            </a:r>
            <a:r>
              <a:rPr lang="en" i="1" dirty="0">
                <a:solidFill>
                  <a:schemeClr val="dk1"/>
                </a:solidFill>
              </a:rPr>
              <a:t>Dataverse installations </a:t>
            </a:r>
            <a:r>
              <a:rPr lang="en" dirty="0">
                <a:solidFill>
                  <a:schemeClr val="dk1"/>
                </a:solidFill>
              </a:rPr>
              <a:t>(outside Harvard).</a:t>
            </a:r>
          </a:p>
          <a:p>
            <a:pPr lvl="0" rtl="0">
              <a:spcBef>
                <a:spcPts val="0"/>
              </a:spcBef>
              <a:buNone/>
            </a:pPr>
            <a:r>
              <a:rPr lang="en" b="1" dirty="0">
                <a:solidFill>
                  <a:srgbClr val="800000"/>
                </a:solidFill>
                <a:highlight>
                  <a:srgbClr val="FFE599"/>
                </a:highlight>
              </a:rPr>
              <a:t>Technology Science Repository</a:t>
            </a:r>
          </a:p>
          <a:p>
            <a:pPr marL="514350" lvl="0" indent="-285750" rtl="0">
              <a:spcBef>
                <a:spcPts val="0"/>
              </a:spcBef>
              <a:buClr>
                <a:srgbClr val="000000"/>
              </a:buClr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Software distribution for standalone uses.</a:t>
            </a:r>
          </a:p>
          <a:p>
            <a:pPr marL="514350" lvl="0" indent="-285750" rtl="0">
              <a:spcBef>
                <a:spcPts val="0"/>
              </a:spcBef>
              <a:buClr>
                <a:srgbClr val="000000"/>
              </a:buClr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Knowledge base compiled from Technology Science data sharing decisions.</a:t>
            </a:r>
          </a:p>
          <a:p>
            <a:pPr lvl="0" rtl="0">
              <a:spcBef>
                <a:spcPts val="0"/>
              </a:spcBef>
              <a:buNone/>
            </a:pPr>
            <a:r>
              <a:rPr lang="en" b="1" dirty="0">
                <a:solidFill>
                  <a:srgbClr val="800000"/>
                </a:solidFill>
                <a:highlight>
                  <a:srgbClr val="A4C2F4"/>
                </a:highlight>
              </a:rPr>
              <a:t>DataTagging Tool and License Generator Tool</a:t>
            </a:r>
          </a:p>
          <a:p>
            <a:pPr marL="514350" lvl="0" indent="-285750" rtl="0">
              <a:spcBef>
                <a:spcPts val="0"/>
              </a:spcBef>
              <a:buClr>
                <a:srgbClr val="000000"/>
              </a:buClr>
              <a:buFont typeface="Arial"/>
              <a:buChar char="•"/>
            </a:pPr>
            <a:r>
              <a:rPr lang="en" dirty="0">
                <a:solidFill>
                  <a:srgbClr val="000000"/>
                </a:solidFill>
              </a:rPr>
              <a:t>Integration with Dataverse (works with Harvard Dataverse repository).</a:t>
            </a:r>
          </a:p>
          <a:p>
            <a:pPr lvl="0" rtl="0">
              <a:spcBef>
                <a:spcPts val="0"/>
              </a:spcBef>
              <a:buNone/>
            </a:pPr>
            <a:r>
              <a:rPr lang="en" b="1" dirty="0">
                <a:solidFill>
                  <a:srgbClr val="800000"/>
                </a:solidFill>
                <a:highlight>
                  <a:srgbClr val="A2C4C9"/>
                </a:highlight>
              </a:rPr>
              <a:t>Privacy Curator Tool</a:t>
            </a:r>
            <a:r>
              <a:rPr lang="en" b="1" dirty="0">
                <a:solidFill>
                  <a:srgbClr val="800000"/>
                </a:solidFill>
                <a:highlight>
                  <a:srgbClr val="B6D7A8"/>
                </a:highlight>
              </a:rPr>
              <a:t> </a:t>
            </a:r>
            <a:endParaRPr lang="en-US" b="1" dirty="0">
              <a:solidFill>
                <a:srgbClr val="800000"/>
              </a:solidFill>
              <a:highlight>
                <a:srgbClr val="B6D7A8"/>
              </a:highlight>
            </a:endParaRPr>
          </a:p>
          <a:p>
            <a:pPr marL="285750" lvl="0" indent="-285750" rtl="0">
              <a:spcBef>
                <a:spcPts val="0"/>
              </a:spcBef>
              <a:buFont typeface="Arial"/>
              <a:buChar char="•"/>
            </a:pPr>
            <a:r>
              <a:rPr lang="en" dirty="0" smtClean="0">
                <a:solidFill>
                  <a:srgbClr val="000000"/>
                </a:solidFill>
              </a:rPr>
              <a:t>Integration </a:t>
            </a:r>
            <a:r>
              <a:rPr lang="en" dirty="0">
                <a:solidFill>
                  <a:srgbClr val="000000"/>
                </a:solidFill>
              </a:rPr>
              <a:t>with Dataverse (works with Harvard Dataverse repository).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>
            <a:spLocks noGrp="1"/>
          </p:cNvSpPr>
          <p:nvPr>
            <p:ph type="title"/>
          </p:nvPr>
        </p:nvSpPr>
        <p:spPr>
          <a:xfrm>
            <a:off x="311700" y="246158"/>
            <a:ext cx="8520599" cy="759830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dirty="0"/>
              <a:t>Transition to Practice: Dataverse with DataTags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23" name="Shape 223"/>
          <p:cNvSpPr txBox="1"/>
          <p:nvPr/>
        </p:nvSpPr>
        <p:spPr>
          <a:xfrm>
            <a:off x="596850" y="6050495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Oct - Dec, 2016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2678875" y="6050495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Jan - Mar, 2017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4760900" y="6048395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Apr - Jun, 2017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6865500" y="6052595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Jul - Sep, 2017</a:t>
            </a:r>
          </a:p>
        </p:txBody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41962" y="3676181"/>
            <a:ext cx="1991700" cy="2372213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Requirements for Dataverse compliance with red datatag.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Collaboration with IRB and research groups </a:t>
            </a:r>
            <a:r>
              <a:rPr lang="en" dirty="0" smtClean="0">
                <a:solidFill>
                  <a:srgbClr val="000000"/>
                </a:solidFill>
              </a:rPr>
              <a:t>to </a:t>
            </a:r>
            <a:r>
              <a:rPr lang="en" dirty="0">
                <a:solidFill>
                  <a:srgbClr val="000000"/>
                </a:solidFill>
              </a:rPr>
              <a:t>test DataTagging </a:t>
            </a:r>
            <a:r>
              <a:rPr lang="en-US" dirty="0" smtClean="0">
                <a:solidFill>
                  <a:srgbClr val="000000"/>
                </a:solidFill>
              </a:rPr>
              <a:t>and Licenses </a:t>
            </a:r>
            <a:r>
              <a:rPr lang="en" dirty="0" smtClean="0">
                <a:solidFill>
                  <a:srgbClr val="000000"/>
                </a:solidFill>
              </a:rPr>
              <a:t>with </a:t>
            </a:r>
            <a:r>
              <a:rPr lang="en" dirty="0">
                <a:solidFill>
                  <a:srgbClr val="000000"/>
                </a:solidFill>
              </a:rPr>
              <a:t>real data.</a:t>
            </a:r>
          </a:p>
        </p:txBody>
      </p:sp>
      <p:sp>
        <p:nvSpPr>
          <p:cNvPr id="228" name="Shape 228"/>
          <p:cNvSpPr txBox="1">
            <a:spLocks noGrp="1"/>
          </p:cNvSpPr>
          <p:nvPr>
            <p:ph type="body" idx="2"/>
          </p:nvPr>
        </p:nvSpPr>
        <p:spPr>
          <a:xfrm>
            <a:off x="2723987" y="3676181"/>
            <a:ext cx="1991700" cy="2372213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Implementation of red compliant Dataverse.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Integrate DataTagging Interview and License Generator with test Dataverse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29" name="Shape 229"/>
          <p:cNvSpPr txBox="1">
            <a:spLocks noGrp="1"/>
          </p:cNvSpPr>
          <p:nvPr>
            <p:ph type="body" idx="3"/>
          </p:nvPr>
        </p:nvSpPr>
        <p:spPr>
          <a:xfrm>
            <a:off x="4806012" y="3676181"/>
            <a:ext cx="1991700" cy="2372213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dirty="0">
                <a:solidFill>
                  <a:srgbClr val="000000"/>
                </a:solidFill>
              </a:rPr>
              <a:t>Requirements for Dataverse compliance with crimson datatag</a:t>
            </a:r>
            <a:r>
              <a:rPr lang="en" dirty="0" smtClean="0">
                <a:solidFill>
                  <a:srgbClr val="000000"/>
                </a:solidFill>
              </a:rPr>
              <a:t>.</a:t>
            </a:r>
            <a:endParaRPr lang="en-US" dirty="0" smtClean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endParaRPr lang="en" dirty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 dirty="0">
                <a:solidFill>
                  <a:srgbClr val="000000"/>
                </a:solidFill>
              </a:rPr>
              <a:t>User testing with real </a:t>
            </a:r>
            <a:r>
              <a:rPr lang="en" dirty="0" smtClean="0">
                <a:solidFill>
                  <a:srgbClr val="000000"/>
                </a:solidFill>
              </a:rPr>
              <a:t>data</a:t>
            </a:r>
            <a:r>
              <a:rPr lang="en-US" dirty="0" smtClean="0">
                <a:solidFill>
                  <a:srgbClr val="000000"/>
                </a:solidFill>
              </a:rPr>
              <a:t> and practitioners, </a:t>
            </a:r>
            <a:endParaRPr lang="en-US" dirty="0"/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-US" dirty="0"/>
              <a:t>U</a:t>
            </a:r>
            <a:r>
              <a:rPr lang="en" dirty="0" smtClean="0">
                <a:solidFill>
                  <a:srgbClr val="000000"/>
                </a:solidFill>
              </a:rPr>
              <a:t>sability </a:t>
            </a:r>
            <a:r>
              <a:rPr lang="en" dirty="0">
                <a:solidFill>
                  <a:srgbClr val="000000"/>
                </a:solidFill>
              </a:rPr>
              <a:t>testing.</a:t>
            </a:r>
          </a:p>
        </p:txBody>
      </p:sp>
      <p:sp>
        <p:nvSpPr>
          <p:cNvPr id="230" name="Shape 230"/>
          <p:cNvSpPr txBox="1">
            <a:spLocks noGrp="1"/>
          </p:cNvSpPr>
          <p:nvPr>
            <p:ph type="body" idx="4"/>
          </p:nvPr>
        </p:nvSpPr>
        <p:spPr>
          <a:xfrm>
            <a:off x="6888037" y="3676181"/>
            <a:ext cx="1991700" cy="2372213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Implementation of crimson compliant Dataverse</a:t>
            </a:r>
            <a:r>
              <a:rPr lang="en" dirty="0" smtClean="0">
                <a:solidFill>
                  <a:srgbClr val="000000"/>
                </a:solidFill>
              </a:rPr>
              <a:t>.</a:t>
            </a:r>
            <a:endParaRPr lang="en-US" dirty="0" smtClean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endParaRPr lang="en" dirty="0"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 dirty="0">
                <a:solidFill>
                  <a:srgbClr val="000000"/>
                </a:solidFill>
              </a:rPr>
              <a:t>Incorporate </a:t>
            </a:r>
            <a:r>
              <a:rPr lang="en-US" dirty="0" smtClean="0"/>
              <a:t>testing</a:t>
            </a:r>
            <a:r>
              <a:rPr lang="en" dirty="0" smtClean="0">
                <a:solidFill>
                  <a:srgbClr val="000000"/>
                </a:solidFill>
              </a:rPr>
              <a:t> </a:t>
            </a:r>
            <a:r>
              <a:rPr lang="en" dirty="0">
                <a:solidFill>
                  <a:srgbClr val="000000"/>
                </a:solidFill>
              </a:rPr>
              <a:t>feedback and integrate DataTagging Interview and License Generator with production Dataverse.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654300" y="1308875"/>
            <a:ext cx="7835399" cy="16293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b="1" dirty="0">
                <a:solidFill>
                  <a:schemeClr val="dk1"/>
                </a:solidFill>
              </a:rPr>
              <a:t>What’s expected by the end of Sept 2017?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marL="285750" lvl="0" indent="-28575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•"/>
            </a:pPr>
            <a:r>
              <a:rPr lang="en" sz="1800" dirty="0">
                <a:solidFill>
                  <a:schemeClr val="dk1"/>
                </a:solidFill>
              </a:rPr>
              <a:t>End</a:t>
            </a:r>
            <a:r>
              <a:rPr lang="en" sz="1800" b="1" dirty="0">
                <a:solidFill>
                  <a:schemeClr val="dk1"/>
                </a:solidFill>
              </a:rPr>
              <a:t>-</a:t>
            </a:r>
            <a:r>
              <a:rPr lang="en" sz="1800" dirty="0">
                <a:solidFill>
                  <a:schemeClr val="dk1"/>
                </a:solidFill>
              </a:rPr>
              <a:t>to-end support in Dataverse to share sensitive data, including high-sensitive </a:t>
            </a:r>
            <a:r>
              <a:rPr lang="en" sz="1800" dirty="0" smtClean="0">
                <a:solidFill>
                  <a:schemeClr val="dk1"/>
                </a:solidFill>
              </a:rPr>
              <a:t>data</a:t>
            </a:r>
            <a:endParaRPr sz="1800" dirty="0">
              <a:solidFill>
                <a:schemeClr val="dk1"/>
              </a:solidFill>
            </a:endParaRPr>
          </a:p>
          <a:p>
            <a:pPr marL="285750" lvl="0" indent="-28575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Char char="•"/>
            </a:pPr>
            <a:r>
              <a:rPr lang="en" sz="1800" dirty="0">
                <a:solidFill>
                  <a:schemeClr val="dk1"/>
                </a:solidFill>
              </a:rPr>
              <a:t>Integrate with DataTagging Interview and License Generator tools.</a:t>
            </a:r>
          </a:p>
          <a:p>
            <a:pPr lvl="0" rtl="0"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</a:pPr>
            <a:endParaRPr sz="1600" dirty="0">
              <a:solidFill>
                <a:schemeClr val="dk2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1600"/>
              </a:spcAft>
              <a:buNone/>
            </a:pPr>
            <a:endParaRPr sz="1600" dirty="0">
              <a:solidFill>
                <a:schemeClr val="dk2"/>
              </a:solidFill>
            </a:endParaRPr>
          </a:p>
        </p:txBody>
      </p:sp>
      <p:pic>
        <p:nvPicPr>
          <p:cNvPr id="2" name="Picture 1" descr="Dataverse_Project_outlines2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962" y="2931979"/>
            <a:ext cx="1801201" cy="6446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07922" y="6470843"/>
            <a:ext cx="850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5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64290" y="6423452"/>
            <a:ext cx="82254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311700" y="245052"/>
            <a:ext cx="8520599" cy="760935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Transition to Practice: Technology Science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8" name="Shape 238"/>
          <p:cNvSpPr txBox="1"/>
          <p:nvPr/>
        </p:nvSpPr>
        <p:spPr>
          <a:xfrm>
            <a:off x="596850" y="6042557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 dirty="0"/>
              <a:t>Oct - Dec, 2016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2678875" y="6042557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Jan - Mar, 2017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x="4760900" y="6040457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Apr - Jun, 2017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6865500" y="6044657"/>
            <a:ext cx="2082000" cy="25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Jul - Sep, 2017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641962" y="3755562"/>
            <a:ext cx="1991700" cy="2201099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Technology Science implementing and using all levels.</a:t>
            </a:r>
          </a:p>
        </p:txBody>
      </p:sp>
      <p:sp>
        <p:nvSpPr>
          <p:cNvPr id="243" name="Shape 243"/>
          <p:cNvSpPr txBox="1">
            <a:spLocks noGrp="1"/>
          </p:cNvSpPr>
          <p:nvPr>
            <p:ph type="body" idx="2"/>
          </p:nvPr>
        </p:nvSpPr>
        <p:spPr>
          <a:xfrm>
            <a:off x="2723987" y="3755562"/>
            <a:ext cx="1991700" cy="2201099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chemeClr val="dk1"/>
              </a:solidFill>
              <a:highlight>
                <a:srgbClr val="FFFFFF"/>
              </a:highlight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Software standalone distribution, alpha version, usability testing.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44" name="Shape 244"/>
          <p:cNvSpPr txBox="1">
            <a:spLocks noGrp="1"/>
          </p:cNvSpPr>
          <p:nvPr>
            <p:ph type="body" idx="3"/>
          </p:nvPr>
        </p:nvSpPr>
        <p:spPr>
          <a:xfrm>
            <a:off x="4806012" y="3755562"/>
            <a:ext cx="1991700" cy="2201099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Software standalone distribution, beta version, usability testing. Knowledgebase with software tools, alpha version.</a:t>
            </a:r>
          </a:p>
        </p:txBody>
      </p:sp>
      <p:sp>
        <p:nvSpPr>
          <p:cNvPr id="245" name="Shape 245"/>
          <p:cNvSpPr txBox="1">
            <a:spLocks noGrp="1"/>
          </p:cNvSpPr>
          <p:nvPr>
            <p:ph type="body" idx="4"/>
          </p:nvPr>
        </p:nvSpPr>
        <p:spPr>
          <a:xfrm>
            <a:off x="6888037" y="3755562"/>
            <a:ext cx="1991700" cy="2201099"/>
          </a:xfrm>
          <a:prstGeom prst="rect">
            <a:avLst/>
          </a:prstGeom>
          <a:ln w="9525" cap="flat" cmpd="sng">
            <a:solidFill>
              <a:srgbClr val="99999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endParaRPr>
              <a:solidFill>
                <a:srgbClr val="000000"/>
              </a:solidFill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  <a:highlight>
                  <a:srgbClr val="FFFFFF"/>
                </a:highlight>
              </a:rPr>
              <a:t>Software used at two independent sites.  Knowledgebase software with software tools, beta version, released.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654300" y="1308875"/>
            <a:ext cx="7835399" cy="167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b="1" dirty="0">
                <a:solidFill>
                  <a:schemeClr val="dk1"/>
                </a:solidFill>
              </a:rPr>
              <a:t>What’s expected by the end of Sept 2017?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b="1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  <a:highlight>
                  <a:srgbClr val="FFFFFF"/>
                </a:highlight>
              </a:rPr>
              <a:t> Standalone software to download and use for independent repositories.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  <a:highlight>
                  <a:srgbClr val="FFFFFF"/>
                </a:highlight>
              </a:rPr>
              <a:t> Knowledgebase of Technology Science data sharing decisions with tools.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800" dirty="0">
              <a:solidFill>
                <a:schemeClr val="dk1"/>
              </a:solidFill>
            </a:endParaRPr>
          </a:p>
          <a:p>
            <a:pPr lvl="0" rtl="0">
              <a:spcBef>
                <a:spcPts val="0"/>
              </a:spcBef>
              <a:spcAft>
                <a:spcPts val="1600"/>
              </a:spcAft>
              <a:buNone/>
            </a:pPr>
            <a:endParaRPr sz="1600" dirty="0">
              <a:solidFill>
                <a:schemeClr val="dk2"/>
              </a:solidFill>
            </a:endParaRPr>
          </a:p>
        </p:txBody>
      </p:sp>
      <p:pic>
        <p:nvPicPr>
          <p:cNvPr id="247" name="Shape 2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1174" y="3105175"/>
            <a:ext cx="2073299" cy="47719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4107922" y="6470843"/>
            <a:ext cx="850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5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64290" y="6423452"/>
            <a:ext cx="8225437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904</Words>
  <Application>Microsoft Macintosh PowerPoint</Application>
  <PresentationFormat>On-screen Show (4:3)</PresentationFormat>
  <Paragraphs>160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simple-light-2</vt:lpstr>
      <vt:lpstr>Transition to Practice </vt:lpstr>
      <vt:lpstr>We define “Transition to Practice” as making privacy tools and systems operational </vt:lpstr>
      <vt:lpstr>What do we mean by “operational”?</vt:lpstr>
      <vt:lpstr>Parallel Efforts on Systems and Tools</vt:lpstr>
      <vt:lpstr>In 2015-2016: Towards Transition to Practice </vt:lpstr>
      <vt:lpstr>In 2016-2017: Work on Operationalizing All Tools</vt:lpstr>
      <vt:lpstr>“Transition to Practice” proposal for Year 5 (2016-17)</vt:lpstr>
      <vt:lpstr>Transition to Practice: Dataverse with DataTags </vt:lpstr>
      <vt:lpstr>Transition to Practice: Technology Science </vt:lpstr>
      <vt:lpstr>Transition to Practice: License Generator</vt:lpstr>
      <vt:lpstr>Transition to Practice: Differential Privacy Curator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to Practice </dc:title>
  <cp:lastModifiedBy>MERCE CROSAS</cp:lastModifiedBy>
  <cp:revision>13</cp:revision>
  <dcterms:modified xsi:type="dcterms:W3CDTF">2015-10-19T01:56:19Z</dcterms:modified>
</cp:coreProperties>
</file>