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7"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mc="http://schemas.openxmlformats.org/markup-compatibility/2006" xmlns:mv="urn:schemas-microsoft-com:mac:vml"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E68"/>
    <a:srgbClr val="3F5083"/>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7" autoAdjust="0"/>
    <p:restoredTop sz="94715" autoAdjust="0"/>
  </p:normalViewPr>
  <p:slideViewPr>
    <p:cSldViewPr snapToGrid="0" snapToObjects="1" showGuides="1">
      <p:cViewPr>
        <p:scale>
          <a:sx n="41" d="100"/>
          <a:sy n="41" d="100"/>
        </p:scale>
        <p:origin x="-3280" y="-248"/>
      </p:cViewPr>
      <p:guideLst>
        <p:guide orient="horz" pos="3318"/>
        <p:guide orient="horz" pos="390"/>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notesMaster" Target="notesMasters/notesMaster1.xml"/><Relationship Id="rId5" Type="http://schemas.openxmlformats.org/officeDocument/2006/relationships/handoutMaster" Target="handoutMasters/handoutMaster1.xml"/><Relationship Id="rId6" Type="http://schemas.openxmlformats.org/officeDocument/2006/relationships/printerSettings" Target="printerSettings/printerSettings1.bin"/><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11/24/14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11/24/14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bg1"/>
          </a:solidFill>
          <a:ln w="9525">
            <a:no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2" name="Rounded Rectangle 1"/>
          <p:cNvSpPr/>
          <p:nvPr userDrawn="1"/>
        </p:nvSpPr>
        <p:spPr>
          <a:xfrm>
            <a:off x="922338" y="5475145"/>
            <a:ext cx="10058400" cy="25205027"/>
          </a:xfrm>
          <a:prstGeom prst="roundRect">
            <a:avLst>
              <a:gd name="adj" fmla="val 9229"/>
            </a:avLst>
          </a:prstGeom>
          <a:solidFill>
            <a:schemeClr val="bg1"/>
          </a:solidFill>
          <a:ln>
            <a:solidFill>
              <a:srgbClr val="303E68">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7692" y="5475145"/>
            <a:ext cx="10058400" cy="25205027"/>
          </a:xfrm>
          <a:prstGeom prst="roundRect">
            <a:avLst>
              <a:gd name="adj" fmla="val 9229"/>
            </a:avLst>
          </a:prstGeom>
          <a:solidFill>
            <a:schemeClr val="bg1"/>
          </a:solidFill>
          <a:ln>
            <a:solidFill>
              <a:srgbClr val="303E68">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253046" y="5475145"/>
            <a:ext cx="10058400" cy="25205027"/>
          </a:xfrm>
          <a:prstGeom prst="roundRect">
            <a:avLst>
              <a:gd name="adj" fmla="val 9229"/>
            </a:avLst>
          </a:prstGeom>
          <a:solidFill>
            <a:schemeClr val="bg1"/>
          </a:solidFill>
          <a:ln>
            <a:solidFill>
              <a:srgbClr val="303E68">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2918400" y="5475145"/>
            <a:ext cx="10058400" cy="25205027"/>
          </a:xfrm>
          <a:prstGeom prst="roundRect">
            <a:avLst>
              <a:gd name="adj" fmla="val 9229"/>
            </a:avLst>
          </a:prstGeom>
          <a:solidFill>
            <a:schemeClr val="bg1"/>
          </a:solidFill>
          <a:ln>
            <a:solidFill>
              <a:srgbClr val="303E68">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6"/>
          <p:cNvSpPr>
            <a:spLocks noChangeArrowheads="1"/>
          </p:cNvSpPr>
          <p:nvPr userDrawn="1"/>
        </p:nvSpPr>
        <p:spPr bwMode="auto">
          <a:xfrm>
            <a:off x="0" y="31169782"/>
            <a:ext cx="43891200" cy="1748618"/>
          </a:xfrm>
          <a:prstGeom prst="rect">
            <a:avLst/>
          </a:prstGeom>
          <a:solidFill>
            <a:schemeClr val="bg1"/>
          </a:solidFill>
          <a:ln w="9525">
            <a:noFill/>
            <a:miter lim="800000"/>
            <a:headEnd/>
            <a:tailEnd/>
          </a:ln>
          <a:effectLst/>
        </p:spPr>
        <p:txBody>
          <a:bodyPr wrap="none" lIns="91436" tIns="45717" rIns="91436" bIns="45717"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xmlns:p14="http://schemas.microsoft.com/office/powerpoint/2010/mai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5" r:id="rId2"/>
  </p:sldLayoutIdLst>
  <p:timing>
    <p:tnLst>
      <p:par>
        <p:cTn xmlns:p14="http://schemas.microsoft.com/office/powerpoint/2010/mai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emf"/><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49" name="Text Placeholder 448"/>
          <p:cNvSpPr>
            <a:spLocks noGrp="1"/>
          </p:cNvSpPr>
          <p:nvPr>
            <p:ph type="body" sz="quarter" idx="10"/>
          </p:nvPr>
        </p:nvSpPr>
        <p:spPr>
          <a:xfrm>
            <a:off x="904187" y="6729522"/>
            <a:ext cx="14882321" cy="7109617"/>
          </a:xfrm>
        </p:spPr>
        <p:txBody>
          <a:bodyPr/>
          <a:lstStyle/>
          <a:p>
            <a:pPr algn="just"/>
            <a:r>
              <a:rPr lang="en-US" sz="3600" dirty="0" err="1" smtClean="0"/>
              <a:t>TwoRavens</a:t>
            </a:r>
            <a:r>
              <a:rPr lang="en-US" sz="3600" dirty="0" smtClean="0"/>
              <a:t> is a graphical user interface for quantitative analysis that allows users at all levels of statistical expertise to explore their data, describe their substantive understanding of the data, and appropriately construct and interpret statistical models. The interface is a browser-based, thin client, with the data remaining in an online repository, and the statistical modeling occurring on a remote server.  Because of this, </a:t>
            </a:r>
            <a:r>
              <a:rPr lang="en-US" sz="3600" dirty="0" err="1" smtClean="0"/>
              <a:t>TwoRavens</a:t>
            </a:r>
            <a:r>
              <a:rPr lang="en-US" sz="3600" dirty="0" smtClean="0"/>
              <a:t> is easily adaptable to the role of a privacy preserving curator. In the private implementation, we integrate with datasets from the </a:t>
            </a:r>
            <a:r>
              <a:rPr lang="en-US" sz="3600" dirty="0" err="1" smtClean="0"/>
              <a:t>Dataverse</a:t>
            </a:r>
            <a:r>
              <a:rPr lang="en-US" sz="3600" dirty="0" smtClean="0"/>
              <a:t> repository that contain sensitive information, and use privacy preserving algorithms, some of which are built into the </a:t>
            </a:r>
            <a:r>
              <a:rPr lang="en-US" sz="3600" dirty="0" err="1" smtClean="0"/>
              <a:t>Zelig</a:t>
            </a:r>
            <a:r>
              <a:rPr lang="en-US" sz="3600" dirty="0" smtClean="0"/>
              <a:t> package for the R statistical language, to calculate descriptive statistics.  Our gesture-based user interface allows for interactive statistical modeling and a graphical display of all statistical results.</a:t>
            </a:r>
            <a:endParaRPr lang="en-US" sz="3600" dirty="0"/>
          </a:p>
        </p:txBody>
      </p:sp>
      <p:sp>
        <p:nvSpPr>
          <p:cNvPr id="450" name="Text Placeholder 449"/>
          <p:cNvSpPr>
            <a:spLocks noGrp="1"/>
          </p:cNvSpPr>
          <p:nvPr>
            <p:ph type="body" sz="quarter" idx="11"/>
          </p:nvPr>
        </p:nvSpPr>
        <p:spPr>
          <a:xfrm>
            <a:off x="3059194" y="5639684"/>
            <a:ext cx="10048875" cy="1015655"/>
          </a:xfrm>
        </p:spPr>
        <p:txBody>
          <a:bodyPr/>
          <a:lstStyle/>
          <a:p>
            <a:r>
              <a:rPr lang="en-US" sz="5400" dirty="0" smtClean="0"/>
              <a:t>Abstract</a:t>
            </a:r>
            <a:endParaRPr lang="en-US" sz="5400" dirty="0"/>
          </a:p>
        </p:txBody>
      </p:sp>
      <p:sp>
        <p:nvSpPr>
          <p:cNvPr id="453" name="Text Placeholder 452"/>
          <p:cNvSpPr>
            <a:spLocks noGrp="1"/>
          </p:cNvSpPr>
          <p:nvPr>
            <p:ph type="body" sz="quarter" idx="20"/>
          </p:nvPr>
        </p:nvSpPr>
        <p:spPr>
          <a:xfrm>
            <a:off x="28629758" y="17062534"/>
            <a:ext cx="10050462" cy="1015655"/>
          </a:xfrm>
        </p:spPr>
        <p:txBody>
          <a:bodyPr/>
          <a:lstStyle/>
          <a:p>
            <a:r>
              <a:rPr lang="en-US" sz="5400" dirty="0" smtClean="0"/>
              <a:t>System Architecture</a:t>
            </a:r>
            <a:endParaRPr lang="en-US" sz="5400" dirty="0"/>
          </a:p>
        </p:txBody>
      </p:sp>
      <p:sp>
        <p:nvSpPr>
          <p:cNvPr id="457" name="Text Placeholder 456"/>
          <p:cNvSpPr>
            <a:spLocks noGrp="1"/>
          </p:cNvSpPr>
          <p:nvPr>
            <p:ph type="body" sz="quarter" idx="24"/>
          </p:nvPr>
        </p:nvSpPr>
        <p:spPr>
          <a:xfrm>
            <a:off x="28793232" y="5639684"/>
            <a:ext cx="10058400" cy="1015655"/>
          </a:xfrm>
        </p:spPr>
        <p:txBody>
          <a:bodyPr/>
          <a:lstStyle/>
          <a:p>
            <a:r>
              <a:rPr lang="en-US" sz="5400" dirty="0" err="1" smtClean="0"/>
              <a:t>TwoRavens</a:t>
            </a:r>
            <a:r>
              <a:rPr lang="en-US" sz="5400" dirty="0" smtClean="0"/>
              <a:t> User Interface</a:t>
            </a:r>
            <a:endParaRPr lang="en-US" sz="5400" dirty="0"/>
          </a:p>
        </p:txBody>
      </p:sp>
      <p:pic>
        <p:nvPicPr>
          <p:cNvPr id="21" name="Picture 20" descr="berkman-logo.png"/>
          <p:cNvPicPr>
            <a:picLocks noChangeAspect="1"/>
          </p:cNvPicPr>
          <p:nvPr/>
        </p:nvPicPr>
        <p:blipFill>
          <a:blip r:embed="rId3"/>
          <a:stretch>
            <a:fillRect/>
          </a:stretch>
        </p:blipFill>
        <p:spPr>
          <a:xfrm>
            <a:off x="14525826" y="31581952"/>
            <a:ext cx="8976892" cy="948155"/>
          </a:xfrm>
          <a:prstGeom prst="rect">
            <a:avLst/>
          </a:prstGeom>
        </p:spPr>
      </p:pic>
      <p:pic>
        <p:nvPicPr>
          <p:cNvPr id="22" name="Picture 21" descr="data-privacy-lab-logo.png"/>
          <p:cNvPicPr>
            <a:picLocks noChangeAspect="1"/>
          </p:cNvPicPr>
          <p:nvPr/>
        </p:nvPicPr>
        <p:blipFill>
          <a:blip r:embed="rId4"/>
          <a:stretch>
            <a:fillRect/>
          </a:stretch>
        </p:blipFill>
        <p:spPr>
          <a:xfrm>
            <a:off x="33654990" y="31284859"/>
            <a:ext cx="5518678" cy="1426672"/>
          </a:xfrm>
          <a:prstGeom prst="rect">
            <a:avLst/>
          </a:prstGeom>
        </p:spPr>
      </p:pic>
      <p:pic>
        <p:nvPicPr>
          <p:cNvPr id="23" name="Picture 22" descr="crcs-logo.png"/>
          <p:cNvPicPr>
            <a:picLocks noChangeAspect="1"/>
          </p:cNvPicPr>
          <p:nvPr/>
        </p:nvPicPr>
        <p:blipFill>
          <a:blip r:embed="rId5"/>
          <a:stretch>
            <a:fillRect/>
          </a:stretch>
        </p:blipFill>
        <p:spPr>
          <a:xfrm>
            <a:off x="4776872" y="31413096"/>
            <a:ext cx="7133181" cy="1298435"/>
          </a:xfrm>
          <a:prstGeom prst="rect">
            <a:avLst/>
          </a:prstGeom>
        </p:spPr>
      </p:pic>
      <p:pic>
        <p:nvPicPr>
          <p:cNvPr id="2" name="Picture 1" descr="iqss_logo_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12279" y="31343600"/>
            <a:ext cx="6413500" cy="1574800"/>
          </a:xfrm>
          <a:prstGeom prst="rect">
            <a:avLst/>
          </a:prstGeom>
        </p:spPr>
      </p:pic>
      <p:pic>
        <p:nvPicPr>
          <p:cNvPr id="9" name="Picture 8" descr="Screen Shot 2013-11-18 at 2.05.42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70106" y="1051196"/>
            <a:ext cx="15690939" cy="2578048"/>
          </a:xfrm>
          <a:prstGeom prst="rect">
            <a:avLst/>
          </a:prstGeom>
        </p:spPr>
      </p:pic>
      <p:pic>
        <p:nvPicPr>
          <p:cNvPr id="5" name="Picture 4" descr="tworavens_es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4187" y="18078189"/>
            <a:ext cx="18275300" cy="8432800"/>
          </a:xfrm>
          <a:prstGeom prst="rect">
            <a:avLst/>
          </a:prstGeom>
        </p:spPr>
      </p:pic>
      <p:pic>
        <p:nvPicPr>
          <p:cNvPr id="29" name="Picture 28" descr="tworavens_load2.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696738" y="6729522"/>
            <a:ext cx="18275300" cy="8432800"/>
          </a:xfrm>
          <a:prstGeom prst="rect">
            <a:avLst/>
          </a:prstGeom>
        </p:spPr>
      </p:pic>
      <p:pic>
        <p:nvPicPr>
          <p:cNvPr id="31" name="Picture 30" descr="TwoRavens.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546296" y="1051196"/>
            <a:ext cx="5616662" cy="2578048"/>
          </a:xfrm>
          <a:prstGeom prst="rect">
            <a:avLst/>
          </a:prstGeom>
        </p:spPr>
      </p:pic>
      <p:pic>
        <p:nvPicPr>
          <p:cNvPr id="468" name="Picture 467" descr="privatearchitecture.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966172" y="18099244"/>
            <a:ext cx="11005866" cy="8254400"/>
          </a:xfrm>
          <a:prstGeom prst="rect">
            <a:avLst/>
          </a:prstGeom>
        </p:spPr>
      </p:pic>
      <p:sp>
        <p:nvSpPr>
          <p:cNvPr id="53" name="Text Placeholder 456"/>
          <p:cNvSpPr>
            <a:spLocks noGrp="1"/>
          </p:cNvSpPr>
          <p:nvPr>
            <p:ph type="body" sz="quarter" idx="24"/>
          </p:nvPr>
        </p:nvSpPr>
        <p:spPr>
          <a:xfrm>
            <a:off x="6880853" y="17083589"/>
            <a:ext cx="10058400" cy="1015655"/>
          </a:xfrm>
        </p:spPr>
        <p:txBody>
          <a:bodyPr/>
          <a:lstStyle/>
          <a:p>
            <a:r>
              <a:rPr lang="en-US" sz="5400" dirty="0" err="1" smtClean="0"/>
              <a:t>TwoRavens</a:t>
            </a:r>
            <a:r>
              <a:rPr lang="en-US" sz="5400" dirty="0" smtClean="0"/>
              <a:t> User Interface</a:t>
            </a:r>
            <a:endParaRPr lang="en-US" sz="5400" dirty="0"/>
          </a:p>
        </p:txBody>
      </p:sp>
      <p:sp>
        <p:nvSpPr>
          <p:cNvPr id="470" name="Oval Callout 469"/>
          <p:cNvSpPr/>
          <p:nvPr/>
        </p:nvSpPr>
        <p:spPr>
          <a:xfrm>
            <a:off x="36930148" y="6904987"/>
            <a:ext cx="2419340" cy="1620958"/>
          </a:xfrm>
          <a:prstGeom prst="wedgeEllipseCallout">
            <a:avLst>
              <a:gd name="adj1" fmla="val 44786"/>
              <a:gd name="adj2" fmla="val 54253"/>
            </a:avLst>
          </a:prstGeom>
          <a:solidFill>
            <a:srgbClr val="800000"/>
          </a:solidFill>
        </p:spPr>
        <p:style>
          <a:lnRef idx="1">
            <a:schemeClr val="dk1"/>
          </a:lnRef>
          <a:fillRef idx="3">
            <a:schemeClr val="dk1"/>
          </a:fillRef>
          <a:effectRef idx="2">
            <a:schemeClr val="dk1"/>
          </a:effectRef>
          <a:fontRef idx="minor">
            <a:schemeClr val="lt1"/>
          </a:fontRef>
        </p:style>
        <p:txBody>
          <a:bodyPr rtlCol="0" anchor="ctr"/>
          <a:lstStyle/>
          <a:p>
            <a:pPr algn="ctr"/>
            <a:r>
              <a:rPr lang="en-US" sz="3200" dirty="0" smtClean="0"/>
              <a:t>Private </a:t>
            </a:r>
            <a:r>
              <a:rPr lang="en-US" sz="3200" dirty="0" err="1" smtClean="0"/>
              <a:t>Zelig</a:t>
            </a:r>
            <a:r>
              <a:rPr lang="en-US" sz="3200" dirty="0" smtClean="0"/>
              <a:t> Models</a:t>
            </a:r>
            <a:endParaRPr lang="en-US" sz="3200" dirty="0"/>
          </a:p>
        </p:txBody>
      </p:sp>
      <p:sp>
        <p:nvSpPr>
          <p:cNvPr id="56" name="Oval Callout 55"/>
          <p:cNvSpPr/>
          <p:nvPr/>
        </p:nvSpPr>
        <p:spPr>
          <a:xfrm>
            <a:off x="28158923" y="8173636"/>
            <a:ext cx="2419340" cy="1620958"/>
          </a:xfrm>
          <a:prstGeom prst="wedgeEllipseCallout">
            <a:avLst>
              <a:gd name="adj1" fmla="val -76781"/>
              <a:gd name="adj2" fmla="val 37758"/>
            </a:avLst>
          </a:prstGeom>
          <a:solidFill>
            <a:srgbClr val="800000"/>
          </a:solidFill>
        </p:spPr>
        <p:style>
          <a:lnRef idx="1">
            <a:schemeClr val="dk1"/>
          </a:lnRef>
          <a:fillRef idx="3">
            <a:schemeClr val="dk1"/>
          </a:fillRef>
          <a:effectRef idx="2">
            <a:schemeClr val="dk1"/>
          </a:effectRef>
          <a:fontRef idx="minor">
            <a:schemeClr val="lt1"/>
          </a:fontRef>
        </p:style>
        <p:txBody>
          <a:bodyPr rtlCol="0" anchor="ctr"/>
          <a:lstStyle/>
          <a:p>
            <a:pPr algn="ctr"/>
            <a:r>
              <a:rPr lang="en-US" sz="3200" dirty="0" smtClean="0"/>
              <a:t>Private</a:t>
            </a:r>
          </a:p>
          <a:p>
            <a:pPr algn="ctr"/>
            <a:r>
              <a:rPr lang="en-US" sz="3200" dirty="0" smtClean="0"/>
              <a:t>Statistics</a:t>
            </a:r>
            <a:endParaRPr lang="en-US" sz="3200" dirty="0"/>
          </a:p>
        </p:txBody>
      </p:sp>
      <p:sp>
        <p:nvSpPr>
          <p:cNvPr id="57" name="Oval Callout 56"/>
          <p:cNvSpPr/>
          <p:nvPr/>
        </p:nvSpPr>
        <p:spPr>
          <a:xfrm>
            <a:off x="30716108" y="14154138"/>
            <a:ext cx="2938881" cy="1969051"/>
          </a:xfrm>
          <a:prstGeom prst="wedgeEllipseCallout">
            <a:avLst>
              <a:gd name="adj1" fmla="val 32353"/>
              <a:gd name="adj2" fmla="val -83891"/>
            </a:avLst>
          </a:prstGeom>
          <a:solidFill>
            <a:srgbClr val="800000"/>
          </a:solidFill>
        </p:spPr>
        <p:style>
          <a:lnRef idx="1">
            <a:schemeClr val="dk1"/>
          </a:lnRef>
          <a:fillRef idx="3">
            <a:schemeClr val="dk1"/>
          </a:fillRef>
          <a:effectRef idx="2">
            <a:schemeClr val="dk1"/>
          </a:effectRef>
          <a:fontRef idx="minor">
            <a:schemeClr val="lt1"/>
          </a:fontRef>
        </p:style>
        <p:txBody>
          <a:bodyPr rtlCol="0" anchor="ctr"/>
          <a:lstStyle/>
          <a:p>
            <a:pPr algn="ctr"/>
            <a:r>
              <a:rPr lang="en-US" sz="3200" dirty="0" smtClean="0"/>
              <a:t>Interactive</a:t>
            </a:r>
          </a:p>
          <a:p>
            <a:pPr algn="ctr"/>
            <a:r>
              <a:rPr lang="en-US" sz="3200" dirty="0" smtClean="0"/>
              <a:t>Modeling</a:t>
            </a:r>
          </a:p>
          <a:p>
            <a:pPr algn="ctr"/>
            <a:r>
              <a:rPr lang="en-US" sz="3200" dirty="0" smtClean="0"/>
              <a:t>Space</a:t>
            </a:r>
            <a:endParaRPr lang="en-US" sz="3200" dirty="0"/>
          </a:p>
        </p:txBody>
      </p:sp>
      <p:sp>
        <p:nvSpPr>
          <p:cNvPr id="58" name="Oval Callout 57"/>
          <p:cNvSpPr/>
          <p:nvPr/>
        </p:nvSpPr>
        <p:spPr>
          <a:xfrm>
            <a:off x="4461513" y="25166628"/>
            <a:ext cx="2419340" cy="1620958"/>
          </a:xfrm>
          <a:prstGeom prst="wedgeEllipseCallout">
            <a:avLst>
              <a:gd name="adj1" fmla="val -48461"/>
              <a:gd name="adj2" fmla="val -64304"/>
            </a:avLst>
          </a:prstGeom>
          <a:solidFill>
            <a:srgbClr val="800000"/>
          </a:solidFill>
        </p:spPr>
        <p:style>
          <a:lnRef idx="1">
            <a:schemeClr val="dk1"/>
          </a:lnRef>
          <a:fillRef idx="3">
            <a:schemeClr val="dk1"/>
          </a:fillRef>
          <a:effectRef idx="2">
            <a:schemeClr val="dk1"/>
          </a:effectRef>
          <a:fontRef idx="minor">
            <a:schemeClr val="lt1"/>
          </a:fontRef>
        </p:style>
        <p:txBody>
          <a:bodyPr rtlCol="0" anchor="ctr"/>
          <a:lstStyle/>
          <a:p>
            <a:pPr algn="ctr"/>
            <a:r>
              <a:rPr lang="en-US" sz="3200" dirty="0" smtClean="0"/>
              <a:t>Variable</a:t>
            </a:r>
          </a:p>
          <a:p>
            <a:pPr algn="ctr"/>
            <a:r>
              <a:rPr lang="en-US" sz="3200" dirty="0" smtClean="0"/>
              <a:t>List</a:t>
            </a:r>
            <a:endParaRPr lang="en-US" sz="3200" dirty="0"/>
          </a:p>
        </p:txBody>
      </p:sp>
      <p:sp>
        <p:nvSpPr>
          <p:cNvPr id="59" name="Oval Callout 58"/>
          <p:cNvSpPr/>
          <p:nvPr/>
        </p:nvSpPr>
        <p:spPr>
          <a:xfrm>
            <a:off x="18096954" y="19083857"/>
            <a:ext cx="2841814" cy="1904016"/>
          </a:xfrm>
          <a:prstGeom prst="wedgeEllipseCallout">
            <a:avLst>
              <a:gd name="adj1" fmla="val -62967"/>
              <a:gd name="adj2" fmla="val 39820"/>
            </a:avLst>
          </a:prstGeom>
          <a:solidFill>
            <a:srgbClr val="800000"/>
          </a:solidFill>
        </p:spPr>
        <p:style>
          <a:lnRef idx="1">
            <a:schemeClr val="dk1"/>
          </a:lnRef>
          <a:fillRef idx="3">
            <a:schemeClr val="dk1"/>
          </a:fillRef>
          <a:effectRef idx="2">
            <a:schemeClr val="dk1"/>
          </a:effectRef>
          <a:fontRef idx="minor">
            <a:schemeClr val="lt1"/>
          </a:fontRef>
        </p:style>
        <p:txBody>
          <a:bodyPr rtlCol="0" anchor="ctr"/>
          <a:lstStyle/>
          <a:p>
            <a:pPr algn="ctr"/>
            <a:r>
              <a:rPr lang="en-US" sz="3200" dirty="0" smtClean="0"/>
              <a:t>Private Model</a:t>
            </a:r>
          </a:p>
          <a:p>
            <a:pPr algn="ctr"/>
            <a:r>
              <a:rPr lang="en-US" sz="3200" dirty="0" smtClean="0"/>
              <a:t>Estimates</a:t>
            </a:r>
            <a:endParaRPr lang="en-US" sz="3200" dirty="0"/>
          </a:p>
        </p:txBody>
      </p:sp>
      <p:sp>
        <p:nvSpPr>
          <p:cNvPr id="60" name="Text Placeholder 448"/>
          <p:cNvSpPr>
            <a:spLocks noGrp="1"/>
          </p:cNvSpPr>
          <p:nvPr>
            <p:ph type="body" sz="quarter" idx="10"/>
          </p:nvPr>
        </p:nvSpPr>
        <p:spPr>
          <a:xfrm>
            <a:off x="24696738" y="18256589"/>
            <a:ext cx="7269434" cy="8217614"/>
          </a:xfrm>
        </p:spPr>
        <p:txBody>
          <a:bodyPr/>
          <a:lstStyle/>
          <a:p>
            <a:pPr algn="just"/>
            <a:r>
              <a:rPr lang="en-US" sz="3600" dirty="0" smtClean="0"/>
              <a:t>The </a:t>
            </a:r>
            <a:r>
              <a:rPr lang="en-US" sz="3600" dirty="0" err="1" smtClean="0"/>
              <a:t>TwoRavens</a:t>
            </a:r>
            <a:r>
              <a:rPr lang="en-US" sz="3600" dirty="0" smtClean="0"/>
              <a:t> architecture has been built to ensure easy adaptability to the role of trusted, privacy preserving curator.  At the user layer, the interface never touches the data, only the metadata, which for sensitive datasets will contain only private statistics. For interactive requests, the data are housed in a secure </a:t>
            </a:r>
            <a:r>
              <a:rPr lang="en-US" sz="3600" dirty="0" err="1" smtClean="0"/>
              <a:t>Dataverse</a:t>
            </a:r>
            <a:r>
              <a:rPr lang="en-US" sz="3600" dirty="0" smtClean="0"/>
              <a:t> repository and accessed at the server layer.  The interface simply packages the request and displays the private results. </a:t>
            </a:r>
            <a:endParaRPr lang="en-US" sz="3600" dirty="0"/>
          </a:p>
        </p:txBody>
      </p:sp>
      <p:sp>
        <p:nvSpPr>
          <p:cNvPr id="471" name="TextBox 470"/>
          <p:cNvSpPr txBox="1"/>
          <p:nvPr/>
        </p:nvSpPr>
        <p:spPr>
          <a:xfrm>
            <a:off x="1370294" y="1051197"/>
            <a:ext cx="11738189" cy="2578048"/>
          </a:xfrm>
          <a:prstGeom prst="rect">
            <a:avLst/>
          </a:prstGeom>
          <a:noFill/>
        </p:spPr>
        <p:txBody>
          <a:bodyPr wrap="square" rtlCol="0">
            <a:spAutoFit/>
          </a:bodyPr>
          <a:lstStyle/>
          <a:p>
            <a:r>
              <a:rPr lang="en-US" sz="5400" dirty="0" smtClean="0"/>
              <a:t>Vito D’Orazio and James Honaker</a:t>
            </a:r>
          </a:p>
          <a:p>
            <a:r>
              <a:rPr lang="en-US" sz="5400" dirty="0" smtClean="0"/>
              <a:t>Institute for Quantitative Social Science</a:t>
            </a:r>
          </a:p>
          <a:p>
            <a:r>
              <a:rPr lang="en-US" sz="5400" dirty="0" smtClean="0"/>
              <a:t>Harvard University</a:t>
            </a:r>
            <a:endParaRPr lang="en-US" sz="5400" dirty="0"/>
          </a:p>
        </p:txBody>
      </p:sp>
    </p:spTree>
    <p:extLst>
      <p:ext uri="{BB962C8B-B14F-4D97-AF65-F5344CB8AC3E}">
        <p14:creationId xmlns:p14="http://schemas.microsoft.com/office/powerpoint/2010/main" val="4778974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555</TotalTime>
  <Words>263</Words>
  <Application>Microsoft Macintosh PowerPoint</Application>
  <PresentationFormat>Custom</PresentationFormat>
  <Paragraphs>20</Paragraphs>
  <Slides>1</Slides>
  <Notes>1</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36x48-Template-V2b</vt:lpstr>
      <vt:lpstr>Classic - Wide Center</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Vito D'Orazio</cp:lastModifiedBy>
  <cp:revision>60</cp:revision>
  <dcterms:created xsi:type="dcterms:W3CDTF">2013-11-15T19:57:35Z</dcterms:created>
  <dcterms:modified xsi:type="dcterms:W3CDTF">2014-11-24T18:47:00Z</dcterms:modified>
</cp:coreProperties>
</file>