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5" r:id="rId2"/>
    <p:sldId id="258" r:id="rId3"/>
    <p:sldId id="266" r:id="rId4"/>
    <p:sldId id="269" r:id="rId5"/>
    <p:sldId id="268" r:id="rId6"/>
    <p:sldId id="287" r:id="rId7"/>
    <p:sldId id="288" r:id="rId8"/>
    <p:sldId id="297" r:id="rId9"/>
    <p:sldId id="290" r:id="rId10"/>
    <p:sldId id="291" r:id="rId11"/>
    <p:sldId id="296" r:id="rId12"/>
    <p:sldId id="273" r:id="rId13"/>
    <p:sldId id="275" r:id="rId14"/>
    <p:sldId id="272" r:id="rId15"/>
    <p:sldId id="295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35" autoAdjust="0"/>
  </p:normalViewPr>
  <p:slideViewPr>
    <p:cSldViewPr snapToGrid="0">
      <p:cViewPr varScale="1">
        <p:scale>
          <a:sx n="85" d="100"/>
          <a:sy n="85" d="100"/>
        </p:scale>
        <p:origin x="12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31AF6-16A6-4728-8459-468709DCBD9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51A04-118D-4E77-8AA1-BE01140A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1A04-118D-4E77-8AA1-BE01140A93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73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Sonia Barbosa: </a:t>
            </a:r>
            <a:r>
              <a:rPr lang="en-US" baseline="0" dirty="0" smtClean="0"/>
              <a:t> Curator </a:t>
            </a:r>
            <a:r>
              <a:rPr lang="en-US" dirty="0" smtClean="0"/>
              <a:t>Murray Research Archive, permanent repository for quantitative and qualitative research data at the Institute for Quantitative Social Science, over 125 terabytes of data, audio, and video.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1A04-118D-4E77-8AA1-BE01140A93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4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1A04-118D-4E77-8AA1-BE01140A93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24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1A04-118D-4E77-8AA1-BE01140A93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1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De-identification in FERPA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1A04-118D-4E77-8AA1-BE01140A93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06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1A04-118D-4E77-8AA1-BE01140A93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25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SSRN: Social Science Research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1A04-118D-4E77-8AA1-BE01140A93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2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F775-0A84-433D-95D6-C16291FEE7D6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F934-82E7-4EE9-B27B-13133542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5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F775-0A84-433D-95D6-C16291FEE7D6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F934-82E7-4EE9-B27B-13133542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7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F775-0A84-433D-95D6-C16291FEE7D6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F934-82E7-4EE9-B27B-13133542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8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F775-0A84-433D-95D6-C16291FEE7D6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F934-82E7-4EE9-B27B-13133542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1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F775-0A84-433D-95D6-C16291FEE7D6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F934-82E7-4EE9-B27B-13133542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7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F775-0A84-433D-95D6-C16291FEE7D6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F934-82E7-4EE9-B27B-13133542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9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F775-0A84-433D-95D6-C16291FEE7D6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F934-82E7-4EE9-B27B-13133542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F775-0A84-433D-95D6-C16291FEE7D6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F934-82E7-4EE9-B27B-13133542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0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F775-0A84-433D-95D6-C16291FEE7D6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F934-82E7-4EE9-B27B-13133542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5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F775-0A84-433D-95D6-C16291FEE7D6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F934-82E7-4EE9-B27B-13133542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3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F775-0A84-433D-95D6-C16291FEE7D6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F934-82E7-4EE9-B27B-13133542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6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0F775-0A84-433D-95D6-C16291FEE7D6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1F934-82E7-4EE9-B27B-13133542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3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1376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Bridging Notions of Privacy</a:t>
            </a:r>
            <a:r>
              <a:rPr lang="en-US" sz="5400" dirty="0" smtClean="0">
                <a:solidFill>
                  <a:srgbClr val="C00000"/>
                </a:solidFill>
              </a:rPr>
              <a:t/>
            </a:r>
            <a:br>
              <a:rPr lang="en-US" sz="5400" dirty="0" smtClean="0">
                <a:solidFill>
                  <a:srgbClr val="C00000"/>
                </a:solidFill>
              </a:rPr>
            </a:br>
            <a:r>
              <a:rPr lang="en-US" sz="2800" dirty="0" smtClean="0"/>
              <a:t>(a.k.a. de-identification WG)</a:t>
            </a:r>
            <a:r>
              <a:rPr lang="en-US" sz="5400" dirty="0" smtClean="0">
                <a:solidFill>
                  <a:srgbClr val="C00000"/>
                </a:solidFill>
              </a:rPr>
              <a:t/>
            </a:r>
            <a:br>
              <a:rPr lang="en-US" sz="5400" dirty="0" smtClean="0">
                <a:solidFill>
                  <a:srgbClr val="C00000"/>
                </a:solidFill>
              </a:rPr>
            </a:br>
            <a:r>
              <a:rPr lang="en-US" sz="4400" dirty="0" smtClean="0">
                <a:solidFill>
                  <a:srgbClr val="C00000"/>
                </a:solidFill>
              </a:rPr>
              <a:t/>
            </a:r>
            <a:br>
              <a:rPr lang="en-US" sz="4400" dirty="0" smtClean="0">
                <a:solidFill>
                  <a:srgbClr val="C00000"/>
                </a:solidFill>
              </a:rPr>
            </a:br>
            <a:r>
              <a:rPr lang="en-US" sz="4400" dirty="0" smtClean="0">
                <a:solidFill>
                  <a:srgbClr val="0070C0"/>
                </a:solidFill>
                <a:effectLst/>
              </a:rPr>
              <a:t/>
            </a:r>
            <a:br>
              <a:rPr lang="en-US" sz="4400" dirty="0" smtClean="0">
                <a:solidFill>
                  <a:srgbClr val="0070C0"/>
                </a:solidFill>
                <a:effectLst/>
              </a:rPr>
            </a:br>
            <a:r>
              <a:rPr lang="en-US" sz="2400" b="1" dirty="0" smtClean="0">
                <a:solidFill>
                  <a:srgbClr val="002060"/>
                </a:solidFill>
                <a:effectLst/>
              </a:rPr>
              <a:t>Kobbi Nissim </a:t>
            </a:r>
            <a:r>
              <a:rPr lang="en-US" sz="2400" dirty="0" smtClean="0">
                <a:solidFill>
                  <a:srgbClr val="002060"/>
                </a:solidFill>
                <a:effectLst/>
              </a:rPr>
              <a:t/>
            </a:r>
            <a:br>
              <a:rPr lang="en-US" sz="2400" dirty="0" smtClean="0">
                <a:solidFill>
                  <a:srgbClr val="002060"/>
                </a:solidFill>
                <a:effectLst/>
              </a:rPr>
            </a:br>
            <a:r>
              <a:rPr lang="en-US" sz="2400" dirty="0" smtClean="0">
                <a:solidFill>
                  <a:srgbClr val="002060"/>
                </a:solidFill>
                <a:effectLst/>
              </a:rPr>
              <a:t>(BGU and </a:t>
            </a:r>
            <a:r>
              <a:rPr lang="en-US" sz="2400" dirty="0" err="1" smtClean="0">
                <a:solidFill>
                  <a:srgbClr val="002060"/>
                </a:solidFill>
                <a:effectLst/>
              </a:rPr>
              <a:t>CRCS@Harvard</a:t>
            </a:r>
            <a:r>
              <a:rPr lang="en-US" sz="2400" dirty="0" smtClean="0">
                <a:solidFill>
                  <a:srgbClr val="002060"/>
                </a:solidFill>
                <a:effectLst/>
              </a:rPr>
              <a:t>)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931434"/>
          </a:xfrm>
        </p:spPr>
        <p:txBody>
          <a:bodyPr/>
          <a:lstStyle/>
          <a:p>
            <a:r>
              <a:rPr lang="en-US" dirty="0"/>
              <a:t>Privacy Tools for Sharing Research Data</a:t>
            </a:r>
            <a:endParaRPr lang="en-US" dirty="0" smtClean="0">
              <a:effectLst/>
            </a:endParaRPr>
          </a:p>
          <a:p>
            <a:r>
              <a:rPr lang="en-US" dirty="0"/>
              <a:t>NSF site visit, October </a:t>
            </a:r>
            <a:r>
              <a:rPr lang="en-US" dirty="0" smtClean="0"/>
              <a:t>2015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70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differential privacy satisfy the legal privacy standards?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004443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Why ask?</a:t>
            </a:r>
          </a:p>
          <a:p>
            <a:pPr lvl="1"/>
            <a:r>
              <a:rPr lang="en-US" dirty="0" smtClean="0"/>
              <a:t>Essential for making differential privacy usable!</a:t>
            </a:r>
          </a:p>
          <a:p>
            <a:r>
              <a:rPr lang="en-US" dirty="0" smtClean="0"/>
              <a:t>De-identification is only technique specifically endorsed by standards like FERPA and HIPAA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E.g., HIPAA’s </a:t>
            </a:r>
            <a:r>
              <a:rPr lang="en-US" i="1" dirty="0" smtClean="0">
                <a:solidFill>
                  <a:srgbClr val="0070C0"/>
                </a:solidFill>
              </a:rPr>
              <a:t>Safe Harbor</a:t>
            </a:r>
            <a:r>
              <a:rPr lang="en-US" dirty="0" smtClean="0">
                <a:solidFill>
                  <a:srgbClr val="0070C0"/>
                </a:solidFill>
              </a:rPr>
              <a:t> method: </a:t>
            </a:r>
            <a:r>
              <a:rPr lang="en-US" dirty="0" smtClean="0"/>
              <a:t>Remove all 18 listed identifiers</a:t>
            </a:r>
          </a:p>
          <a:p>
            <a:r>
              <a:rPr lang="en-US" dirty="0" smtClean="0"/>
              <a:t>No clear standard w.r.t. </a:t>
            </a:r>
            <a:r>
              <a:rPr lang="en-US" smtClean="0"/>
              <a:t>other techniques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HIPAA’s </a:t>
            </a:r>
            <a:r>
              <a:rPr lang="en-US" i="1" dirty="0" smtClean="0">
                <a:solidFill>
                  <a:srgbClr val="0070C0"/>
                </a:solidFill>
              </a:rPr>
              <a:t>Expert </a:t>
            </a:r>
            <a:r>
              <a:rPr lang="en-US" i="1" dirty="0">
                <a:solidFill>
                  <a:srgbClr val="0070C0"/>
                </a:solidFill>
              </a:rPr>
              <a:t>D</a:t>
            </a:r>
            <a:r>
              <a:rPr lang="en-US" i="1" dirty="0" smtClean="0">
                <a:solidFill>
                  <a:srgbClr val="0070C0"/>
                </a:solidFill>
              </a:rPr>
              <a:t>etermination</a:t>
            </a:r>
            <a:r>
              <a:rPr lang="en-US" dirty="0" smtClean="0">
                <a:solidFill>
                  <a:srgbClr val="0070C0"/>
                </a:solidFill>
              </a:rPr>
              <a:t> method*:  </a:t>
            </a:r>
            <a:r>
              <a:rPr lang="en-US" dirty="0" smtClean="0"/>
              <a:t>Obtain confirmation from a qualified statistician that the risk of identification is very small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Who </a:t>
            </a:r>
            <a:r>
              <a:rPr lang="en-US" dirty="0">
                <a:solidFill>
                  <a:srgbClr val="C00000"/>
                </a:solidFill>
              </a:rPr>
              <a:t>is an </a:t>
            </a:r>
            <a:r>
              <a:rPr lang="en-US" dirty="0" smtClean="0">
                <a:solidFill>
                  <a:srgbClr val="C00000"/>
                </a:solidFill>
              </a:rPr>
              <a:t>expert?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How </a:t>
            </a:r>
            <a:r>
              <a:rPr lang="en-US" dirty="0">
                <a:solidFill>
                  <a:srgbClr val="C00000"/>
                </a:solidFill>
              </a:rPr>
              <a:t>should s/he </a:t>
            </a:r>
            <a:r>
              <a:rPr lang="en-US" dirty="0" smtClean="0">
                <a:solidFill>
                  <a:srgbClr val="C00000"/>
                </a:solidFill>
              </a:rPr>
              <a:t>determine that </a:t>
            </a:r>
            <a:r>
              <a:rPr lang="en-US" dirty="0">
                <a:solidFill>
                  <a:srgbClr val="C00000"/>
                </a:solidFill>
              </a:rPr>
              <a:t>the risk is small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</a:p>
          <a:p>
            <a:pPr lvl="3"/>
            <a:r>
              <a:rPr lang="en-US" dirty="0" smtClean="0"/>
              <a:t>We’re here to help!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0424" t="4421" r="40857"/>
          <a:stretch/>
        </p:blipFill>
        <p:spPr>
          <a:xfrm>
            <a:off x="10034427" y="-27337"/>
            <a:ext cx="2157573" cy="688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916414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 gap to be bridged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68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paradigm of security </a:t>
            </a:r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US" dirty="0">
                <a:solidFill>
                  <a:srgbClr val="C00000"/>
                </a:solidFill>
              </a:rPr>
              <a:t>Security defined as a game with an </a:t>
            </a:r>
            <a:r>
              <a:rPr lang="en-US" dirty="0" smtClean="0">
                <a:solidFill>
                  <a:srgbClr val="C00000"/>
                </a:solidFill>
              </a:rPr>
              <a:t>attacker</a:t>
            </a:r>
            <a:endParaRPr lang="en-US" dirty="0">
              <a:solidFill>
                <a:srgbClr val="C00000"/>
              </a:solidFill>
            </a:endParaRPr>
          </a:p>
          <a:p>
            <a:pPr fontAlgn="base"/>
            <a:r>
              <a:rPr lang="en-US" dirty="0" smtClean="0">
                <a:solidFill>
                  <a:srgbClr val="0070C0"/>
                </a:solidFill>
              </a:rPr>
              <a:t>Attacker </a:t>
            </a:r>
            <a:r>
              <a:rPr lang="en-US" dirty="0">
                <a:solidFill>
                  <a:srgbClr val="0070C0"/>
                </a:solidFill>
              </a:rPr>
              <a:t>defined by:</a:t>
            </a:r>
          </a:p>
          <a:p>
            <a:pPr lvl="1" fontAlgn="base"/>
            <a:r>
              <a:rPr lang="en-US" dirty="0"/>
              <a:t>Computational power (how much resources such as time, memory, it can </a:t>
            </a:r>
            <a:r>
              <a:rPr lang="en-US" dirty="0" smtClean="0"/>
              <a:t>spend)</a:t>
            </a:r>
            <a:endParaRPr lang="en-US" dirty="0"/>
          </a:p>
          <a:p>
            <a:pPr lvl="1" fontAlgn="base"/>
            <a:r>
              <a:rPr lang="en-US" dirty="0"/>
              <a:t>External knowledge it can bring from “outside the system” (aka auxiliary information)</a:t>
            </a:r>
          </a:p>
          <a:p>
            <a:pPr lvl="1" fontAlgn="base"/>
            <a:r>
              <a:rPr lang="en-US" dirty="0" smtClean="0"/>
              <a:t>Not </a:t>
            </a:r>
            <a:r>
              <a:rPr lang="en-US" dirty="0"/>
              <a:t>a </a:t>
            </a:r>
            <a:r>
              <a:rPr lang="en-US" i="1" dirty="0"/>
              <a:t>uniquely</a:t>
            </a:r>
            <a:r>
              <a:rPr lang="en-US" dirty="0"/>
              <a:t> specified </a:t>
            </a:r>
            <a:r>
              <a:rPr lang="en-US" dirty="0" smtClean="0"/>
              <a:t>attacker, </a:t>
            </a:r>
            <a:r>
              <a:rPr lang="en-US" dirty="0"/>
              <a:t>but a large </a:t>
            </a:r>
            <a:r>
              <a:rPr lang="en-US" i="1" dirty="0"/>
              <a:t>family</a:t>
            </a:r>
            <a:r>
              <a:rPr lang="en-US" dirty="0"/>
              <a:t> of potential </a:t>
            </a:r>
            <a:r>
              <a:rPr lang="en-US" dirty="0" smtClean="0"/>
              <a:t>attackers</a:t>
            </a:r>
            <a:endParaRPr lang="en-US" dirty="0"/>
          </a:p>
          <a:p>
            <a:pPr lvl="2" fontAlgn="base"/>
            <a:r>
              <a:rPr lang="en-US" dirty="0"/>
              <a:t>C</a:t>
            </a:r>
            <a:r>
              <a:rPr lang="en-US" dirty="0" smtClean="0"/>
              <a:t>apture </a:t>
            </a:r>
            <a:r>
              <a:rPr lang="en-US" dirty="0"/>
              <a:t>all “plausible” </a:t>
            </a:r>
            <a:r>
              <a:rPr lang="en-US" dirty="0" smtClean="0"/>
              <a:t>misuses</a:t>
            </a:r>
            <a:endParaRPr lang="en-US" dirty="0"/>
          </a:p>
          <a:p>
            <a:pPr fontAlgn="base"/>
            <a:r>
              <a:rPr lang="en-US" dirty="0">
                <a:solidFill>
                  <a:srgbClr val="0070C0"/>
                </a:solidFill>
              </a:rPr>
              <a:t>Game defines:</a:t>
            </a:r>
          </a:p>
          <a:p>
            <a:pPr lvl="1" fontAlgn="base"/>
            <a:r>
              <a:rPr lang="en-US" dirty="0"/>
              <a:t>Access to the </a:t>
            </a:r>
            <a:r>
              <a:rPr lang="en-US" dirty="0" smtClean="0"/>
              <a:t>system </a:t>
            </a:r>
            <a:endParaRPr lang="en-US" dirty="0"/>
          </a:p>
          <a:p>
            <a:pPr lvl="1" fontAlgn="base"/>
            <a:r>
              <a:rPr lang="en-US" dirty="0"/>
              <a:t>What it means for an </a:t>
            </a:r>
            <a:r>
              <a:rPr lang="en-US" dirty="0" smtClean="0"/>
              <a:t>attacker </a:t>
            </a:r>
            <a:r>
              <a:rPr lang="en-US" dirty="0"/>
              <a:t>to </a:t>
            </a:r>
            <a:r>
              <a:rPr lang="en-US" dirty="0" smtClean="0"/>
              <a:t>win</a:t>
            </a:r>
            <a:endParaRPr lang="en-US" dirty="0"/>
          </a:p>
          <a:p>
            <a:pPr fontAlgn="base"/>
            <a:r>
              <a:rPr lang="en-US" dirty="0">
                <a:solidFill>
                  <a:srgbClr val="0070C0"/>
                </a:solidFill>
              </a:rPr>
              <a:t>System </a:t>
            </a:r>
            <a:r>
              <a:rPr lang="en-US" dirty="0" smtClean="0">
                <a:solidFill>
                  <a:srgbClr val="0070C0"/>
                </a:solidFill>
              </a:rPr>
              <a:t>secure:</a:t>
            </a:r>
            <a:r>
              <a:rPr lang="en-US" dirty="0" smtClean="0"/>
              <a:t> </a:t>
            </a:r>
          </a:p>
          <a:p>
            <a:pPr lvl="1" fontAlgn="base"/>
            <a:r>
              <a:rPr lang="en-US" dirty="0" smtClean="0"/>
              <a:t>If </a:t>
            </a:r>
            <a:r>
              <a:rPr lang="en-US" dirty="0"/>
              <a:t>no </a:t>
            </a:r>
            <a:r>
              <a:rPr lang="en-US" dirty="0" smtClean="0"/>
              <a:t>attacker can </a:t>
            </a:r>
            <a:r>
              <a:rPr lang="en-US" dirty="0"/>
              <a:t>win “too much”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711" y="365125"/>
            <a:ext cx="2718548" cy="187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</a:t>
            </a:r>
            <a:r>
              <a:rPr lang="en-US" dirty="0" smtClean="0"/>
              <a:t>definitions </a:t>
            </a:r>
            <a:r>
              <a:rPr lang="en-US" dirty="0"/>
              <a:t>in </a:t>
            </a:r>
            <a:r>
              <a:rPr lang="en-US" dirty="0" smtClean="0"/>
              <a:t>FERPA/HIPAA/…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Not technically rigorous, </a:t>
            </a:r>
            <a:r>
              <a:rPr lang="en-US" dirty="0"/>
              <a:t>open for interpretation</a:t>
            </a:r>
          </a:p>
          <a:p>
            <a:pPr fontAlgn="base"/>
            <a:r>
              <a:rPr lang="en-US" dirty="0" smtClean="0"/>
              <a:t>Refer </a:t>
            </a:r>
            <a:r>
              <a:rPr lang="en-US" dirty="0"/>
              <a:t>to the obvious extreme cases, not to the hard grey areas</a:t>
            </a:r>
          </a:p>
          <a:p>
            <a:pPr fontAlgn="base"/>
            <a:r>
              <a:rPr lang="en-US" dirty="0" smtClean="0"/>
              <a:t>Advocate redaction of identifying information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No explicit attacker model, but regulations do contain hints</a:t>
            </a:r>
            <a:r>
              <a:rPr lang="en-US" dirty="0"/>
              <a:t>:</a:t>
            </a:r>
          </a:p>
          <a:p>
            <a:pPr lvl="1" fontAlgn="base"/>
            <a:r>
              <a:rPr lang="en-US" dirty="0"/>
              <a:t>Who is the </a:t>
            </a:r>
            <a:r>
              <a:rPr lang="en-US" dirty="0" smtClean="0"/>
              <a:t>attacker?</a:t>
            </a:r>
            <a:endParaRPr lang="en-US" dirty="0"/>
          </a:p>
          <a:p>
            <a:pPr lvl="1" fontAlgn="base"/>
            <a:r>
              <a:rPr lang="en-US" dirty="0"/>
              <a:t>What would be considered a win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Bridging the </a:t>
            </a:r>
            <a:r>
              <a:rPr lang="en-US" dirty="0" smtClean="0"/>
              <a:t>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>
                <a:solidFill>
                  <a:srgbClr val="C00000"/>
                </a:solidFill>
              </a:rPr>
              <a:t>Shared goals: </a:t>
            </a:r>
          </a:p>
          <a:p>
            <a:pPr lvl="1" fontAlgn="base"/>
            <a:r>
              <a:rPr lang="en-US" dirty="0" smtClean="0"/>
              <a:t>Minimizing harms from data usage while obtaining as much utility as possible</a:t>
            </a:r>
          </a:p>
          <a:p>
            <a:pPr fontAlgn="base"/>
            <a:endParaRPr lang="en-US" dirty="0" smtClean="0">
              <a:solidFill>
                <a:srgbClr val="0070C0"/>
              </a:solidFill>
            </a:endParaRPr>
          </a:p>
          <a:p>
            <a:pPr fontAlgn="base"/>
            <a:r>
              <a:rPr lang="en-US" dirty="0" smtClean="0">
                <a:solidFill>
                  <a:srgbClr val="0070C0"/>
                </a:solidFill>
              </a:rPr>
              <a:t>Differential privacy: </a:t>
            </a:r>
          </a:p>
          <a:p>
            <a:pPr lvl="1" fontAlgn="base"/>
            <a:r>
              <a:rPr lang="en-US" dirty="0" smtClean="0"/>
              <a:t>Not conforming to regulation would be a barrier for usage</a:t>
            </a:r>
          </a:p>
          <a:p>
            <a:pPr fontAlgn="base"/>
            <a:r>
              <a:rPr lang="en-US" dirty="0" smtClean="0">
                <a:solidFill>
                  <a:srgbClr val="0070C0"/>
                </a:solidFill>
              </a:rPr>
              <a:t>Law and regulation:</a:t>
            </a:r>
          </a:p>
          <a:p>
            <a:pPr lvl="1" fontAlgn="base"/>
            <a:r>
              <a:rPr lang="en-US" dirty="0" smtClean="0"/>
              <a:t>Need to understand technology to approve its use</a:t>
            </a:r>
          </a:p>
          <a:p>
            <a:pPr fontAlgn="base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9196449" cy="463161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Search explicit requirements and hints on attacker model</a:t>
            </a:r>
          </a:p>
          <a:p>
            <a:pPr lvl="1"/>
            <a:r>
              <a:rPr lang="en-US" dirty="0" smtClean="0"/>
              <a:t>E.g.,  FERPA defines attacker as “</a:t>
            </a:r>
            <a:r>
              <a:rPr lang="en-US" i="1" dirty="0" smtClean="0"/>
              <a:t>A reasonable person in the school community that does not have personal knowledge of the relevant circumstances”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/>
              <a:t>Directory information can be made public</a:t>
            </a:r>
          </a:p>
          <a:p>
            <a:pPr lvl="1"/>
            <a:r>
              <a:rPr lang="en-US" dirty="0" smtClean="0"/>
              <a:t>Attacker’s goal: identification of sensitive (non-directory) data</a:t>
            </a:r>
          </a:p>
          <a:p>
            <a:pPr lvl="1"/>
            <a:r>
              <a:rPr lang="en-US" dirty="0" smtClean="0"/>
              <a:t>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Create a formal mathematical attacker model for the regulation</a:t>
            </a:r>
          </a:p>
          <a:p>
            <a:pPr lvl="1"/>
            <a:r>
              <a:rPr lang="en-US" dirty="0" smtClean="0"/>
              <a:t>Always err on the conservative side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Provide a formal mathematical proof</a:t>
            </a:r>
          </a:p>
          <a:p>
            <a:pPr lvl="1"/>
            <a:r>
              <a:rPr lang="en-US" dirty="0" smtClean="0"/>
              <a:t>I.e., differential privacy satisfies the resulting security definition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Suggest how to set up the privacy parameter </a:t>
            </a:r>
            <a:r>
              <a:rPr lang="el-GR" dirty="0" smtClean="0">
                <a:solidFill>
                  <a:srgbClr val="C00000"/>
                </a:solidFill>
              </a:rPr>
              <a:t>ε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Based on the regulation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934562" y="1690689"/>
            <a:ext cx="2139373" cy="4766554"/>
            <a:chOff x="9532415" y="1849348"/>
            <a:chExt cx="2139373" cy="4294598"/>
          </a:xfrm>
        </p:grpSpPr>
        <p:sp>
          <p:nvSpPr>
            <p:cNvPr id="4" name="Right Brace 3"/>
            <p:cNvSpPr/>
            <p:nvPr/>
          </p:nvSpPr>
          <p:spPr>
            <a:xfrm>
              <a:off x="9532415" y="1849348"/>
              <a:ext cx="431514" cy="4294598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C0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047112" y="3123145"/>
              <a:ext cx="1624676" cy="1747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Provide </a:t>
              </a:r>
              <a:br>
                <a:rPr lang="en-US" sz="2000" dirty="0" smtClean="0">
                  <a:solidFill>
                    <a:srgbClr val="C00000"/>
                  </a:solidFill>
                </a:rPr>
              </a:br>
              <a:r>
                <a:rPr lang="en-US" sz="2000" dirty="0" smtClean="0">
                  <a:solidFill>
                    <a:srgbClr val="C00000"/>
                  </a:solidFill>
                </a:rPr>
                <a:t>explanation</a:t>
              </a:r>
              <a:br>
                <a:rPr lang="en-US" sz="2000" dirty="0" smtClean="0">
                  <a:solidFill>
                    <a:srgbClr val="C00000"/>
                  </a:solidFill>
                </a:rPr>
              </a:br>
              <a:r>
                <a:rPr lang="en-US" sz="2000" dirty="0" smtClean="0">
                  <a:solidFill>
                    <a:srgbClr val="C00000"/>
                  </a:solidFill>
                </a:rPr>
                <a:t>suitable</a:t>
              </a:r>
              <a:br>
                <a:rPr lang="en-US" sz="2000" dirty="0" smtClean="0">
                  <a:solidFill>
                    <a:srgbClr val="C00000"/>
                  </a:solidFill>
                </a:rPr>
              </a:br>
              <a:r>
                <a:rPr lang="en-US" sz="2000" dirty="0" smtClean="0">
                  <a:solidFill>
                    <a:srgbClr val="C00000"/>
                  </a:solidFill>
                </a:rPr>
                <a:t>for CS and </a:t>
              </a:r>
              <a:br>
                <a:rPr lang="en-US" sz="2000" dirty="0" smtClean="0">
                  <a:solidFill>
                    <a:srgbClr val="C00000"/>
                  </a:solidFill>
                </a:rPr>
              </a:br>
              <a:r>
                <a:rPr lang="en-US" sz="2000" dirty="0" smtClean="0">
                  <a:solidFill>
                    <a:srgbClr val="C00000"/>
                  </a:solidFill>
                </a:rPr>
                <a:t>Legal scholars</a:t>
              </a:r>
            </a:p>
            <a:p>
              <a:r>
                <a:rPr lang="en-US" sz="2000" dirty="0" smtClean="0">
                  <a:solidFill>
                    <a:srgbClr val="C00000"/>
                  </a:solidFill>
                </a:rPr>
                <a:t>alike!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47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312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WG active for ~one year</a:t>
            </a:r>
          </a:p>
          <a:p>
            <a:pPr lvl="1"/>
            <a:r>
              <a:rPr lang="en-US" dirty="0" smtClean="0"/>
              <a:t>Regular weekly meeting, persistent core of participants bringing expertise in TCS and law, field expert visitors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Productive cross fertilization</a:t>
            </a:r>
          </a:p>
          <a:p>
            <a:pPr lvl="1"/>
            <a:r>
              <a:rPr lang="en-US" dirty="0" smtClean="0"/>
              <a:t>Knowledge transfer between Law and CS</a:t>
            </a:r>
          </a:p>
          <a:p>
            <a:pPr lvl="1"/>
            <a:r>
              <a:rPr lang="en-US" dirty="0" smtClean="0"/>
              <a:t>Brainstorming and testing of ideas</a:t>
            </a:r>
          </a:p>
          <a:p>
            <a:pPr lvl="1"/>
            <a:r>
              <a:rPr lang="en-US" dirty="0" smtClean="0"/>
              <a:t>Collaboration on explaining privacy landscape to non-specialists</a:t>
            </a:r>
          </a:p>
          <a:p>
            <a:pPr lvl="1"/>
            <a:r>
              <a:rPr lang="en-US" dirty="0" smtClean="0"/>
              <a:t>New collaborative interdisciplinary research – quantifiable, formal approach to privacy regulation</a:t>
            </a:r>
          </a:p>
          <a:p>
            <a:pPr lvl="1"/>
            <a:r>
              <a:rPr lang="en-US" dirty="0" smtClean="0"/>
              <a:t>Involving a PhD students and postdoctoral researchers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Planned products:</a:t>
            </a:r>
          </a:p>
          <a:p>
            <a:pPr lvl="1"/>
            <a:r>
              <a:rPr lang="en-US" dirty="0" smtClean="0"/>
              <a:t>Educational document (for comments) on project and Berkman center sites, as well as SSRN</a:t>
            </a:r>
          </a:p>
          <a:p>
            <a:pPr lvl="1"/>
            <a:r>
              <a:rPr lang="en-US" dirty="0" smtClean="0"/>
              <a:t>Presentation of bridging work in Berkman lunch, </a:t>
            </a:r>
            <a:r>
              <a:rPr lang="en-US" dirty="0" smtClean="0"/>
              <a:t>November 2015</a:t>
            </a:r>
            <a:endParaRPr lang="en-US" dirty="0" smtClean="0"/>
          </a:p>
          <a:p>
            <a:pPr lvl="1"/>
            <a:r>
              <a:rPr lang="en-US" dirty="0" smtClean="0"/>
              <a:t>Paper in first steps of preparation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37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Help </a:t>
            </a:r>
            <a:r>
              <a:rPr lang="en-US" dirty="0" err="1" smtClean="0"/>
              <a:t>Dataverse</a:t>
            </a:r>
            <a:r>
              <a:rPr lang="en-US" dirty="0" smtClean="0"/>
              <a:t> depositors navigate the complex privacy landscape (hence, enabling more sharing)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“Pedagogical document”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Excerpts may be integrated with a future tagging system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Bridging </a:t>
            </a:r>
            <a:r>
              <a:rPr lang="en-US" dirty="0"/>
              <a:t>law and mathematical definitions of </a:t>
            </a:r>
            <a:r>
              <a:rPr lang="en-US" dirty="0" smtClean="0"/>
              <a:t>privacy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 what sense does differential privacy satisfy the language of the law?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Building our </a:t>
            </a:r>
            <a:r>
              <a:rPr lang="en-US" dirty="0" smtClean="0"/>
              <a:t>own common </a:t>
            </a:r>
            <a:r>
              <a:rPr lang="en-US" dirty="0"/>
              <a:t>understanding of legal and technological aspects of privacy</a:t>
            </a:r>
          </a:p>
          <a:p>
            <a:pPr lvl="1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904197" y="2676859"/>
            <a:ext cx="6796356" cy="1559960"/>
            <a:chOff x="5541195" y="3462391"/>
            <a:chExt cx="6796356" cy="1559960"/>
          </a:xfrm>
        </p:grpSpPr>
        <p:sp>
          <p:nvSpPr>
            <p:cNvPr id="4" name="Left Arrow 3"/>
            <p:cNvSpPr/>
            <p:nvPr/>
          </p:nvSpPr>
          <p:spPr>
            <a:xfrm>
              <a:off x="5541195" y="3462391"/>
              <a:ext cx="1109609" cy="328773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eft Arrow 4"/>
            <p:cNvSpPr/>
            <p:nvPr/>
          </p:nvSpPr>
          <p:spPr>
            <a:xfrm>
              <a:off x="11227942" y="4693578"/>
              <a:ext cx="1109609" cy="328773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994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 smtClean="0"/>
              <a:t>Discussion open to all</a:t>
            </a:r>
          </a:p>
          <a:p>
            <a:pPr fontAlgn="base"/>
            <a:r>
              <a:rPr lang="en-US" dirty="0" smtClean="0">
                <a:solidFill>
                  <a:srgbClr val="0070C0"/>
                </a:solidFill>
              </a:rPr>
              <a:t>CRCS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Kobbi Nissim (lead), Salil Vadhan, Marco </a:t>
            </a:r>
            <a:r>
              <a:rPr lang="en-US" dirty="0" smtClean="0"/>
              <a:t>Gaboardi; </a:t>
            </a:r>
            <a:r>
              <a:rPr lang="en-US" dirty="0" smtClean="0">
                <a:solidFill>
                  <a:srgbClr val="C00000"/>
                </a:solidFill>
              </a:rPr>
              <a:t>Post doctoral researcher:</a:t>
            </a:r>
            <a:r>
              <a:rPr lang="en-US" dirty="0" smtClean="0"/>
              <a:t> Or Sheffet; </a:t>
            </a:r>
            <a:r>
              <a:rPr lang="en-US" dirty="0" smtClean="0">
                <a:solidFill>
                  <a:srgbClr val="C00000"/>
                </a:solidFill>
              </a:rPr>
              <a:t>Ph.D. Students: </a:t>
            </a:r>
            <a:r>
              <a:rPr lang="en-US" dirty="0" smtClean="0"/>
              <a:t>Thomas </a:t>
            </a:r>
            <a:r>
              <a:rPr lang="en-US" dirty="0"/>
              <a:t>Steinke, Mark </a:t>
            </a:r>
            <a:r>
              <a:rPr lang="en-US" dirty="0" smtClean="0"/>
              <a:t>Bun, Aaron </a:t>
            </a:r>
            <a:r>
              <a:rPr lang="en-US" dirty="0" err="1" smtClean="0"/>
              <a:t>Bembenek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REU students</a:t>
            </a:r>
            <a:endParaRPr lang="en-US" dirty="0">
              <a:solidFill>
                <a:srgbClr val="C00000"/>
              </a:solidFill>
            </a:endParaRPr>
          </a:p>
          <a:p>
            <a:pPr fontAlgn="base"/>
            <a:r>
              <a:rPr lang="en-US" dirty="0" smtClean="0">
                <a:solidFill>
                  <a:srgbClr val="0070C0"/>
                </a:solidFill>
              </a:rPr>
              <a:t>Berkman</a:t>
            </a:r>
            <a:r>
              <a:rPr lang="en-US" dirty="0" smtClean="0"/>
              <a:t>: </a:t>
            </a:r>
            <a:r>
              <a:rPr lang="en-US" dirty="0"/>
              <a:t>Alex Wood, David </a:t>
            </a:r>
            <a:r>
              <a:rPr lang="en-US" dirty="0" smtClean="0"/>
              <a:t>O’Brien; </a:t>
            </a:r>
            <a:r>
              <a:rPr lang="en-US" dirty="0" smtClean="0">
                <a:solidFill>
                  <a:srgbClr val="C00000"/>
                </a:solidFill>
              </a:rPr>
              <a:t>Ph.D. Student: </a:t>
            </a:r>
            <a:r>
              <a:rPr lang="en-US" dirty="0" smtClean="0"/>
              <a:t>Ann Kristen; </a:t>
            </a:r>
            <a:r>
              <a:rPr lang="en-US" dirty="0" smtClean="0">
                <a:solidFill>
                  <a:srgbClr val="C00000"/>
                </a:solidFill>
              </a:rPr>
              <a:t>Law students</a:t>
            </a:r>
          </a:p>
          <a:p>
            <a:pPr fontAlgn="base"/>
            <a:r>
              <a:rPr lang="en-US" dirty="0" smtClean="0">
                <a:solidFill>
                  <a:srgbClr val="0070C0"/>
                </a:solidFill>
              </a:rPr>
              <a:t>IQSS:</a:t>
            </a:r>
            <a:r>
              <a:rPr lang="en-US" dirty="0" smtClean="0"/>
              <a:t> Deborah Hurley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Visitors</a:t>
            </a:r>
            <a:r>
              <a:rPr lang="en-US" dirty="0">
                <a:solidFill>
                  <a:srgbClr val="0070C0"/>
                </a:solidFill>
              </a:rPr>
              <a:t>:</a:t>
            </a:r>
            <a:endParaRPr lang="en-US" dirty="0" smtClean="0">
              <a:solidFill>
                <a:srgbClr val="0070C0"/>
              </a:solidFill>
              <a:effectLst/>
            </a:endParaRPr>
          </a:p>
          <a:p>
            <a:pPr lvl="1" fontAlgn="base"/>
            <a:r>
              <a:rPr lang="en-US" dirty="0"/>
              <a:t>Latanya Sweeney (Harvard), Vitaly Shmatikov (Cornell), Micah Altman (MIT</a:t>
            </a:r>
            <a:r>
              <a:rPr lang="en-US" dirty="0" smtClean="0"/>
              <a:t>), Sonia Barbosa (Harvard)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9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381000"/>
            <a:ext cx="12192000" cy="6096000"/>
            <a:chOff x="0" y="381000"/>
            <a:chExt cx="12192000" cy="609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1000"/>
              <a:ext cx="12192000" cy="6096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82772" y="3013501"/>
              <a:ext cx="88264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dirty="0" smtClean="0">
                  <a:latin typeface="Algerian" panose="04020705040A02060702" pitchFamily="82" charset="0"/>
                </a:rPr>
                <a:t>The Pedagogical Document</a:t>
              </a:r>
              <a:endParaRPr lang="en-US" sz="4800" dirty="0">
                <a:latin typeface="Algerian" panose="04020705040A020607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99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Pedagogical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064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Goal:</a:t>
            </a:r>
            <a:r>
              <a:rPr lang="en-US" dirty="0" smtClean="0"/>
              <a:t> Help social scientists (</a:t>
            </a:r>
            <a:r>
              <a:rPr lang="en-US" dirty="0" err="1" smtClean="0"/>
              <a:t>Dataverse</a:t>
            </a:r>
            <a:r>
              <a:rPr lang="en-US" dirty="0" smtClean="0"/>
              <a:t> depositors) navigate the complex privacy landscape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Target audience: </a:t>
            </a:r>
            <a:r>
              <a:rPr lang="en-US" dirty="0" smtClean="0"/>
              <a:t>Social scientists conducting </a:t>
            </a:r>
            <a:r>
              <a:rPr lang="en-US" dirty="0"/>
              <a:t>studies using personal </a:t>
            </a:r>
            <a:r>
              <a:rPr lang="en-US" dirty="0" smtClean="0"/>
              <a:t>information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Format:</a:t>
            </a:r>
            <a:r>
              <a:rPr lang="en-US" dirty="0" smtClean="0"/>
              <a:t> collection </a:t>
            </a:r>
            <a:r>
              <a:rPr lang="en-US" dirty="0"/>
              <a:t>of 3-4 </a:t>
            </a:r>
            <a:r>
              <a:rPr lang="en-US" dirty="0" smtClean="0"/>
              <a:t>documents,</a:t>
            </a:r>
            <a:endParaRPr lang="en-US" dirty="0" smtClean="0">
              <a:effectLst/>
            </a:endParaRPr>
          </a:p>
          <a:p>
            <a:pPr lvl="1" fontAlgn="base"/>
            <a:r>
              <a:rPr lang="en-US" dirty="0" smtClean="0"/>
              <a:t>Importance </a:t>
            </a:r>
            <a:r>
              <a:rPr lang="en-US" dirty="0"/>
              <a:t>of data </a:t>
            </a:r>
            <a:r>
              <a:rPr lang="en-US" dirty="0" smtClean="0"/>
              <a:t>privacy, implications </a:t>
            </a:r>
            <a:r>
              <a:rPr lang="en-US" dirty="0"/>
              <a:t>of privacy </a:t>
            </a:r>
            <a:r>
              <a:rPr lang="en-US" dirty="0" smtClean="0"/>
              <a:t>breaches</a:t>
            </a:r>
          </a:p>
          <a:p>
            <a:pPr lvl="1" fontAlgn="base"/>
            <a:r>
              <a:rPr lang="en-US" dirty="0" smtClean="0"/>
              <a:t>Relevant </a:t>
            </a:r>
            <a:r>
              <a:rPr lang="en-US" dirty="0"/>
              <a:t>laws and best </a:t>
            </a:r>
            <a:r>
              <a:rPr lang="en-US" dirty="0" smtClean="0"/>
              <a:t>practices</a:t>
            </a:r>
          </a:p>
          <a:p>
            <a:pPr lvl="1" fontAlgn="base"/>
            <a:r>
              <a:rPr lang="en-US" dirty="0" smtClean="0"/>
              <a:t>Common </a:t>
            </a:r>
            <a:r>
              <a:rPr lang="en-US" dirty="0"/>
              <a:t>de-identification </a:t>
            </a:r>
            <a:r>
              <a:rPr lang="en-US" dirty="0" smtClean="0"/>
              <a:t>methods and re-identification risks</a:t>
            </a:r>
          </a:p>
          <a:p>
            <a:pPr lvl="1" fontAlgn="base"/>
            <a:r>
              <a:rPr lang="en-US" dirty="0" smtClean="0"/>
              <a:t>Differential privacy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Planned use: </a:t>
            </a:r>
          </a:p>
          <a:p>
            <a:pPr lvl="1"/>
            <a:r>
              <a:rPr lang="en-US" dirty="0" smtClean="0"/>
              <a:t>Stand alone documents</a:t>
            </a:r>
          </a:p>
          <a:p>
            <a:pPr lvl="1"/>
            <a:r>
              <a:rPr lang="en-US" dirty="0" smtClean="0"/>
              <a:t>Language to explain topics to future </a:t>
            </a:r>
            <a:r>
              <a:rPr lang="en-US" dirty="0" err="1" smtClean="0"/>
              <a:t>Dataverse</a:t>
            </a:r>
            <a:r>
              <a:rPr lang="en-US" dirty="0" smtClean="0"/>
              <a:t> users as they consider whether and how to use tools developed in the Privacy Tools project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5570" y="3802792"/>
            <a:ext cx="1318481" cy="496286"/>
            <a:chOff x="-144462" y="3499347"/>
            <a:chExt cx="1318481" cy="496286"/>
          </a:xfrm>
        </p:grpSpPr>
        <p:sp>
          <p:nvSpPr>
            <p:cNvPr id="6" name="Right Brace 5"/>
            <p:cNvSpPr/>
            <p:nvPr/>
          </p:nvSpPr>
          <p:spPr>
            <a:xfrm flipH="1">
              <a:off x="1085304" y="3499347"/>
              <a:ext cx="88715" cy="496286"/>
            </a:xfrm>
            <a:prstGeom prst="rightBrace">
              <a:avLst>
                <a:gd name="adj1" fmla="val 8333"/>
                <a:gd name="adj2" fmla="val 48113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44462" y="3562824"/>
              <a:ext cx="1047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~ Dec ‘15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5570" y="4667793"/>
            <a:ext cx="1071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~ Nov ‘15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 rot="1532811">
            <a:off x="3805000" y="5006744"/>
            <a:ext cx="1109609" cy="328773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4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Pedagogical document (DP)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26327" y="1778124"/>
                <a:ext cx="6317673" cy="435133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-differentially private if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s.t.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,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26327" y="1778124"/>
                <a:ext cx="6317673" cy="4351338"/>
              </a:xfrm>
              <a:blipFill rotWithShape="0">
                <a:blip r:embed="rId3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38200" y="1976284"/>
            <a:ext cx="1820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Not this way: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Pedagogical document (DP)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Structure: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differential privacy guarantee?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privacy loss parameter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differential privacy address privacy risks?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Differential privacy and legal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are differentially private analyses constructed?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Limits of differential privacy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Tools for differentially private analyses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Further 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Further reading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05764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C00000"/>
                </a:solidFill>
              </a:rPr>
              <a:t>Simple language and technical terms</a:t>
            </a:r>
          </a:p>
          <a:p>
            <a:pPr lvl="1"/>
            <a:r>
              <a:rPr lang="en-US" sz="1800" dirty="0" smtClean="0"/>
              <a:t>But mathematically accurate and factual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Illustrative examples</a:t>
            </a:r>
          </a:p>
          <a:p>
            <a:pPr lvl="1"/>
            <a:r>
              <a:rPr lang="en-US" sz="1800" dirty="0" smtClean="0"/>
              <a:t>What is the privacy guarantee?</a:t>
            </a:r>
          </a:p>
          <a:p>
            <a:pPr lvl="1"/>
            <a:r>
              <a:rPr lang="en-US" sz="1800" dirty="0" smtClean="0"/>
              <a:t>Demonstration of differencing attack</a:t>
            </a:r>
          </a:p>
          <a:p>
            <a:pPr lvl="1"/>
            <a:r>
              <a:rPr lang="en-US" sz="1800" dirty="0" smtClean="0"/>
              <a:t>Interpreting risk via replacing probability with dollar amounts</a:t>
            </a:r>
          </a:p>
          <a:p>
            <a:pPr lvl="1"/>
            <a:r>
              <a:rPr lang="en-US" sz="1800" dirty="0" smtClean="0"/>
              <a:t>…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Incorporated feedback </a:t>
            </a:r>
            <a:r>
              <a:rPr lang="en-US" sz="2000" dirty="0" smtClean="0">
                <a:solidFill>
                  <a:srgbClr val="C00000"/>
                </a:solidFill>
              </a:rPr>
              <a:t>from our social science REU students</a:t>
            </a:r>
          </a:p>
        </p:txBody>
      </p:sp>
    </p:spTree>
    <p:extLst>
      <p:ext uri="{BB962C8B-B14F-4D97-AF65-F5344CB8AC3E}">
        <p14:creationId xmlns:p14="http://schemas.microsoft.com/office/powerpoint/2010/main" val="120716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08089" y="2544851"/>
            <a:ext cx="10035643" cy="58702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/>
              <a:t>Example: Gertrude’s Life Insurance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714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Gertrude is 65, her life insurance policy is $100,000, considers her risks from participating in a medical study performed with DP</a:t>
            </a:r>
          </a:p>
          <a:p>
            <a:r>
              <a:rPr lang="en-US" dirty="0" smtClean="0"/>
              <a:t>Gertrude baseline risk:</a:t>
            </a:r>
          </a:p>
          <a:p>
            <a:pPr lvl="1"/>
            <a:r>
              <a:rPr lang="en-US" dirty="0" smtClean="0"/>
              <a:t>1% chance of dying next year, “fair premium” $1,000</a:t>
            </a:r>
          </a:p>
          <a:p>
            <a:pPr lvl="1"/>
            <a:r>
              <a:rPr lang="en-US" dirty="0" smtClean="0"/>
              <a:t>Gertrude is a coffee drinker, if study shows 65-year-old female coffee drinkers have 2% chance of dying next year, her “fair premium” would be $2,000</a:t>
            </a:r>
          </a:p>
          <a:p>
            <a:pPr lvl="1"/>
            <a:r>
              <a:rPr lang="en-US" dirty="0" smtClean="0"/>
              <a:t>Gertrude worried that the study may reveal more – maybe she has a 50% chance of dying, would that increase her premium from $2,000 to $50,000?</a:t>
            </a:r>
          </a:p>
          <a:p>
            <a:r>
              <a:rPr lang="en-US" dirty="0" smtClean="0"/>
              <a:t>Reasoning about Gertrude’s risk</a:t>
            </a:r>
          </a:p>
          <a:p>
            <a:pPr lvl="1"/>
            <a:r>
              <a:rPr lang="en-US" dirty="0" smtClean="0"/>
              <a:t>Study done with </a:t>
            </a:r>
            <a:r>
              <a:rPr lang="el-GR" dirty="0" smtClean="0"/>
              <a:t>ε</a:t>
            </a:r>
            <a:r>
              <a:rPr lang="en-US" dirty="0" smtClean="0"/>
              <a:t>=0.01</a:t>
            </a:r>
          </a:p>
          <a:p>
            <a:pPr lvl="1"/>
            <a:r>
              <a:rPr lang="en-US" dirty="0" smtClean="0"/>
              <a:t>Insurance company’s estimate of Gertrude's dying probability can increase to at most </a:t>
            </a:r>
            <a:br>
              <a:rPr lang="en-US" dirty="0" smtClean="0"/>
            </a:br>
            <a:r>
              <a:rPr lang="en-US" dirty="0" smtClean="0"/>
              <a:t>(1+</a:t>
            </a:r>
            <a:r>
              <a:rPr lang="el-GR" dirty="0"/>
              <a:t> </a:t>
            </a:r>
            <a:r>
              <a:rPr lang="el-GR" dirty="0" smtClean="0"/>
              <a:t>ε</a:t>
            </a:r>
            <a:r>
              <a:rPr lang="en-US" dirty="0" smtClean="0"/>
              <a:t>)</a:t>
            </a:r>
            <a:r>
              <a:rPr lang="en-US" dirty="0" smtClean="0">
                <a:sym typeface="Symbol" panose="05050102010706020507" pitchFamily="18" charset="2"/>
              </a:rPr>
              <a:t></a:t>
            </a:r>
            <a:r>
              <a:rPr lang="en-US" dirty="0" smtClean="0"/>
              <a:t> 2 = 2.02%</a:t>
            </a:r>
          </a:p>
          <a:p>
            <a:pPr lvl="1"/>
            <a:r>
              <a:rPr lang="en-US" dirty="0" smtClean="0"/>
              <a:t>“Fair premium” would increase to at most $2,020, Gertrude’s risk would be at most $20</a:t>
            </a:r>
          </a:p>
          <a:p>
            <a:r>
              <a:rPr lang="en-US" dirty="0" smtClean="0"/>
              <a:t>What have we done?</a:t>
            </a:r>
          </a:p>
          <a:p>
            <a:pPr lvl="1"/>
            <a:r>
              <a:rPr lang="en-US" dirty="0" smtClean="0"/>
              <a:t>Simplified but somewhat realistic situation</a:t>
            </a:r>
          </a:p>
          <a:p>
            <a:pPr lvl="1"/>
            <a:r>
              <a:rPr lang="en-US" dirty="0" smtClean="0"/>
              <a:t>Translated a complicated notion of </a:t>
            </a:r>
            <a:r>
              <a:rPr lang="en-US" i="1" dirty="0" smtClean="0"/>
              <a:t>probability</a:t>
            </a:r>
            <a:r>
              <a:rPr lang="en-US" dirty="0" smtClean="0"/>
              <a:t> to an easier to understand </a:t>
            </a:r>
            <a:r>
              <a:rPr lang="en-US" i="1" dirty="0" smtClean="0"/>
              <a:t>dollar amounts</a:t>
            </a:r>
          </a:p>
          <a:p>
            <a:pPr lvl="1"/>
            <a:r>
              <a:rPr lang="en-US" dirty="0" smtClean="0"/>
              <a:t>Provided a table for performing similar calculations (w/varying values of posterior beliefs and </a:t>
            </a:r>
            <a:r>
              <a:rPr lang="el-GR" dirty="0" smtClean="0"/>
              <a:t>ε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8" t="5044" r="37171" b="14839"/>
          <a:stretch/>
        </p:blipFill>
        <p:spPr>
          <a:xfrm flipH="1">
            <a:off x="10308736" y="612953"/>
            <a:ext cx="1423141" cy="179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6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2.91667E-6 0.05694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7378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Exploring/bridging law and mathematical definitions of privacy</a:t>
            </a:r>
            <a:endParaRPr lang="en-US" dirty="0"/>
          </a:p>
        </p:txBody>
      </p:sp>
      <p:pic>
        <p:nvPicPr>
          <p:cNvPr id="1026" name="Picture 2" descr="File:Suspension bridge pat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65" y="3862066"/>
            <a:ext cx="113252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4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1037</Words>
  <Application>Microsoft Office PowerPoint</Application>
  <PresentationFormat>Widescreen</PresentationFormat>
  <Paragraphs>152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Algerian</vt:lpstr>
      <vt:lpstr>Arial</vt:lpstr>
      <vt:lpstr>Calibri</vt:lpstr>
      <vt:lpstr>Calibri Light</vt:lpstr>
      <vt:lpstr>Cambria Math</vt:lpstr>
      <vt:lpstr>Symbol</vt:lpstr>
      <vt:lpstr>Office Theme</vt:lpstr>
      <vt:lpstr>Bridging Notions of Privacy (a.k.a. de-identification WG)   Kobbi Nissim  (BGU and CRCS@Harvard)</vt:lpstr>
      <vt:lpstr>WG Goals</vt:lpstr>
      <vt:lpstr>Who?</vt:lpstr>
      <vt:lpstr>PowerPoint Presentation</vt:lpstr>
      <vt:lpstr>Pedagogical document</vt:lpstr>
      <vt:lpstr>Pedagogical document (DP)</vt:lpstr>
      <vt:lpstr>Pedagogical document (DP)</vt:lpstr>
      <vt:lpstr>An Example: Gertrude’s Life Insurance</vt:lpstr>
      <vt:lpstr>Exploring/bridging law and mathematical definitions of privacy</vt:lpstr>
      <vt:lpstr>Does differential privacy satisfy the legal privacy standards?</vt:lpstr>
      <vt:lpstr>A gap to be bridged</vt:lpstr>
      <vt:lpstr>CS paradigm of security definitions</vt:lpstr>
      <vt:lpstr>Privacy definitions in FERPA/HIPAA/…</vt:lpstr>
      <vt:lpstr>Opportunities for Bridging the Gap</vt:lpstr>
      <vt:lpstr>Methodology: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CRCS and Berkman Center Working Group Educational Document Bridging Privacy Definitions: CS and Law </dc:title>
  <dc:creator>Kobbi Nissim</dc:creator>
  <cp:lastModifiedBy>Kobbi Nissim</cp:lastModifiedBy>
  <cp:revision>66</cp:revision>
  <dcterms:created xsi:type="dcterms:W3CDTF">2015-10-06T15:31:51Z</dcterms:created>
  <dcterms:modified xsi:type="dcterms:W3CDTF">2015-10-15T16:34:55Z</dcterms:modified>
</cp:coreProperties>
</file>