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customXml/itemProps19.xml" ContentType="application/vnd.openxmlformats-officedocument.customXmlProperties+xml"/>
  <Override PartName="/customXml/itemProps20.xml" ContentType="application/vnd.openxmlformats-officedocument.customXmlProperties+xml"/>
  <Override PartName="/customXml/itemProps21.xml" ContentType="application/vnd.openxmlformats-officedocument.customXmlProperties+xml"/>
  <Override PartName="/customXml/itemProps22.xml" ContentType="application/vnd.openxmlformats-officedocument.customXmlProperties+xml"/>
  <Override PartName="/customXml/itemProps23.xml" ContentType="application/vnd.openxmlformats-officedocument.customXmlProperties+xml"/>
  <Override PartName="/customXml/itemProps24.xml" ContentType="application/vnd.openxmlformats-officedocument.customXmlProperties+xml"/>
  <Override PartName="/customXml/itemProps25.xml" ContentType="application/vnd.openxmlformats-officedocument.customXmlProperties+xml"/>
  <Override PartName="/customXml/itemProps26.xml" ContentType="application/vnd.openxmlformats-officedocument.customXmlProperties+xml"/>
  <Override PartName="/customXml/itemProps27.xml" ContentType="application/vnd.openxmlformats-officedocument.customXmlProperties+xml"/>
  <Override PartName="/customXml/itemProps28.xml" ContentType="application/vnd.openxmlformats-officedocument.customXmlProperties+xml"/>
  <Override PartName="/customXml/itemProps29.xml" ContentType="application/vnd.openxmlformats-officedocument.customXmlProperties+xml"/>
  <Override PartName="/customXml/itemProps30.xml" ContentType="application/vnd.openxmlformats-officedocument.customXmlProperties+xml"/>
  <Override PartName="/customXml/itemProps3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32"/>
    <p:sldMasterId id="2147483653" r:id="rId33"/>
  </p:sldMasterIdLst>
  <p:notesMasterIdLst>
    <p:notesMasterId r:id="rId35"/>
  </p:notesMasterIdLst>
  <p:handoutMasterIdLst>
    <p:handoutMasterId r:id="rId36"/>
  </p:handoutMasterIdLst>
  <p:sldIdLst>
    <p:sldId id="256" r:id="rId34"/>
  </p:sldIdLst>
  <p:sldSz cx="43891200" cy="32918400"/>
  <p:notesSz cx="6858000" cy="9144000"/>
  <p:defaultTextStyle>
    <a:defPPr>
      <a:defRPr lang="en-US"/>
    </a:defPPr>
    <a:lvl1pPr marL="0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451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8900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351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7801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252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6703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152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5603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18">
          <p15:clr>
            <a:srgbClr val="A4A3A4"/>
          </p15:clr>
        </p15:guide>
        <p15:guide id="2" orient="horz" pos="288">
          <p15:clr>
            <a:srgbClr val="A4A3A4"/>
          </p15:clr>
        </p15:guide>
        <p15:guide id="3" orient="horz" pos="20160">
          <p15:clr>
            <a:srgbClr val="A4A3A4"/>
          </p15:clr>
        </p15:guide>
        <p15:guide id="4" orient="horz">
          <p15:clr>
            <a:srgbClr val="A4A3A4"/>
          </p15:clr>
        </p15:guide>
        <p15:guide id="5" pos="581">
          <p15:clr>
            <a:srgbClr val="A4A3A4"/>
          </p15:clr>
        </p15:guide>
        <p15:guide id="6" pos="270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3E68"/>
    <a:srgbClr val="3F5083"/>
    <a:srgbClr val="F3F5FA"/>
    <a:srgbClr val="CDD2DE"/>
    <a:srgbClr val="E3E9E5"/>
    <a:srgbClr val="EAEAE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58" autoAdjust="0"/>
    <p:restoredTop sz="94701" autoAdjust="0"/>
  </p:normalViewPr>
  <p:slideViewPr>
    <p:cSldViewPr snapToGrid="0" snapToObjects="1" showGuides="1">
      <p:cViewPr>
        <p:scale>
          <a:sx n="33" d="100"/>
          <a:sy n="33" d="100"/>
        </p:scale>
        <p:origin x="54" y="-198"/>
      </p:cViewPr>
      <p:guideLst>
        <p:guide orient="horz" pos="3318"/>
        <p:guide orient="horz" pos="288"/>
        <p:guide orient="horz" pos="20160"/>
        <p:guide orient="horz"/>
        <p:guide pos="581"/>
        <p:guide pos="270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79" d="100"/>
          <a:sy n="79" d="100"/>
        </p:scale>
        <p:origin x="-3768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26" Type="http://schemas.openxmlformats.org/officeDocument/2006/relationships/customXml" Target="../customXml/item26.xml"/><Relationship Id="rId39" Type="http://schemas.openxmlformats.org/officeDocument/2006/relationships/viewProps" Target="viewProps.xml"/><Relationship Id="rId21" Type="http://schemas.openxmlformats.org/officeDocument/2006/relationships/customXml" Target="../customXml/item21.xml"/><Relationship Id="rId34" Type="http://schemas.openxmlformats.org/officeDocument/2006/relationships/slide" Target="slides/slide1.xml"/><Relationship Id="rId7" Type="http://schemas.openxmlformats.org/officeDocument/2006/relationships/customXml" Target="../customXml/item7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0" Type="http://schemas.openxmlformats.org/officeDocument/2006/relationships/customXml" Target="../customXml/item20.xml"/><Relationship Id="rId29" Type="http://schemas.openxmlformats.org/officeDocument/2006/relationships/customXml" Target="../customXml/item29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customXml" Target="../customXml/item24.xml"/><Relationship Id="rId32" Type="http://schemas.openxmlformats.org/officeDocument/2006/relationships/slideMaster" Target="slideMasters/slideMaster1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23" Type="http://schemas.openxmlformats.org/officeDocument/2006/relationships/customXml" Target="../customXml/item23.xml"/><Relationship Id="rId28" Type="http://schemas.openxmlformats.org/officeDocument/2006/relationships/customXml" Target="../customXml/item28.xml"/><Relationship Id="rId36" Type="http://schemas.openxmlformats.org/officeDocument/2006/relationships/handoutMaster" Target="handoutMasters/handoutMaster1.xml"/><Relationship Id="rId10" Type="http://schemas.openxmlformats.org/officeDocument/2006/relationships/customXml" Target="../customXml/item10.xml"/><Relationship Id="rId19" Type="http://schemas.openxmlformats.org/officeDocument/2006/relationships/customXml" Target="../customXml/item19.xml"/><Relationship Id="rId31" Type="http://schemas.openxmlformats.org/officeDocument/2006/relationships/customXml" Target="../customXml/item31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customXml" Target="../customXml/item22.xml"/><Relationship Id="rId27" Type="http://schemas.openxmlformats.org/officeDocument/2006/relationships/customXml" Target="../customXml/item27.xml"/><Relationship Id="rId30" Type="http://schemas.openxmlformats.org/officeDocument/2006/relationships/customXml" Target="../customXml/item30.xml"/><Relationship Id="rId35" Type="http://schemas.openxmlformats.org/officeDocument/2006/relationships/notesMaster" Target="notesMasters/notesMaster1.xml"/><Relationship Id="rId8" Type="http://schemas.openxmlformats.org/officeDocument/2006/relationships/customXml" Target="../customXml/item8.xml"/><Relationship Id="rId3" Type="http://schemas.openxmlformats.org/officeDocument/2006/relationships/customXml" Target="../customXml/item3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customXml" Target="../customXml/item25.xml"/><Relationship Id="rId33" Type="http://schemas.openxmlformats.org/officeDocument/2006/relationships/slideMaster" Target="slideMasters/slideMaster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8C5BC-9A70-462C-B28D-9600239EAC64}" type="datetimeFigureOut">
              <a:rPr lang="en-US" smtClean="0"/>
              <a:pPr/>
              <a:t>10/14/2015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131B7-05CA-4AEE-9267-6D0ED4DC84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068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10/14/2015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637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2194451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4388900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6583351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8777801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10972252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13166703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5361152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7555603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A1A87D-CAF7-4BDC-A0D3-C0DBEDE8161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307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904188" y="6378481"/>
            <a:ext cx="100568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922341" y="5548749"/>
            <a:ext cx="10048875" cy="754045"/>
          </a:xfrm>
          <a:prstGeom prst="rect">
            <a:avLst/>
          </a:prstGeom>
          <a:noFill/>
        </p:spPr>
        <p:txBody>
          <a:bodyPr lIns="91436" tIns="91436" rIns="91436" bIns="91436" anchor="ctr" anchorCtr="0">
            <a:spAutoFit/>
          </a:bodyPr>
          <a:lstStyle>
            <a:lvl1pPr marL="0" indent="0"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INTRODUCTION or ABSTRACT</a:t>
            </a:r>
            <a:endParaRPr lang="en-US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922339" y="14212513"/>
            <a:ext cx="10050462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OBJECTIVES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11587165" y="6378481"/>
            <a:ext cx="10048874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11587166" y="5548749"/>
            <a:ext cx="10048875" cy="754045"/>
          </a:xfrm>
          <a:prstGeom prst="rect">
            <a:avLst/>
          </a:prstGeom>
          <a:noFill/>
        </p:spPr>
        <p:txBody>
          <a:bodyPr lIns="91436" tIns="91436" rIns="91436" bIns="91436" anchor="ctr" anchorCtr="0">
            <a:spAutoFit/>
          </a:bodyPr>
          <a:lstStyle>
            <a:lvl1pPr marL="0" indent="0"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MATERIALS &amp; METHODS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22258339" y="6378481"/>
            <a:ext cx="10048874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22250400" y="5548749"/>
            <a:ext cx="10058400" cy="754045"/>
          </a:xfrm>
          <a:prstGeom prst="rect">
            <a:avLst/>
          </a:prstGeom>
          <a:noFill/>
        </p:spPr>
        <p:txBody>
          <a:bodyPr lIns="91436" tIns="91436" rIns="91436" bIns="91436" anchor="ctr" anchorCtr="0">
            <a:spAutoFit/>
          </a:bodyPr>
          <a:lstStyle>
            <a:lvl1pPr marL="0" indent="0"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RESULTS</a:t>
            </a:r>
            <a:endParaRPr lang="en-US" dirty="0"/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32914027" y="5548749"/>
            <a:ext cx="10047018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CONCLUSIONS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32914027" y="6378481"/>
            <a:ext cx="10047018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32914027" y="14272738"/>
            <a:ext cx="10047018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REFERENCES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32914027" y="15011402"/>
            <a:ext cx="10052050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32914027" y="25679401"/>
            <a:ext cx="10047018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edit)  ACKNOWLEDGEMENTS or  CONTACT</a:t>
            </a:r>
            <a:endParaRPr lang="en-US" dirty="0"/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32914027" y="26433446"/>
            <a:ext cx="10052050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60" name="Text Placeholder 3"/>
          <p:cNvSpPr>
            <a:spLocks noGrp="1"/>
          </p:cNvSpPr>
          <p:nvPr>
            <p:ph type="body" sz="quarter" idx="96" hasCustomPrompt="1"/>
          </p:nvPr>
        </p:nvSpPr>
        <p:spPr>
          <a:xfrm>
            <a:off x="904188" y="14951552"/>
            <a:ext cx="100568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Type in or paste your text here</a:t>
            </a:r>
            <a:endParaRPr lang="en-US" dirty="0"/>
          </a:p>
        </p:txBody>
      </p:sp>
      <p:sp>
        <p:nvSpPr>
          <p:cNvPr id="77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5932593" y="3383947"/>
            <a:ext cx="31998968" cy="128016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FontTx/>
              <a:buNone/>
              <a:defRPr sz="6000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affiliations</a:t>
            </a:r>
            <a:endParaRPr lang="en-US" dirty="0"/>
          </a:p>
        </p:txBody>
      </p:sp>
      <p:sp>
        <p:nvSpPr>
          <p:cNvPr id="78" name="Text Placeholder 76"/>
          <p:cNvSpPr>
            <a:spLocks noGrp="1"/>
          </p:cNvSpPr>
          <p:nvPr>
            <p:ph type="body" sz="quarter" idx="151" hasCustomPrompt="1"/>
          </p:nvPr>
        </p:nvSpPr>
        <p:spPr>
          <a:xfrm>
            <a:off x="5932593" y="2103787"/>
            <a:ext cx="31998968" cy="1280160"/>
          </a:xfrm>
          <a:prstGeom prst="rect">
            <a:avLst/>
          </a:prstGeom>
        </p:spPr>
        <p:txBody>
          <a:bodyPr anchor="t" anchorCtr="1">
            <a:normAutofit/>
          </a:bodyPr>
          <a:lstStyle>
            <a:lvl1pPr marL="0" indent="0" algn="ctr">
              <a:buFontTx/>
              <a:buNone/>
              <a:defRPr sz="8800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authors</a:t>
            </a:r>
            <a:endParaRPr lang="en-US" dirty="0"/>
          </a:p>
        </p:txBody>
      </p:sp>
      <p:sp>
        <p:nvSpPr>
          <p:cNvPr id="79" name="Text Placeholder 76"/>
          <p:cNvSpPr>
            <a:spLocks noGrp="1"/>
          </p:cNvSpPr>
          <p:nvPr>
            <p:ph type="body" sz="quarter" idx="153" hasCustomPrompt="1"/>
          </p:nvPr>
        </p:nvSpPr>
        <p:spPr>
          <a:xfrm>
            <a:off x="5932593" y="465813"/>
            <a:ext cx="31998968" cy="1637973"/>
          </a:xfrm>
          <a:prstGeom prst="rect">
            <a:avLst/>
          </a:prstGeom>
        </p:spPr>
        <p:txBody>
          <a:bodyPr anchor="t" anchorCtr="1">
            <a:normAutofit/>
          </a:bodyPr>
          <a:lstStyle>
            <a:lvl1pPr marL="0" indent="0" algn="ctr">
              <a:buFontTx/>
              <a:buNone/>
              <a:defRPr sz="11500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de center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904188" y="6212225"/>
            <a:ext cx="10056813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922341" y="5348867"/>
            <a:ext cx="10048875" cy="754045"/>
          </a:xfrm>
          <a:prstGeom prst="rect">
            <a:avLst/>
          </a:prstGeom>
          <a:noFill/>
        </p:spPr>
        <p:txBody>
          <a:bodyPr lIns="91436" tIns="91436" rIns="91436" bIns="91436" anchor="ctr" anchorCtr="0">
            <a:spAutoFit/>
          </a:bodyPr>
          <a:lstStyle>
            <a:lvl1pPr marL="0" indent="0"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INTRODUCTION or ABSTRACT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902598" y="15043762"/>
            <a:ext cx="10058400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922339" y="14212513"/>
            <a:ext cx="10050462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OBJECTIVES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11587163" y="6204287"/>
            <a:ext cx="20720048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11587164" y="5348867"/>
            <a:ext cx="20720050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(header)  MATERIALS &amp; METHODS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11587164" y="21896538"/>
            <a:ext cx="20720050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1587162" y="21074746"/>
            <a:ext cx="20720050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RESULTS</a:t>
            </a:r>
            <a:endParaRPr lang="en-US" dirty="0"/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32905536" y="5348867"/>
            <a:ext cx="10047018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CONCLUSIONS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32905536" y="6212225"/>
            <a:ext cx="10047018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32905536" y="14272738"/>
            <a:ext cx="10047018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REFERENCES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32905536" y="15011402"/>
            <a:ext cx="10052050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32905536" y="25669876"/>
            <a:ext cx="10047018" cy="754045"/>
          </a:xfrm>
          <a:prstGeom prst="rect">
            <a:avLst/>
          </a:prstGeom>
          <a:noFill/>
        </p:spPr>
        <p:txBody>
          <a:bodyPr wrap="square" lIns="91436" tIns="91436" rIns="91436" bIns="91436" anchor="ctr" anchorCtr="0">
            <a:spAutoFit/>
          </a:bodyPr>
          <a:lstStyle>
            <a:lvl1pPr marL="0" indent="0" algn="ctr">
              <a:buNone/>
              <a:defRPr sz="3700" b="1" u="sng" baseline="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(click to add)  ACKNOWLEDGEMENTS or CONTACT</a:t>
            </a:r>
            <a:endParaRPr lang="en-US" dirty="0"/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32905536" y="26436774"/>
            <a:ext cx="10052050" cy="846363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>
              <a:buNone/>
              <a:defRPr sz="2500">
                <a:latin typeface="Trebuchet MS" pitchFamily="34" charset="0"/>
              </a:defRPr>
            </a:lvl1pPr>
            <a:lvl2pPr marL="1485825" indent="-571471">
              <a:defRPr sz="2500">
                <a:latin typeface="Trebuchet MS" pitchFamily="34" charset="0"/>
              </a:defRPr>
            </a:lvl2pPr>
            <a:lvl3pPr marL="2057297" indent="-571471">
              <a:defRPr sz="2500">
                <a:latin typeface="Trebuchet MS" pitchFamily="34" charset="0"/>
              </a:defRPr>
            </a:lvl3pPr>
            <a:lvl4pPr marL="2685916" indent="-628619">
              <a:defRPr sz="2500">
                <a:latin typeface="Trebuchet MS" pitchFamily="34" charset="0"/>
              </a:defRPr>
            </a:lvl4pPr>
            <a:lvl5pPr marL="3143093" indent="-457177">
              <a:defRPr sz="2500">
                <a:latin typeface="Trebuchet MS" pitchFamily="34" charset="0"/>
              </a:defRPr>
            </a:lvl5pPr>
          </a:lstStyle>
          <a:p>
            <a:pPr lvl="0"/>
            <a:r>
              <a:rPr lang="en-US" dirty="0" smtClean="0"/>
              <a:t>Enter your text here</a:t>
            </a:r>
            <a:endParaRPr lang="en-US" dirty="0"/>
          </a:p>
        </p:txBody>
      </p:sp>
      <p:sp>
        <p:nvSpPr>
          <p:cNvPr id="64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5932593" y="3383947"/>
            <a:ext cx="31998968" cy="128016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FontTx/>
              <a:buNone/>
              <a:defRPr sz="6000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affiliations</a:t>
            </a:r>
            <a:endParaRPr lang="en-US" dirty="0"/>
          </a:p>
        </p:txBody>
      </p:sp>
      <p:sp>
        <p:nvSpPr>
          <p:cNvPr id="65" name="Text Placeholder 76"/>
          <p:cNvSpPr>
            <a:spLocks noGrp="1"/>
          </p:cNvSpPr>
          <p:nvPr>
            <p:ph type="body" sz="quarter" idx="151" hasCustomPrompt="1"/>
          </p:nvPr>
        </p:nvSpPr>
        <p:spPr>
          <a:xfrm>
            <a:off x="5932593" y="2103787"/>
            <a:ext cx="31998968" cy="1280160"/>
          </a:xfrm>
          <a:prstGeom prst="rect">
            <a:avLst/>
          </a:prstGeom>
        </p:spPr>
        <p:txBody>
          <a:bodyPr anchor="t" anchorCtr="1">
            <a:normAutofit/>
          </a:bodyPr>
          <a:lstStyle>
            <a:lvl1pPr marL="0" indent="0" algn="ctr">
              <a:buFontTx/>
              <a:buNone/>
              <a:defRPr sz="8800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authors</a:t>
            </a:r>
            <a:endParaRPr lang="en-US" dirty="0"/>
          </a:p>
        </p:txBody>
      </p:sp>
      <p:sp>
        <p:nvSpPr>
          <p:cNvPr id="66" name="Text Placeholder 76"/>
          <p:cNvSpPr>
            <a:spLocks noGrp="1"/>
          </p:cNvSpPr>
          <p:nvPr>
            <p:ph type="body" sz="quarter" idx="153" hasCustomPrompt="1"/>
          </p:nvPr>
        </p:nvSpPr>
        <p:spPr>
          <a:xfrm>
            <a:off x="5932593" y="465813"/>
            <a:ext cx="31998968" cy="1637973"/>
          </a:xfrm>
          <a:prstGeom prst="rect">
            <a:avLst/>
          </a:prstGeom>
        </p:spPr>
        <p:txBody>
          <a:bodyPr anchor="t" anchorCtr="1">
            <a:normAutofit/>
          </a:bodyPr>
          <a:lstStyle>
            <a:lvl1pPr marL="0" indent="0" algn="ctr">
              <a:buFontTx/>
              <a:buNone/>
              <a:defRPr sz="11500">
                <a:solidFill>
                  <a:schemeClr val="bg1"/>
                </a:solidFill>
                <a:latin typeface="+mj-lt"/>
              </a:defRPr>
            </a:lvl1pPr>
            <a:lvl2pPr>
              <a:buFontTx/>
              <a:buNone/>
              <a:defRPr sz="7200"/>
            </a:lvl2pPr>
            <a:lvl3pPr>
              <a:buFontTx/>
              <a:buNone/>
              <a:defRPr sz="7200"/>
            </a:lvl3pPr>
            <a:lvl4pPr>
              <a:buFontTx/>
              <a:buNone/>
              <a:defRPr sz="7200"/>
            </a:lvl4pPr>
            <a:lvl5pPr>
              <a:buFontTx/>
              <a:buNone/>
              <a:defRPr sz="7200"/>
            </a:lvl5pPr>
          </a:lstStyle>
          <a:p>
            <a:pPr lvl="0"/>
            <a:r>
              <a:rPr lang="en-US" dirty="0" smtClean="0"/>
              <a:t>Click here to add 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34000">
              <a:schemeClr val="tx2">
                <a:lumMod val="40000"/>
                <a:lumOff val="6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0" y="0"/>
            <a:ext cx="43891200" cy="4800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4800600"/>
            <a:ext cx="43891200" cy="45719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52400">
            <a:solidFill>
              <a:schemeClr val="accent5">
                <a:lumMod val="50000"/>
              </a:schemeClr>
            </a:solidFill>
            <a:miter lim="800000"/>
            <a:headEnd/>
            <a:tailEnd/>
          </a:ln>
          <a:effectLst/>
        </p:spPr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" name="Rounded Rectangle 1"/>
          <p:cNvSpPr/>
          <p:nvPr userDrawn="1"/>
        </p:nvSpPr>
        <p:spPr>
          <a:xfrm>
            <a:off x="922338" y="5475145"/>
            <a:ext cx="10058400" cy="25205027"/>
          </a:xfrm>
          <a:prstGeom prst="roundRect">
            <a:avLst>
              <a:gd name="adj" fmla="val 9229"/>
            </a:avLst>
          </a:prstGeom>
          <a:solidFill>
            <a:schemeClr val="bg1"/>
          </a:solidFill>
          <a:ln>
            <a:solidFill>
              <a:srgbClr val="303E68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 userDrawn="1"/>
        </p:nvSpPr>
        <p:spPr>
          <a:xfrm>
            <a:off x="11587692" y="5475145"/>
            <a:ext cx="10058400" cy="25205027"/>
          </a:xfrm>
          <a:prstGeom prst="roundRect">
            <a:avLst>
              <a:gd name="adj" fmla="val 9229"/>
            </a:avLst>
          </a:prstGeom>
          <a:solidFill>
            <a:schemeClr val="bg1"/>
          </a:solidFill>
          <a:ln>
            <a:solidFill>
              <a:srgbClr val="303E68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 userDrawn="1"/>
        </p:nvSpPr>
        <p:spPr>
          <a:xfrm>
            <a:off x="22253046" y="5475145"/>
            <a:ext cx="10058400" cy="25205027"/>
          </a:xfrm>
          <a:prstGeom prst="roundRect">
            <a:avLst>
              <a:gd name="adj" fmla="val 9229"/>
            </a:avLst>
          </a:prstGeom>
          <a:solidFill>
            <a:schemeClr val="bg1"/>
          </a:solidFill>
          <a:ln>
            <a:solidFill>
              <a:srgbClr val="303E68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ounded Rectangle 25"/>
          <p:cNvSpPr/>
          <p:nvPr userDrawn="1"/>
        </p:nvSpPr>
        <p:spPr>
          <a:xfrm>
            <a:off x="32918400" y="5475145"/>
            <a:ext cx="10058400" cy="25205027"/>
          </a:xfrm>
          <a:prstGeom prst="roundRect">
            <a:avLst>
              <a:gd name="adj" fmla="val 9229"/>
            </a:avLst>
          </a:prstGeom>
          <a:solidFill>
            <a:schemeClr val="bg1"/>
          </a:solidFill>
          <a:ln>
            <a:solidFill>
              <a:srgbClr val="303E68">
                <a:alpha val="58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6"/>
          <p:cNvSpPr>
            <a:spLocks noChangeArrowheads="1"/>
          </p:cNvSpPr>
          <p:nvPr userDrawn="1"/>
        </p:nvSpPr>
        <p:spPr bwMode="auto">
          <a:xfrm>
            <a:off x="0" y="31169782"/>
            <a:ext cx="43891200" cy="174861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txStyles>
    <p:titleStyle>
      <a:lvl1pPr algn="ctr" defTabSz="4388900" rtl="0" eaLnBrk="1" latinLnBrk="0" hangingPunct="1">
        <a:spcBef>
          <a:spcPct val="0"/>
        </a:spcBef>
        <a:buNone/>
        <a:defRPr sz="88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645838" indent="-1645838" algn="l" defTabSz="438890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5982" indent="-1371531" algn="l" defTabSz="4388900" rtl="0" eaLnBrk="1" latinLnBrk="0" hangingPunct="1">
        <a:spcBef>
          <a:spcPct val="20000"/>
        </a:spcBef>
        <a:buFont typeface="Arial" pitchFamily="34" charset="0"/>
        <a:buChar char="–"/>
        <a:defRPr sz="135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126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11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577" indent="-1097226" algn="l" defTabSz="438890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026" indent="-1097226" algn="l" defTabSz="438890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6947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3926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837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282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45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8900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35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780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252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6703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152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5603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34000">
              <a:schemeClr val="tx2">
                <a:lumMod val="40000"/>
                <a:lumOff val="6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iming>
    <p:tnLst>
      <p:par>
        <p:cTn id="1" dur="indefinite" restart="never" nodeType="tmRoot"/>
      </p:par>
    </p:tnLst>
  </p:timing>
  <p:txStyles>
    <p:titleStyle>
      <a:lvl1pPr algn="ctr" defTabSz="4388900" rtl="0" eaLnBrk="1" latinLnBrk="0" hangingPunct="1">
        <a:spcBef>
          <a:spcPct val="0"/>
        </a:spcBef>
        <a:buNone/>
        <a:defRPr sz="88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645838" indent="-1645838" algn="l" defTabSz="438890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5982" indent="-1371531" algn="l" defTabSz="4388900" rtl="0" eaLnBrk="1" latinLnBrk="0" hangingPunct="1">
        <a:spcBef>
          <a:spcPct val="20000"/>
        </a:spcBef>
        <a:buFont typeface="Arial" pitchFamily="34" charset="0"/>
        <a:buChar char="–"/>
        <a:defRPr sz="135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126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11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577" indent="-1097226" algn="l" defTabSz="438890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026" indent="-1097226" algn="l" defTabSz="438890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6947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3926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837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282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45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8900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35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780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252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6703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152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5603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doi.acm.org/10.1145/502807.502810" TargetMode="External"/><Relationship Id="rId13" Type="http://schemas.openxmlformats.org/officeDocument/2006/relationships/image" Target="../media/image5.png"/><Relationship Id="rId18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hyperlink" Target="http://dx.doi.org/10.1016/0743-1066(84)90029-3" TargetMode="External"/><Relationship Id="rId12" Type="http://schemas.openxmlformats.org/officeDocument/2006/relationships/image" Target="../media/image4.png"/><Relationship Id="rId17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dx.doi.org/10.1109/69.43410" TargetMode="External"/><Relationship Id="rId11" Type="http://schemas.openxmlformats.org/officeDocument/2006/relationships/image" Target="../media/image3.png"/><Relationship Id="rId5" Type="http://schemas.openxmlformats.org/officeDocument/2006/relationships/hyperlink" Target="http://dx.doi.org/10.1016/0304-3975(90)90011-6" TargetMode="External"/><Relationship Id="rId15" Type="http://schemas.openxmlformats.org/officeDocument/2006/relationships/image" Target="../media/image7.png"/><Relationship Id="rId10" Type="http://schemas.openxmlformats.org/officeDocument/2006/relationships/hyperlink" Target="http://dx.doi.org/10.1145/1526709.1526790" TargetMode="External"/><Relationship Id="rId4" Type="http://schemas.openxmlformats.org/officeDocument/2006/relationships/image" Target="../media/image2.png"/><Relationship Id="rId9" Type="http://schemas.openxmlformats.org/officeDocument/2006/relationships/hyperlink" Target="http://dx.doi.org/10.1561/1900000017" TargetMode="External"/><Relationship Id="rId1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Text Placeholder 448"/>
          <p:cNvSpPr>
            <a:spLocks noGrp="1"/>
          </p:cNvSpPr>
          <p:nvPr>
            <p:ph type="body" sz="quarter" idx="10"/>
          </p:nvPr>
        </p:nvSpPr>
        <p:spPr>
          <a:xfrm>
            <a:off x="904188" y="6378481"/>
            <a:ext cx="10056813" cy="8079113"/>
          </a:xfrm>
        </p:spPr>
        <p:txBody>
          <a:bodyPr/>
          <a:lstStyle/>
          <a:p>
            <a:r>
              <a:rPr lang="en-US" dirty="0" smtClean="0"/>
              <a:t>We were primarily motivated by the lack of a good, open-source, Java-based implementation of the logic programming language Datalog.  We wanted to have such an implementation as the backend for other projects within Privacy Tools.</a:t>
            </a:r>
          </a:p>
          <a:p>
            <a:endParaRPr lang="en-US" dirty="0"/>
          </a:p>
          <a:p>
            <a:r>
              <a:rPr lang="en-US" dirty="0" smtClean="0"/>
              <a:t>Accordingly, our primary goal for this project was to create a Java-based Datalog engine.  Ideally, the engine would also: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Take advantage of multiple cores during query evaluation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Be easily extensible with new evaluation strategies or even new language features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Provide a clean (and easily extensible) Java interface so that it could efficiently be integrated within other JVM-based applications</a:t>
            </a:r>
          </a:p>
          <a:p>
            <a:endParaRPr lang="en-US" dirty="0"/>
          </a:p>
          <a:p>
            <a:r>
              <a:rPr lang="en-US" dirty="0" smtClean="0"/>
              <a:t>As secondary goals, we also hoped to: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Create pedagogical material to accompany our implementation, such as a tutorial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Implement new language features, such as types or limited function symbols</a:t>
            </a:r>
            <a:endParaRPr lang="en-US" dirty="0"/>
          </a:p>
        </p:txBody>
      </p:sp>
      <p:sp>
        <p:nvSpPr>
          <p:cNvPr id="450" name="Text Placeholder 449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Motivation and Initial Objectives</a:t>
            </a:r>
            <a:endParaRPr lang="en-US" dirty="0"/>
          </a:p>
        </p:txBody>
      </p:sp>
      <p:sp>
        <p:nvSpPr>
          <p:cNvPr id="453" name="Text Placeholder 452"/>
          <p:cNvSpPr>
            <a:spLocks noGrp="1"/>
          </p:cNvSpPr>
          <p:nvPr>
            <p:ph type="body" sz="quarter" idx="20"/>
          </p:nvPr>
        </p:nvSpPr>
        <p:spPr>
          <a:xfrm>
            <a:off x="904188" y="14499274"/>
            <a:ext cx="10050462" cy="754045"/>
          </a:xfrm>
        </p:spPr>
        <p:txBody>
          <a:bodyPr/>
          <a:lstStyle/>
          <a:p>
            <a:r>
              <a:rPr lang="en-US" dirty="0" smtClean="0"/>
              <a:t>Current Status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54" name="Text Placeholder 453"/>
              <p:cNvSpPr>
                <a:spLocks noGrp="1"/>
              </p:cNvSpPr>
              <p:nvPr>
                <p:ph type="body" sz="quarter" idx="21"/>
              </p:nvPr>
            </p:nvSpPr>
            <p:spPr>
              <a:xfrm>
                <a:off x="11587165" y="5714203"/>
                <a:ext cx="10048874" cy="19851566"/>
              </a:xfrm>
            </p:spPr>
            <p:txBody>
              <a:bodyPr/>
              <a:lstStyle/>
              <a:p>
                <a:r>
                  <a:rPr lang="en-US" b="1" dirty="0" smtClean="0"/>
                  <a:t>Grammar:</a:t>
                </a:r>
              </a:p>
              <a:p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𝑋</m:t>
                    </m:r>
                    <m:r>
                      <a:rPr lang="en-US" b="0" i="1" smtClean="0">
                        <a:latin typeface="Cambria Math"/>
                      </a:rPr>
                      <m:t>∈</m:t>
                    </m:r>
                    <m:r>
                      <a:rPr lang="en-US" b="0" i="1" smtClean="0">
                        <a:latin typeface="Cambria Math"/>
                      </a:rPr>
                      <m:t>𝑉𝑎𝑟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                                </m:t>
                    </m:r>
                    <m:r>
                      <a:rPr lang="en-US" i="1">
                        <a:latin typeface="Cambria Math"/>
                      </a:rPr>
                      <m:t>𝑡</m:t>
                    </m:r>
                    <m:r>
                      <a:rPr lang="en-US" i="1">
                        <a:latin typeface="Cambria Math"/>
                      </a:rPr>
                      <m:t>∈</m:t>
                    </m:r>
                    <m:r>
                      <a:rPr lang="en-US" i="1">
                        <a:latin typeface="Cambria Math"/>
                      </a:rPr>
                      <m:t>𝑇𝑒𝑟𝑚</m:t>
                    </m:r>
                    <m:r>
                      <a:rPr lang="en-US" i="1">
                        <a:latin typeface="Cambria Math"/>
                      </a:rPr>
                      <m:t>         </m:t>
                    </m:r>
                    <m:r>
                      <a:rPr lang="en-US" i="1">
                        <a:latin typeface="Cambria Math"/>
                      </a:rPr>
                      <m:t>𝑡</m:t>
                    </m:r>
                    <m:r>
                      <a:rPr lang="en-US" i="1">
                        <a:latin typeface="Cambria Math"/>
                      </a:rPr>
                      <m:t> ∷=</m:t>
                    </m:r>
                    <m:r>
                      <a:rPr lang="en-US" i="1">
                        <a:latin typeface="Cambria Math"/>
                      </a:rPr>
                      <m:t>𝑋</m:t>
                    </m:r>
                    <m:r>
                      <a:rPr lang="en-US" i="1">
                        <a:latin typeface="Cambria Math"/>
                      </a:rPr>
                      <m:t> | </m:t>
                    </m:r>
                    <m:r>
                      <a:rPr lang="en-US" i="1">
                        <a:latin typeface="Cambria Math"/>
                      </a:rPr>
                      <m:t>𝑎</m:t>
                    </m:r>
                  </m:oMath>
                </a14:m>
                <a:endParaRPr lang="en-US" b="0" dirty="0" smtClean="0"/>
              </a:p>
              <a:p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𝑝</m:t>
                    </m:r>
                    <m:r>
                      <a:rPr lang="en-US" b="0" i="1" smtClean="0">
                        <a:latin typeface="Cambria Math"/>
                      </a:rPr>
                      <m:t>∈</m:t>
                    </m:r>
                    <m:r>
                      <a:rPr lang="en-US" b="0" i="1" smtClean="0">
                        <a:latin typeface="Cambria Math"/>
                      </a:rPr>
                      <m:t>𝑃𝑟𝑒𝑑𝑆𝑦𝑚</m:t>
                    </m:r>
                  </m:oMath>
                </a14:m>
                <a:r>
                  <a:rPr lang="en-US" b="0" dirty="0" smtClean="0"/>
                  <a:t>                  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𝐴</m:t>
                    </m:r>
                    <m:r>
                      <a:rPr lang="en-US" i="1">
                        <a:latin typeface="Cambria Math"/>
                      </a:rPr>
                      <m:t>∈</m:t>
                    </m:r>
                    <m:r>
                      <a:rPr lang="en-US" i="1">
                        <a:latin typeface="Cambria Math"/>
                      </a:rPr>
                      <m:t>𝐴𝑡𝑜𝑚</m:t>
                    </m:r>
                    <m:r>
                      <a:rPr lang="en-US" i="1">
                        <a:latin typeface="Cambria Math"/>
                      </a:rPr>
                      <m:t>        </m:t>
                    </m:r>
                    <m:r>
                      <a:rPr lang="en-US" i="1">
                        <a:latin typeface="Cambria Math"/>
                      </a:rPr>
                      <m:t>𝐴</m:t>
                    </m:r>
                    <m:r>
                      <a:rPr lang="en-US" i="1">
                        <a:latin typeface="Cambria Math"/>
                      </a:rPr>
                      <m:t> ∷=</m:t>
                    </m:r>
                    <m:r>
                      <a:rPr lang="en-US" i="1">
                        <a:latin typeface="Cambria Math"/>
                      </a:rPr>
                      <m:t>𝑝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𝑡</m:t>
                    </m:r>
                    <m:r>
                      <a:rPr lang="en-US" i="1">
                        <a:latin typeface="Cambria Math"/>
                      </a:rPr>
                      <m:t>,…,</m:t>
                    </m:r>
                    <m:r>
                      <a:rPr lang="en-US" i="1">
                        <a:latin typeface="Cambria Math"/>
                      </a:rPr>
                      <m:t>𝑡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endParaRPr lang="en-US" b="0" dirty="0" smtClean="0"/>
              </a:p>
              <a:p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𝑎</m:t>
                    </m:r>
                    <m:r>
                      <a:rPr lang="en-US" b="0" i="1" smtClean="0">
                        <a:latin typeface="Cambria Math"/>
                      </a:rPr>
                      <m:t>∈</m:t>
                    </m:r>
                    <m:r>
                      <a:rPr lang="en-US" b="0" i="1" smtClean="0">
                        <a:latin typeface="Cambria Math"/>
                      </a:rPr>
                      <m:t>𝐶𝑜𝑛𝑠𝑡</m:t>
                    </m:r>
                  </m:oMath>
                </a14:m>
                <a:r>
                  <a:rPr lang="en-US" b="0" dirty="0" smtClean="0"/>
                  <a:t>                          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𝐶</m:t>
                    </m:r>
                    <m:r>
                      <a:rPr lang="en-US" i="1">
                        <a:latin typeface="Cambria Math"/>
                      </a:rPr>
                      <m:t>∈</m:t>
                    </m:r>
                    <m:r>
                      <a:rPr lang="en-US" i="1">
                        <a:latin typeface="Cambria Math"/>
                      </a:rPr>
                      <m:t>𝐶𝑙𝑎𝑢𝑠𝑒</m:t>
                    </m:r>
                    <m:r>
                      <a:rPr lang="en-US" i="1">
                        <a:latin typeface="Cambria Math"/>
                      </a:rPr>
                      <m:t>      </m:t>
                    </m:r>
                    <m:r>
                      <a:rPr lang="en-US" i="1">
                        <a:latin typeface="Cambria Math"/>
                      </a:rPr>
                      <m:t>𝐶</m:t>
                    </m:r>
                    <m:r>
                      <a:rPr lang="en-US" i="1">
                        <a:latin typeface="Cambria Math"/>
                      </a:rPr>
                      <m:t>∷=</m:t>
                    </m:r>
                    <m:r>
                      <a:rPr lang="en-US" i="1">
                        <a:latin typeface="Cambria Math"/>
                      </a:rPr>
                      <m:t>𝐴</m:t>
                    </m:r>
                    <m:r>
                      <a:rPr lang="en-US" i="1">
                        <a:latin typeface="Cambria Math"/>
                      </a:rPr>
                      <m:t>←</m:t>
                    </m:r>
                    <m:r>
                      <a:rPr lang="en-US" i="1">
                        <a:latin typeface="Cambria Math"/>
                      </a:rPr>
                      <m:t>𝐴</m:t>
                    </m:r>
                    <m:r>
                      <a:rPr lang="en-US" i="1">
                        <a:latin typeface="Cambria Math"/>
                      </a:rPr>
                      <m:t>,…, </m:t>
                    </m:r>
                    <m:r>
                      <a:rPr lang="en-US" i="1">
                        <a:latin typeface="Cambria Math"/>
                      </a:rPr>
                      <m:t>𝐴</m:t>
                    </m:r>
                    <m:r>
                      <a:rPr lang="en-US" i="1">
                        <a:latin typeface="Cambria Math"/>
                      </a:rPr>
                      <m:t>.</m:t>
                    </m:r>
                  </m:oMath>
                </a14:m>
                <a:endParaRPr lang="en-US" dirty="0"/>
              </a:p>
              <a:p>
                <a:endParaRPr lang="en-US" b="0" dirty="0" smtClean="0"/>
              </a:p>
              <a:p>
                <a:r>
                  <a:rPr lang="en-US" dirty="0" smtClean="0"/>
                  <a:t>A definition: an atom is ground if all its terms are constants</a:t>
                </a:r>
              </a:p>
              <a:p>
                <a:r>
                  <a:rPr lang="en-US" dirty="0" smtClean="0"/>
                  <a:t>A r</a:t>
                </a:r>
                <a:r>
                  <a:rPr lang="en-US" b="0" dirty="0" smtClean="0"/>
                  <a:t>estriction: every variable in the head of a clause must be in the body</a:t>
                </a:r>
              </a:p>
              <a:p>
                <a:endParaRPr lang="en-US" dirty="0"/>
              </a:p>
              <a:p>
                <a:r>
                  <a:rPr lang="en-US" b="1" dirty="0" smtClean="0"/>
                  <a:t>Semantics:</a:t>
                </a:r>
              </a:p>
              <a:p>
                <a:r>
                  <a:rPr lang="en-US" dirty="0" smtClean="0"/>
                  <a:t>A Datalog program is a set of rules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𝑅</m:t>
                    </m:r>
                    <m:r>
                      <a:rPr lang="en-US" b="0" i="1" smtClean="0">
                        <a:latin typeface="Cambria Math"/>
                      </a:rPr>
                      <m:t>⊆</m:t>
                    </m:r>
                    <m:r>
                      <a:rPr lang="en-US" b="0" i="1" smtClean="0">
                        <a:latin typeface="Cambria Math"/>
                      </a:rPr>
                      <m:t>𝐶𝑙𝑎𝑢𝑠𝑒</m:t>
                    </m:r>
                  </m:oMath>
                </a14:m>
                <a:r>
                  <a:rPr lang="en-US" dirty="0" smtClean="0"/>
                  <a:t>.  The denotation of a Datalog program is a function from sets of ground atoms to sets of ground atoms.  The input set is often thought of as a database of facts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𝐷𝐵</m:t>
                    </m:r>
                  </m:oMath>
                </a14:m>
                <a:r>
                  <a:rPr lang="en-US" dirty="0" smtClean="0"/>
                  <a:t>.</a:t>
                </a:r>
              </a:p>
              <a:p>
                <a:endParaRPr lang="en-US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〖</m:t>
                      </m:r>
                      <m:r>
                        <a:rPr lang="en-US" b="0" i="1" smtClean="0">
                          <a:latin typeface="Cambria Math"/>
                        </a:rPr>
                        <m:t>𝑅</m:t>
                      </m:r>
                      <m:r>
                        <a:rPr lang="en-US" b="0" i="1" smtClean="0">
                          <a:latin typeface="Cambria Math"/>
                        </a:rPr>
                        <m:t>〗</m:t>
                      </m:r>
                      <m:r>
                        <a:rPr lang="en-US" b="0" i="1" smtClean="0">
                          <a:latin typeface="Cambria Math"/>
                        </a:rPr>
                        <m:t>𝐷𝐵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|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𝐴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 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</a:rPr>
                        <m:t>𝑅</m:t>
                      </m:r>
                      <m:r>
                        <a:rPr lang="en-US" b="0" i="1" smtClean="0">
                          <a:latin typeface="Cambria Math"/>
                        </a:rPr>
                        <m:t>,</m:t>
                      </m:r>
                      <m:r>
                        <a:rPr lang="en-US" b="0" i="1" smtClean="0">
                          <a:latin typeface="Cambria Math"/>
                        </a:rPr>
                        <m:t>𝐷𝐵</m:t>
                      </m:r>
                      <m:r>
                        <a:rPr lang="en-US" b="0" i="1" smtClean="0">
                          <a:latin typeface="Cambria Math"/>
                        </a:rPr>
                        <m:t>⊢</m:t>
                      </m:r>
                      <m:r>
                        <a:rPr lang="en-US" b="0" i="1" smtClean="0">
                          <a:latin typeface="Cambria Math"/>
                        </a:rPr>
                        <m:t>𝐴</m:t>
                      </m:r>
                      <m:r>
                        <a:rPr lang="en-US" b="0" i="1" smtClean="0">
                          <a:latin typeface="Cambria Math"/>
                        </a:rPr>
                        <m:t>}</m:t>
                      </m:r>
                    </m:oMath>
                  </m:oMathPara>
                </a14:m>
                <a:endParaRPr lang="en-US" dirty="0" smtClean="0"/>
              </a:p>
              <a:p>
                <a:endParaRPr lang="en-US" dirty="0" smtClean="0"/>
              </a:p>
              <a:p>
                <a:pPr marL="457200" indent="-45720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𝑅</m:t>
                    </m:r>
                    <m:r>
                      <a:rPr lang="en-US" b="0" i="1" smtClean="0">
                        <a:latin typeface="Cambria Math"/>
                      </a:rPr>
                      <m:t>,</m:t>
                    </m:r>
                    <m:r>
                      <a:rPr lang="en-US" b="0" i="1" smtClean="0">
                        <a:latin typeface="Cambria Math"/>
                      </a:rPr>
                      <m:t>𝐷𝐵</m:t>
                    </m:r>
                    <m:r>
                      <a:rPr lang="en-US" b="0" i="1" smtClean="0">
                        <a:latin typeface="Cambria Math"/>
                      </a:rPr>
                      <m:t>⊢</m:t>
                    </m:r>
                    <m:r>
                      <a:rPr lang="en-US" b="0" i="1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US" dirty="0" smtClean="0"/>
                  <a:t>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𝐴</m:t>
                    </m:r>
                    <m:r>
                      <a:rPr lang="en-US" b="0" i="1" smtClean="0">
                        <a:latin typeface="Cambria Math"/>
                      </a:rPr>
                      <m:t>∈</m:t>
                    </m:r>
                    <m:r>
                      <a:rPr lang="en-US" b="0" i="1" smtClean="0">
                        <a:latin typeface="Cambria Math"/>
                      </a:rPr>
                      <m:t>𝐷𝐵</m:t>
                    </m:r>
                  </m:oMath>
                </a14:m>
                <a:endParaRPr lang="en-US" b="0" dirty="0" smtClean="0"/>
              </a:p>
              <a:p>
                <a:pPr marL="457200" indent="-45720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𝑅</m:t>
                    </m:r>
                    <m:r>
                      <a:rPr lang="en-US" b="0" i="1" smtClean="0">
                        <a:latin typeface="Cambria Math"/>
                      </a:rPr>
                      <m:t>,</m:t>
                    </m:r>
                    <m:r>
                      <a:rPr lang="en-US" b="0" i="1" smtClean="0">
                        <a:latin typeface="Cambria Math"/>
                      </a:rPr>
                      <m:t>𝐷𝐵</m:t>
                    </m:r>
                    <m:r>
                      <a:rPr lang="en-US" b="0" i="1" smtClean="0">
                        <a:latin typeface="Cambria Math"/>
                      </a:rPr>
                      <m:t>⊢</m:t>
                    </m:r>
                    <m:r>
                      <a:rPr lang="en-US" b="0" i="1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US" dirty="0" smtClean="0"/>
                  <a:t> if there is a rule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←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dirty="0" smtClean="0"/>
                  <a:t> 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𝑅</m:t>
                    </m:r>
                  </m:oMath>
                </a14:m>
                <a:r>
                  <a:rPr lang="en-US" dirty="0" smtClean="0"/>
                  <a:t> and a ground substitution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𝜃</m:t>
                    </m:r>
                  </m:oMath>
                </a14:m>
                <a:r>
                  <a:rPr lang="en-US" dirty="0" smtClean="0"/>
                  <a:t> such that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𝐴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𝜃</m:t>
                    </m:r>
                  </m:oMath>
                </a14:m>
                <a:r>
                  <a:rPr lang="en-US" dirty="0" smtClean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𝑅</m:t>
                    </m:r>
                    <m:r>
                      <a:rPr lang="en-US" b="0" i="1" smtClean="0">
                        <a:latin typeface="Cambria Math"/>
                      </a:rPr>
                      <m:t>,</m:t>
                    </m:r>
                    <m:r>
                      <a:rPr lang="en-US" b="0" i="1" smtClean="0">
                        <a:latin typeface="Cambria Math"/>
                      </a:rPr>
                      <m:t>𝐷𝐵</m:t>
                    </m:r>
                    <m:r>
                      <a:rPr lang="en-US" b="0" i="1" smtClean="0">
                        <a:latin typeface="Cambria Math"/>
                      </a:rPr>
                      <m:t>⊢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𝜃</m:t>
                    </m:r>
                  </m:oMath>
                </a14:m>
                <a:r>
                  <a:rPr lang="en-US" dirty="0" smtClean="0"/>
                  <a:t> for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/>
                      </a:rPr>
                      <m:t>1</m:t>
                    </m:r>
                    <m:r>
                      <a:rPr lang="en-US" b="0" i="1" smtClean="0">
                        <a:latin typeface="Cambria Math"/>
                      </a:rPr>
                      <m:t>≤</m:t>
                    </m:r>
                    <m:r>
                      <a:rPr lang="en-US" b="0" i="1" smtClean="0">
                        <a:latin typeface="Cambria Math"/>
                      </a:rPr>
                      <m:t>𝑖</m:t>
                    </m:r>
                    <m:r>
                      <a:rPr lang="en-US" b="0" i="1" smtClean="0">
                        <a:latin typeface="Cambria Math"/>
                      </a:rPr>
                      <m:t>≤</m:t>
                    </m:r>
                    <m:r>
                      <a:rPr lang="en-US" b="0" i="1" smtClean="0">
                        <a:latin typeface="Cambria Math"/>
                      </a:rPr>
                      <m:t>𝑘</m:t>
                    </m:r>
                  </m:oMath>
                </a14:m>
                <a:endParaRPr lang="en-US" dirty="0" smtClean="0"/>
              </a:p>
              <a:p>
                <a:pPr marL="457200" indent="-457200">
                  <a:buFont typeface="+mj-lt"/>
                  <a:buAutoNum type="arabicPeriod"/>
                </a:pPr>
                <a:endParaRPr lang="en-US" dirty="0" smtClean="0"/>
              </a:p>
              <a:p>
                <a:r>
                  <a:rPr lang="en-US" dirty="0" smtClean="0"/>
                  <a:t>Intuitively, the clause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←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,…,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corresponds to the logical formula</a:t>
                </a:r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∀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,…,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∧⋯∧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′</m:t>
                      </m:r>
                    </m:oMath>
                  </m:oMathPara>
                </a14:m>
                <a:endParaRPr lang="en-US" dirty="0" smtClean="0"/>
              </a:p>
              <a:p>
                <a:endParaRPr lang="en-US" dirty="0" smtClean="0"/>
              </a:p>
              <a:p>
                <a:r>
                  <a:rPr lang="en-US" dirty="0" smtClean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en-US" dirty="0" smtClean="0"/>
                  <a:t> are the variables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 smtClean="0"/>
                  <a:t>.</a:t>
                </a:r>
              </a:p>
              <a:p>
                <a:endParaRPr lang="en-US" dirty="0"/>
              </a:p>
              <a:p>
                <a:r>
                  <a:rPr lang="en-US" b="1" dirty="0" smtClean="0"/>
                  <a:t>Example: Graph Transitive Closure</a:t>
                </a:r>
              </a:p>
              <a:p>
                <a:r>
                  <a:rPr lang="en-US" dirty="0" smtClean="0"/>
                  <a:t>Suppose we want to compute graph transitive closure.  We can represent a directed graph as a set of binary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𝑒𝑑𝑔𝑒</m:t>
                    </m:r>
                  </m:oMath>
                </a14:m>
                <a:r>
                  <a:rPr lang="en-US" dirty="0" smtClean="0"/>
                  <a:t> predicates.  We can then compute transitive closure with the rules:</a:t>
                </a:r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𝑡𝑐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𝑒𝑑𝑔𝑒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b="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𝑡𝑐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←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𝑒𝑑𝑔𝑒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𝑡𝑐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𝑍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dirty="0" smtClean="0"/>
              </a:p>
              <a:p>
                <a:endParaRPr lang="en-US" dirty="0" smtClean="0"/>
              </a:p>
              <a:p>
                <a:r>
                  <a:rPr lang="en-US" dirty="0" smtClean="0"/>
                  <a:t>Take this graph:</a:t>
                </a:r>
              </a:p>
              <a:p>
                <a:endParaRPr lang="en-US" dirty="0"/>
              </a:p>
              <a:p>
                <a:endParaRPr lang="en-US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𝐷𝐵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𝑒𝑑𝑔𝑒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𝑒𝑑𝑔𝑒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𝑒𝑑𝑔𝑒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𝑒𝑑𝑔𝑒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b="0" dirty="0" smtClean="0"/>
              </a:p>
              <a:p>
                <a:endParaRPr lang="en-US" dirty="0" smtClean="0"/>
              </a:p>
              <a:p>
                <a:r>
                  <a:rPr lang="en-US" dirty="0" smtClean="0"/>
                  <a:t>Taking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dirty="0" smtClean="0"/>
                  <a:t> to be the above rules, </a:t>
                </a:r>
                <a:r>
                  <a:rPr lang="en-US" dirty="0" smtClean="0"/>
                  <a:t>we then have:</a:t>
                </a:r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〖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𝑅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〗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𝐷𝐵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𝐷𝐵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∪{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𝑡𝑐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𝑡𝑐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𝑡𝑐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endParaRPr lang="en-US" b="0" i="1" dirty="0" smtClean="0">
                  <a:latin typeface="Cambria Math" panose="02040503050406030204" pitchFamily="18" charset="0"/>
                </a:endParaRPr>
              </a:p>
              <a:p>
                <a:r>
                  <a:rPr lang="en-US" b="0" dirty="0" smtClean="0"/>
                  <a:t>                                     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𝑡𝑐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𝑡𝑐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𝑡𝑐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𝑡𝑐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dirty="0" smtClean="0"/>
              </a:p>
              <a:p>
                <a:endParaRPr lang="en-US" dirty="0"/>
              </a:p>
            </p:txBody>
          </p:sp>
        </mc:Choice>
        <mc:Fallback>
          <p:sp>
            <p:nvSpPr>
              <p:cNvPr id="454" name="Text Placeholder 45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21"/>
              </p:nvPr>
            </p:nvSpPr>
            <p:spPr>
              <a:xfrm>
                <a:off x="11587165" y="5714203"/>
                <a:ext cx="10048874" cy="19851566"/>
              </a:xfr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5" name="Text Placeholder 454"/>
          <p:cNvSpPr>
            <a:spLocks noGrp="1"/>
          </p:cNvSpPr>
          <p:nvPr>
            <p:ph type="body" sz="quarter" idx="22"/>
          </p:nvPr>
        </p:nvSpPr>
        <p:spPr>
          <a:xfrm>
            <a:off x="874237" y="24913536"/>
            <a:ext cx="10048875" cy="754045"/>
          </a:xfrm>
        </p:spPr>
        <p:txBody>
          <a:bodyPr/>
          <a:lstStyle/>
          <a:p>
            <a:r>
              <a:rPr lang="en-US" dirty="0" smtClean="0"/>
              <a:t>Datalog Overview [1,3,6]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6" name="Text Placeholder 455"/>
              <p:cNvSpPr>
                <a:spLocks noGrp="1"/>
              </p:cNvSpPr>
              <p:nvPr>
                <p:ph type="body" sz="quarter" idx="23"/>
              </p:nvPr>
            </p:nvSpPr>
            <p:spPr>
              <a:xfrm>
                <a:off x="22268554" y="14813919"/>
                <a:ext cx="10048874" cy="16927689"/>
              </a:xfrm>
            </p:spPr>
            <p:txBody>
              <a:bodyPr/>
              <a:lstStyle/>
              <a:p>
                <a:r>
                  <a:rPr lang="en-US" b="1" dirty="0" smtClean="0"/>
                  <a:t>Basics: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dirty="0" smtClean="0"/>
                  <a:t>Extends Datalog with the ability to reason hypothetically, i.e., what can we derive if we assume a given fact is in the input database?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dirty="0" smtClean="0"/>
                  <a:t>PSPACE-complete, so much more powerful than Datalog (P-complete) and not as powerful as Prolog (Turing-complete)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dirty="0"/>
              </a:p>
              <a:p>
                <a:r>
                  <a:rPr lang="en-US" b="1" dirty="0" smtClean="0"/>
                  <a:t>Grammar:</a:t>
                </a:r>
              </a:p>
              <a:p>
                <a:r>
                  <a:rPr lang="en-US" dirty="0" smtClean="0"/>
                  <a:t>DatalogHypothetical extends the grammar of Datalog as follows:</a:t>
                </a:r>
                <a:endParaRPr lang="en-US" dirty="0"/>
              </a:p>
              <a:p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𝜙</m:t>
                    </m:r>
                    <m:r>
                      <a:rPr lang="en-US" b="0" i="1" smtClean="0">
                        <a:latin typeface="Cambria Math"/>
                      </a:rPr>
                      <m:t>∈</m:t>
                    </m:r>
                    <m:r>
                      <a:rPr lang="en-US" b="0" i="1" smtClean="0">
                        <a:latin typeface="Cambria Math"/>
                      </a:rPr>
                      <m:t>𝑃𝑟𝑒𝑚𝑖𝑠𝑒</m:t>
                    </m:r>
                    <m:r>
                      <a:rPr lang="en-US" b="0" i="1" smtClean="0">
                        <a:latin typeface="Cambria Math"/>
                      </a:rPr>
                      <m:t>   </m:t>
                    </m:r>
                    <m:r>
                      <a:rPr lang="en-US" b="0" i="1" smtClean="0">
                        <a:latin typeface="Cambria Math"/>
                      </a:rPr>
                      <m:t>𝜙</m:t>
                    </m:r>
                    <m:r>
                      <a:rPr lang="en-US" b="0" i="1" smtClean="0">
                        <a:latin typeface="Cambria Math"/>
                      </a:rPr>
                      <m:t>∷=</m:t>
                    </m:r>
                    <m:r>
                      <a:rPr lang="en-US" b="0" i="1" smtClean="0">
                        <a:latin typeface="Cambria Math"/>
                      </a:rPr>
                      <m:t>𝐴</m:t>
                    </m:r>
                    <m:r>
                      <a:rPr lang="en-US" b="0" i="1" smtClean="0">
                        <a:latin typeface="Cambria Math"/>
                      </a:rPr>
                      <m:t> | </m:t>
                    </m:r>
                    <m:r>
                      <a:rPr lang="en-US" b="0" i="1" smtClean="0">
                        <a:latin typeface="Cambria Math"/>
                      </a:rPr>
                      <m:t>𝐴</m:t>
                    </m:r>
                    <m:r>
                      <a:rPr lang="en-US" b="0" i="1" smtClean="0">
                        <a:latin typeface="Cambria Math"/>
                      </a:rPr>
                      <m:t>&gt;</m:t>
                    </m:r>
                    <m:r>
                      <a:rPr lang="en-US" b="0" i="1" smtClean="0">
                        <a:latin typeface="Cambria Math"/>
                      </a:rPr>
                      <m:t>𝐴</m:t>
                    </m:r>
                  </m:oMath>
                </a14:m>
                <a:endParaRPr lang="en-US" b="0" dirty="0" smtClean="0"/>
              </a:p>
              <a:p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𝐶</m:t>
                    </m:r>
                    <m:r>
                      <a:rPr lang="en-US" i="1">
                        <a:latin typeface="Cambria Math"/>
                      </a:rPr>
                      <m:t>∈</m:t>
                    </m:r>
                    <m:r>
                      <a:rPr lang="en-US" i="1">
                        <a:latin typeface="Cambria Math"/>
                      </a:rPr>
                      <m:t>𝐶𝑙𝑎𝑢𝑠𝑒</m:t>
                    </m:r>
                    <m:r>
                      <a:rPr lang="en-US" i="1">
                        <a:latin typeface="Cambria Math"/>
                      </a:rPr>
                      <m:t>      </m:t>
                    </m:r>
                    <m:r>
                      <a:rPr lang="en-US" i="1">
                        <a:latin typeface="Cambria Math"/>
                      </a:rPr>
                      <m:t>𝐶</m:t>
                    </m:r>
                    <m:r>
                      <a:rPr lang="en-US" i="1">
                        <a:latin typeface="Cambria Math"/>
                      </a:rPr>
                      <m:t>∷=</m:t>
                    </m:r>
                    <m:r>
                      <a:rPr lang="en-US" i="1">
                        <a:latin typeface="Cambria Math"/>
                      </a:rPr>
                      <m:t>𝐴</m:t>
                    </m:r>
                    <m:r>
                      <a:rPr lang="en-US" i="1">
                        <a:latin typeface="Cambria Math"/>
                      </a:rPr>
                      <m:t>←</m:t>
                    </m:r>
                    <m:r>
                      <a:rPr lang="en-US" b="0" i="1" smtClean="0">
                        <a:latin typeface="Cambria Math"/>
                      </a:rPr>
                      <m:t>𝜙</m:t>
                    </m:r>
                    <m:r>
                      <a:rPr lang="en-US" i="1">
                        <a:latin typeface="Cambria Math"/>
                      </a:rPr>
                      <m:t>,…, </m:t>
                    </m:r>
                    <m:r>
                      <a:rPr lang="en-US" b="0" i="1" smtClean="0">
                        <a:latin typeface="Cambria Math"/>
                      </a:rPr>
                      <m:t>𝜙</m:t>
                    </m:r>
                    <m:r>
                      <a:rPr lang="en-US" b="0" i="1" smtClean="0">
                        <a:latin typeface="Cambria Math"/>
                      </a:rPr>
                      <m:t>.</m:t>
                    </m:r>
                  </m:oMath>
                </a14:m>
                <a:endParaRPr lang="en-US" dirty="0" smtClean="0"/>
              </a:p>
              <a:p>
                <a:endParaRPr lang="en-US" dirty="0"/>
              </a:p>
              <a:p>
                <a:r>
                  <a:rPr lang="en-US" b="1" dirty="0" smtClean="0"/>
                  <a:t>Semantics:</a:t>
                </a:r>
              </a:p>
              <a:p>
                <a:r>
                  <a:rPr lang="en-US" dirty="0" smtClean="0"/>
                  <a:t>Similarly to Datalog, the denotation of a DatalogHypothetical program is a function from sets of ground atoms to sets of ground atoms.</a:t>
                </a:r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〖</m:t>
                      </m:r>
                      <m:r>
                        <a:rPr lang="en-US" i="1">
                          <a:latin typeface="Cambria Math"/>
                        </a:rPr>
                        <m:t>𝑅</m:t>
                      </m:r>
                      <m:r>
                        <a:rPr lang="en-US" i="1">
                          <a:latin typeface="Cambria Math"/>
                        </a:rPr>
                        <m:t>〗</m:t>
                      </m:r>
                      <m:r>
                        <a:rPr lang="en-US" i="1">
                          <a:latin typeface="Cambria Math"/>
                        </a:rPr>
                        <m:t>𝐷𝐵</m:t>
                      </m:r>
                      <m:r>
                        <a:rPr lang="en-US" i="1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|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𝐴</m:t>
                          </m:r>
                          <m:r>
                            <a:rPr lang="en-US" i="1">
                              <a:latin typeface="Cambria Math"/>
                            </a:rPr>
                            <m:t> 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 </m:t>
                      </m:r>
                      <m:r>
                        <a:rPr lang="en-US" i="1">
                          <a:latin typeface="Cambria Math"/>
                        </a:rPr>
                        <m:t>𝑅</m:t>
                      </m:r>
                      <m:r>
                        <a:rPr lang="en-US" i="1">
                          <a:latin typeface="Cambria Math"/>
                        </a:rPr>
                        <m:t>,</m:t>
                      </m:r>
                      <m:r>
                        <a:rPr lang="en-US" i="1">
                          <a:latin typeface="Cambria Math"/>
                        </a:rPr>
                        <m:t>𝐷𝐵</m:t>
                      </m:r>
                      <m:r>
                        <a:rPr lang="en-US" i="1">
                          <a:latin typeface="Cambria Math"/>
                        </a:rPr>
                        <m:t>⊢</m:t>
                      </m:r>
                      <m:r>
                        <a:rPr lang="en-US" i="1">
                          <a:latin typeface="Cambria Math"/>
                        </a:rPr>
                        <m:t>𝐴</m:t>
                      </m:r>
                      <m:r>
                        <a:rPr lang="en-US" i="1">
                          <a:latin typeface="Cambria Math"/>
                        </a:rPr>
                        <m:t>}</m:t>
                      </m:r>
                    </m:oMath>
                  </m:oMathPara>
                </a14:m>
                <a:endParaRPr lang="en-US" dirty="0" smtClean="0"/>
              </a:p>
              <a:p>
                <a:endParaRPr lang="en-US" dirty="0"/>
              </a:p>
              <a:p>
                <a:pPr marL="457200" indent="-45720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𝑅</m:t>
                    </m:r>
                    <m:r>
                      <a:rPr lang="en-US" i="1">
                        <a:latin typeface="Cambria Math"/>
                      </a:rPr>
                      <m:t>,</m:t>
                    </m:r>
                    <m:r>
                      <a:rPr lang="en-US" i="1">
                        <a:latin typeface="Cambria Math"/>
                      </a:rPr>
                      <m:t>𝐷𝐵</m:t>
                    </m:r>
                    <m:r>
                      <a:rPr lang="en-US" i="1">
                        <a:latin typeface="Cambria Math"/>
                      </a:rPr>
                      <m:t>⊢</m:t>
                    </m:r>
                    <m:r>
                      <a:rPr lang="en-US" i="1">
                        <a:latin typeface="Cambria Math"/>
                      </a:rPr>
                      <m:t>𝐴</m:t>
                    </m:r>
                  </m:oMath>
                </a14:m>
                <a:r>
                  <a:rPr lang="en-US" dirty="0"/>
                  <a:t> if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𝐴</m:t>
                    </m:r>
                    <m:r>
                      <a:rPr lang="en-US" i="1">
                        <a:latin typeface="Cambria Math"/>
                      </a:rPr>
                      <m:t>∈</m:t>
                    </m:r>
                    <m:r>
                      <a:rPr lang="en-US" i="1">
                        <a:latin typeface="Cambria Math"/>
                      </a:rPr>
                      <m:t>𝐷𝐵</m:t>
                    </m:r>
                  </m:oMath>
                </a14:m>
                <a:endParaRPr lang="en-US" dirty="0"/>
              </a:p>
              <a:p>
                <a:pPr marL="457200" indent="-45720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𝑅</m:t>
                    </m:r>
                    <m:r>
                      <a:rPr lang="en-US" i="1">
                        <a:latin typeface="Cambria Math"/>
                      </a:rPr>
                      <m:t>,</m:t>
                    </m:r>
                    <m:r>
                      <a:rPr lang="en-US" i="1">
                        <a:latin typeface="Cambria Math"/>
                      </a:rPr>
                      <m:t>𝐷𝐵</m:t>
                    </m:r>
                    <m:r>
                      <a:rPr lang="en-US" i="1">
                        <a:latin typeface="Cambria Math"/>
                      </a:rPr>
                      <m:t>⊢</m:t>
                    </m:r>
                    <m:r>
                      <a:rPr lang="en-US" i="1">
                        <a:latin typeface="Cambria Math"/>
                      </a:rPr>
                      <m:t>𝐴</m:t>
                    </m:r>
                  </m:oMath>
                </a14:m>
                <a:r>
                  <a:rPr lang="en-US" dirty="0"/>
                  <a:t> if there is a rule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←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𝜙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,…,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𝜙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𝑅</m:t>
                    </m:r>
                  </m:oMath>
                </a14:m>
                <a:r>
                  <a:rPr lang="en-US" dirty="0"/>
                  <a:t> and a ground </a:t>
                </a:r>
                <a:r>
                  <a:rPr lang="en-US" dirty="0" smtClean="0"/>
                  <a:t>substitution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𝜃</m:t>
                    </m:r>
                  </m:oMath>
                </a14:m>
                <a:r>
                  <a:rPr lang="en-US" dirty="0"/>
                  <a:t> such that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𝐴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𝜃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𝑅</m:t>
                    </m:r>
                    <m:r>
                      <a:rPr lang="en-US" i="1">
                        <a:latin typeface="Cambria Math"/>
                      </a:rPr>
                      <m:t>,</m:t>
                    </m:r>
                    <m:r>
                      <a:rPr lang="en-US" i="1">
                        <a:latin typeface="Cambria Math"/>
                      </a:rPr>
                      <m:t>𝐷𝐵</m:t>
                    </m:r>
                    <m:r>
                      <a:rPr lang="en-US" i="1">
                        <a:latin typeface="Cambria Math"/>
                      </a:rPr>
                      <m:t>⊢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𝜙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𝜃</m:t>
                    </m:r>
                  </m:oMath>
                </a14:m>
                <a:r>
                  <a:rPr lang="en-US" dirty="0"/>
                  <a:t> for </a:t>
                </a:r>
                <a14:m>
                  <m:oMath xmlns:m="http://schemas.openxmlformats.org/officeDocument/2006/math">
                    <m:r>
                      <a:rPr lang="en-US">
                        <a:latin typeface="Cambria Math"/>
                      </a:rPr>
                      <m:t>1</m:t>
                    </m:r>
                    <m:r>
                      <a:rPr lang="en-US" i="1">
                        <a:latin typeface="Cambria Math"/>
                      </a:rPr>
                      <m:t>≤</m:t>
                    </m:r>
                    <m:r>
                      <a:rPr lang="en-US" i="1">
                        <a:latin typeface="Cambria Math"/>
                      </a:rPr>
                      <m:t>𝑖</m:t>
                    </m:r>
                    <m:r>
                      <a:rPr lang="en-US" i="1">
                        <a:latin typeface="Cambria Math"/>
                      </a:rPr>
                      <m:t>≤</m:t>
                    </m:r>
                    <m:r>
                      <a:rPr lang="en-US" i="1">
                        <a:latin typeface="Cambria Math"/>
                      </a:rPr>
                      <m:t>𝑘</m:t>
                    </m:r>
                  </m:oMath>
                </a14:m>
                <a:endParaRPr lang="en-US" dirty="0" smtClean="0"/>
              </a:p>
              <a:p>
                <a:pPr marL="457200" indent="-45720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𝑅</m:t>
                    </m:r>
                    <m:r>
                      <a:rPr lang="en-US" b="0" i="1" smtClean="0">
                        <a:latin typeface="Cambria Math"/>
                      </a:rPr>
                      <m:t>,</m:t>
                    </m:r>
                    <m:r>
                      <a:rPr lang="en-US" b="0" i="1" smtClean="0">
                        <a:latin typeface="Cambria Math"/>
                      </a:rPr>
                      <m:t>𝐷𝐵</m:t>
                    </m:r>
                    <m:r>
                      <a:rPr lang="en-US" b="0" i="1" smtClean="0">
                        <a:latin typeface="Cambria Math"/>
                      </a:rPr>
                      <m:t>⊢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&gt;</m:t>
                    </m:r>
                    <m:r>
                      <a:rPr lang="en-US" b="0" i="1" smtClean="0">
                        <a:latin typeface="Cambria Math"/>
                      </a:rPr>
                      <m:t>𝐴</m:t>
                    </m:r>
                  </m:oMath>
                </a14:m>
                <a:r>
                  <a:rPr lang="en-US" dirty="0" smtClean="0"/>
                  <a:t>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𝑅</m:t>
                    </m:r>
                    <m:r>
                      <a:rPr lang="en-US" b="0" i="1" smtClean="0">
                        <a:latin typeface="Cambria Math"/>
                      </a:rPr>
                      <m:t>,</m:t>
                    </m:r>
                    <m:r>
                      <a:rPr lang="en-US" b="0" i="1" smtClean="0">
                        <a:latin typeface="Cambria Math"/>
                      </a:rPr>
                      <m:t>𝐷𝐵</m:t>
                    </m:r>
                    <m:r>
                      <a:rPr lang="en-US" b="0" i="1" smtClean="0">
                        <a:latin typeface="Cambria Math"/>
                      </a:rPr>
                      <m:t>∪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𝐴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′</m:t>
                            </m:r>
                          </m:sup>
                        </m:sSup>
                      </m:e>
                    </m:d>
                    <m:r>
                      <a:rPr lang="en-US" b="0" i="1" smtClean="0">
                        <a:latin typeface="Cambria Math"/>
                      </a:rPr>
                      <m:t>⊢</m:t>
                    </m:r>
                    <m:r>
                      <a:rPr lang="en-US" b="0" i="1" smtClean="0">
                        <a:latin typeface="Cambria Math"/>
                      </a:rPr>
                      <m:t>𝐴</m:t>
                    </m:r>
                  </m:oMath>
                </a14:m>
                <a:endParaRPr lang="en-US" dirty="0"/>
              </a:p>
              <a:p>
                <a:endParaRPr lang="en-US" dirty="0" smtClean="0"/>
              </a:p>
              <a:p>
                <a:r>
                  <a:rPr lang="en-US" b="1" dirty="0" smtClean="0"/>
                  <a:t>Example: Graduation Eligibility</a:t>
                </a:r>
              </a:p>
              <a:p>
                <a:r>
                  <a:rPr lang="en-US" dirty="0" smtClean="0"/>
                  <a:t>Say we have a database of students, courses, and the courses students have taken.  Using Datalog, we could compute facts about graduation eligibility.  For instance, maybe a student is eligible to graduate after taking CS 152 and STAT 110:</a:t>
                </a:r>
              </a:p>
              <a:p>
                <a:endParaRPr lang="en-US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𝑔𝑟𝑎𝑑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𝑆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←</m:t>
                      </m:r>
                      <m:r>
                        <a:rPr lang="en-US" b="0" i="1" smtClean="0">
                          <a:latin typeface="Cambria Math"/>
                        </a:rPr>
                        <m:t>𝑠𝑡𝑢𝑑𝑒𝑛𝑡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𝑆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,</m:t>
                      </m:r>
                      <m:r>
                        <a:rPr lang="en-US" b="0" i="1" smtClean="0">
                          <a:latin typeface="Cambria Math"/>
                        </a:rPr>
                        <m:t>𝑡𝑎𝑘𝑒𝑛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𝑆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𝑐𝑠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152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,</m:t>
                      </m:r>
                      <m:r>
                        <a:rPr lang="en-US" b="0" i="1" smtClean="0">
                          <a:latin typeface="Cambria Math"/>
                        </a:rPr>
                        <m:t>𝑡𝑎𝑘𝑒𝑛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𝑆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𝑠𝑡𝑎𝑡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110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en-US" dirty="0" smtClean="0"/>
              </a:p>
              <a:p>
                <a:endParaRPr lang="en-US" dirty="0"/>
              </a:p>
              <a:p>
                <a:r>
                  <a:rPr lang="en-US" dirty="0"/>
                  <a:t>But what if we want to reason about who is one (or two) courses away from graduation?  DatalogHypothetical to the rescue!</a:t>
                </a:r>
              </a:p>
              <a:p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𝑔𝑟𝑎𝑑</m:t>
                      </m:r>
                      <m:r>
                        <a:rPr lang="en-US" i="1">
                          <a:latin typeface="Cambria Math"/>
                        </a:rPr>
                        <m:t>1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𝑆</m:t>
                          </m:r>
                          <m:r>
                            <a:rPr lang="en-US" i="1">
                              <a:latin typeface="Cambria Math"/>
                            </a:rPr>
                            <m:t>,</m:t>
                          </m:r>
                          <m:r>
                            <a:rPr lang="en-US" i="1">
                              <a:latin typeface="Cambria Math"/>
                            </a:rPr>
                            <m:t>𝐶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←</m:t>
                      </m:r>
                      <m:r>
                        <a:rPr lang="en-US" i="1">
                          <a:latin typeface="Cambria Math"/>
                        </a:rPr>
                        <m:t>𝑠𝑡𝑢𝑑𝑒𝑛𝑡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𝑆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,</m:t>
                      </m:r>
                      <m:r>
                        <a:rPr lang="en-US" i="1">
                          <a:latin typeface="Cambria Math"/>
                        </a:rPr>
                        <m:t>𝑐𝑜𝑢𝑟𝑠𝑒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𝐶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,</m:t>
                      </m:r>
                      <m:r>
                        <a:rPr lang="en-US" i="1">
                          <a:latin typeface="Cambria Math"/>
                        </a:rPr>
                        <m:t>𝑡𝑎𝑘𝑒𝑛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𝑆</m:t>
                          </m:r>
                          <m:r>
                            <a:rPr lang="en-US" i="1">
                              <a:latin typeface="Cambria Math"/>
                            </a:rPr>
                            <m:t>,</m:t>
                          </m:r>
                          <m:r>
                            <a:rPr lang="en-US" i="1">
                              <a:latin typeface="Cambria Math"/>
                            </a:rPr>
                            <m:t>𝐶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&gt;</m:t>
                      </m:r>
                      <m:r>
                        <a:rPr lang="en-US" i="1">
                          <a:latin typeface="Cambria Math"/>
                        </a:rPr>
                        <m:t>𝑔𝑟𝑎𝑑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𝑆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𝑔𝑟𝑎𝑑</m:t>
                      </m:r>
                      <m:r>
                        <a:rPr lang="en-US" i="1">
                          <a:latin typeface="Cambria Math"/>
                        </a:rPr>
                        <m:t>2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𝑆</m:t>
                          </m:r>
                          <m:r>
                            <a:rPr lang="en-US" i="1">
                              <a:latin typeface="Cambria Math"/>
                            </a:rPr>
                            <m:t>,</m:t>
                          </m:r>
                          <m:r>
                            <a:rPr lang="en-US" i="1">
                              <a:latin typeface="Cambria Math"/>
                            </a:rPr>
                            <m:t>𝐶</m:t>
                          </m:r>
                          <m:r>
                            <a:rPr lang="en-US" i="1">
                              <a:latin typeface="Cambria Math"/>
                            </a:rPr>
                            <m:t>1,</m:t>
                          </m:r>
                          <m:r>
                            <a:rPr lang="en-US" i="1">
                              <a:latin typeface="Cambria Math"/>
                            </a:rPr>
                            <m:t>𝐶</m:t>
                          </m:r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←</m:t>
                      </m:r>
                      <m:r>
                        <a:rPr lang="en-US" i="1">
                          <a:latin typeface="Cambria Math"/>
                        </a:rPr>
                        <m:t>𝑠𝑡𝑢𝑑𝑒𝑛𝑡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𝑆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,</m:t>
                      </m:r>
                      <m:r>
                        <a:rPr lang="en-US" i="1">
                          <a:latin typeface="Cambria Math"/>
                        </a:rPr>
                        <m:t>𝑐𝑜𝑢𝑟𝑠𝑒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𝐶</m:t>
                          </m:r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,</m:t>
                      </m:r>
                      <m:r>
                        <a:rPr lang="en-US" i="1">
                          <a:latin typeface="Cambria Math"/>
                        </a:rPr>
                        <m:t>𝑐𝑜𝑢𝑟𝑠𝑒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𝐶</m:t>
                          </m:r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e>
                      </m:d>
                    </m:oMath>
                  </m:oMathPara>
                </a14:m>
                <a:endParaRPr lang="en-US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𝑡𝑎𝑘𝑒𝑛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𝑆</m:t>
                          </m:r>
                          <m:r>
                            <a:rPr lang="en-US" i="1">
                              <a:latin typeface="Cambria Math"/>
                            </a:rPr>
                            <m:t>,</m:t>
                          </m:r>
                          <m:r>
                            <a:rPr lang="en-US" i="1">
                              <a:latin typeface="Cambria Math"/>
                            </a:rPr>
                            <m:t>𝐶</m:t>
                          </m:r>
                          <m:r>
                            <a:rPr lang="en-US" i="1">
                              <a:latin typeface="Cambria Math"/>
                            </a:rPr>
                            <m:t>1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&gt;</m:t>
                      </m:r>
                      <m:r>
                        <a:rPr lang="en-US" i="1">
                          <a:latin typeface="Cambria Math"/>
                        </a:rPr>
                        <m:t>𝑔𝑟𝑎𝑑</m:t>
                      </m:r>
                      <m:r>
                        <a:rPr lang="en-US" i="1">
                          <a:latin typeface="Cambria Math"/>
                        </a:rPr>
                        <m:t>1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𝑆</m:t>
                          </m:r>
                          <m:r>
                            <a:rPr lang="en-US" i="1">
                              <a:latin typeface="Cambria Math"/>
                            </a:rPr>
                            <m:t>,</m:t>
                          </m:r>
                          <m:r>
                            <a:rPr lang="en-US" i="1">
                              <a:latin typeface="Cambria Math"/>
                            </a:rPr>
                            <m:t>𝐶</m:t>
                          </m:r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e>
                      </m:d>
                      <m:r>
                        <a:rPr lang="en-US" i="1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en-US" dirty="0"/>
              </a:p>
              <a:p>
                <a:endParaRPr lang="en-US" dirty="0" smtClean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456" name="Text Placeholder 45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23"/>
              </p:nvPr>
            </p:nvSpPr>
            <p:spPr>
              <a:xfrm>
                <a:off x="22268554" y="14813919"/>
                <a:ext cx="10048874" cy="16927689"/>
              </a:xfrm>
              <a:blipFill rotWithShape="0">
                <a:blip r:embed="rId4"/>
                <a:stretch>
                  <a:fillRect r="-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7" name="Text Placeholder 456"/>
          <p:cNvSpPr>
            <a:spLocks noGrp="1"/>
          </p:cNvSpPr>
          <p:nvPr>
            <p:ph type="body" sz="quarter" idx="24"/>
          </p:nvPr>
        </p:nvSpPr>
        <p:spPr>
          <a:xfrm>
            <a:off x="22232161" y="14242095"/>
            <a:ext cx="10058400" cy="754045"/>
          </a:xfrm>
        </p:spPr>
        <p:txBody>
          <a:bodyPr/>
          <a:lstStyle/>
          <a:p>
            <a:r>
              <a:rPr lang="en-US" dirty="0" smtClean="0"/>
              <a:t>DatalogHypothetical [2,8]</a:t>
            </a:r>
            <a:endParaRPr lang="en-US" dirty="0"/>
          </a:p>
        </p:txBody>
      </p:sp>
      <p:sp>
        <p:nvSpPr>
          <p:cNvPr id="458" name="Text Placeholder 457"/>
          <p:cNvSpPr>
            <a:spLocks noGrp="1"/>
          </p:cNvSpPr>
          <p:nvPr>
            <p:ph type="body" sz="quarter" idx="25"/>
          </p:nvPr>
        </p:nvSpPr>
        <p:spPr>
          <a:xfrm>
            <a:off x="32926937" y="5619773"/>
            <a:ext cx="10047018" cy="754045"/>
          </a:xfrm>
        </p:spPr>
        <p:txBody>
          <a:bodyPr/>
          <a:lstStyle/>
          <a:p>
            <a:r>
              <a:rPr lang="en-US" dirty="0"/>
              <a:t>Potential Applications in Privacy Tools</a:t>
            </a:r>
          </a:p>
        </p:txBody>
      </p:sp>
      <p:sp>
        <p:nvSpPr>
          <p:cNvPr id="459" name="Text Placeholder 458"/>
          <p:cNvSpPr>
            <a:spLocks noGrp="1"/>
          </p:cNvSpPr>
          <p:nvPr>
            <p:ph type="body" sz="quarter" idx="26"/>
          </p:nvPr>
        </p:nvSpPr>
        <p:spPr>
          <a:xfrm>
            <a:off x="32949943" y="6468248"/>
            <a:ext cx="10047018" cy="8925498"/>
          </a:xfrm>
        </p:spPr>
        <p:txBody>
          <a:bodyPr/>
          <a:lstStyle/>
          <a:p>
            <a:r>
              <a:rPr lang="en-US" b="1" dirty="0" smtClean="0"/>
              <a:t>Modeling Privacy Legislation for DataTags: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DataTags broadly state permitted and disallowed actions on datasets, always giving “safe” answers, even when a particular action might be allowed on a particular dataset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We hope to encode relevant portions of privacy legislation in a logic program to allow a finer-grained analysis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Having our own implementation of Datalog will allow us to </a:t>
            </a:r>
            <a:r>
              <a:rPr lang="en-US" dirty="0" smtClean="0"/>
              <a:t>create new </a:t>
            </a:r>
            <a:r>
              <a:rPr lang="en-US" dirty="0" smtClean="0"/>
              <a:t>language features as necessary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In particular, our DatalogHypothetical implementation might be helpful, as hypotheticals were found to be useful in formalizing the British Nationality Act [4]</a:t>
            </a:r>
          </a:p>
          <a:p>
            <a:endParaRPr lang="en-US" b="1" dirty="0"/>
          </a:p>
          <a:p>
            <a:r>
              <a:rPr lang="en-US" b="1" dirty="0" smtClean="0"/>
              <a:t>Declarative Encoding of DataTags Questionnaires: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Questionnaires currently encoded in a procedural manner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Datalog has the potential to encode questionnaires declaratively, which would allow for easier extensibility and maintenance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Open questions include how to extend Datalog with dynamic user interaction, and how to determine the best order to ask questions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Having a home-built Datalog implementation will allow us to more easily explore these issues</a:t>
            </a:r>
            <a:endParaRPr lang="en-US" dirty="0"/>
          </a:p>
        </p:txBody>
      </p:sp>
      <p:sp>
        <p:nvSpPr>
          <p:cNvPr id="460" name="Text Placeholder 459"/>
          <p:cNvSpPr>
            <a:spLocks noGrp="1"/>
          </p:cNvSpPr>
          <p:nvPr>
            <p:ph type="body" sz="quarter" idx="27"/>
          </p:nvPr>
        </p:nvSpPr>
        <p:spPr>
          <a:xfrm>
            <a:off x="32926937" y="15409253"/>
            <a:ext cx="10047018" cy="754045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461" name="Text Placeholder 460"/>
          <p:cNvSpPr>
            <a:spLocks noGrp="1"/>
          </p:cNvSpPr>
          <p:nvPr>
            <p:ph type="body" sz="quarter" idx="28"/>
          </p:nvPr>
        </p:nvSpPr>
        <p:spPr>
          <a:xfrm>
            <a:off x="32900161" y="16166412"/>
            <a:ext cx="10052050" cy="14465476"/>
          </a:xfrm>
        </p:spPr>
        <p:txBody>
          <a:bodyPr/>
          <a:lstStyle/>
          <a:p>
            <a:pPr marL="457200" indent="-457200" fontAlgn="base">
              <a:buFont typeface="+mj-lt"/>
              <a:buAutoNum type="arabicPeriod"/>
            </a:pPr>
            <a:r>
              <a:rPr lang="en-US" dirty="0" smtClean="0"/>
              <a:t>Serge </a:t>
            </a:r>
            <a:r>
              <a:rPr lang="en-US" dirty="0" err="1"/>
              <a:t>Abiteboul</a:t>
            </a:r>
            <a:r>
              <a:rPr lang="en-US" dirty="0"/>
              <a:t>, Richard Hull, and Victor </a:t>
            </a:r>
            <a:r>
              <a:rPr lang="en-US" dirty="0" err="1"/>
              <a:t>Vianu</a:t>
            </a:r>
            <a:r>
              <a:rPr lang="en-US" dirty="0"/>
              <a:t>. 1995. </a:t>
            </a:r>
            <a:r>
              <a:rPr lang="en-US" i="1" dirty="0"/>
              <a:t>Foundations of Databases</a:t>
            </a:r>
            <a:r>
              <a:rPr lang="en-US" dirty="0"/>
              <a:t>. Addison-Wesley, Reading, MA</a:t>
            </a:r>
            <a:r>
              <a:rPr lang="en-US" dirty="0" smtClean="0"/>
              <a:t>.</a:t>
            </a:r>
          </a:p>
          <a:p>
            <a:pPr marL="457200" indent="-457200" fontAlgn="base">
              <a:buFont typeface="+mj-lt"/>
              <a:buAutoNum type="arabicPeriod"/>
            </a:pPr>
            <a:r>
              <a:rPr lang="en-US" dirty="0" smtClean="0"/>
              <a:t>Anthony </a:t>
            </a:r>
            <a:r>
              <a:rPr lang="en-US" dirty="0"/>
              <a:t>J. Bonner. 1990. Hypothetical </a:t>
            </a:r>
            <a:r>
              <a:rPr lang="en-US" dirty="0" err="1"/>
              <a:t>datalog</a:t>
            </a:r>
            <a:r>
              <a:rPr lang="en-US" dirty="0"/>
              <a:t>: complexity and </a:t>
            </a:r>
            <a:r>
              <a:rPr lang="en-US" dirty="0" err="1"/>
              <a:t>expressibility</a:t>
            </a:r>
            <a:r>
              <a:rPr lang="en-US" dirty="0"/>
              <a:t>. </a:t>
            </a:r>
            <a:r>
              <a:rPr lang="en-US" i="1" dirty="0" err="1"/>
              <a:t>Theor</a:t>
            </a:r>
            <a:r>
              <a:rPr lang="en-US" i="1" dirty="0"/>
              <a:t>. </a:t>
            </a:r>
            <a:r>
              <a:rPr lang="en-US" i="1" dirty="0" err="1"/>
              <a:t>Comput</a:t>
            </a:r>
            <a:r>
              <a:rPr lang="en-US" i="1" dirty="0"/>
              <a:t>. Sci.</a:t>
            </a:r>
            <a:r>
              <a:rPr lang="en-US" dirty="0"/>
              <a:t> 76, 1 (October 1990), 3-51. DOI=10.1016/0304-3975(90)90011-6 </a:t>
            </a:r>
            <a:r>
              <a:rPr lang="en-US" u="sng" dirty="0">
                <a:hlinkClick r:id="rId5"/>
              </a:rPr>
              <a:t>http://dx.doi.org/10.1016/0304-3975(90)90011-6</a:t>
            </a:r>
            <a:endParaRPr lang="en-US" dirty="0"/>
          </a:p>
          <a:p>
            <a:pPr marL="457200" indent="-457200" fontAlgn="base">
              <a:buFont typeface="+mj-lt"/>
              <a:buAutoNum type="arabicPeriod"/>
            </a:pPr>
            <a:r>
              <a:rPr lang="en-US" dirty="0"/>
              <a:t>S. </a:t>
            </a:r>
            <a:r>
              <a:rPr lang="en-US" dirty="0" err="1"/>
              <a:t>Ceri</a:t>
            </a:r>
            <a:r>
              <a:rPr lang="en-US" dirty="0"/>
              <a:t>, G. </a:t>
            </a:r>
            <a:r>
              <a:rPr lang="en-US" dirty="0" err="1"/>
              <a:t>Gottlob</a:t>
            </a:r>
            <a:r>
              <a:rPr lang="en-US" dirty="0"/>
              <a:t>, and L. </a:t>
            </a:r>
            <a:r>
              <a:rPr lang="en-US" dirty="0" err="1"/>
              <a:t>Tanca</a:t>
            </a:r>
            <a:r>
              <a:rPr lang="en-US" dirty="0"/>
              <a:t>. 1989. What You Always Wanted to Know About Datalog (And Never Dared to Ask). </a:t>
            </a:r>
            <a:r>
              <a:rPr lang="en-US" i="1" dirty="0"/>
              <a:t>IEEE Trans. on </a:t>
            </a:r>
            <a:r>
              <a:rPr lang="en-US" i="1" dirty="0" err="1"/>
              <a:t>Knowl</a:t>
            </a:r>
            <a:r>
              <a:rPr lang="en-US" i="1" dirty="0"/>
              <a:t>. and Data Eng.</a:t>
            </a:r>
            <a:r>
              <a:rPr lang="en-US" dirty="0"/>
              <a:t> 1, 1 (March 1989), 146-166. DOI=10.1109/69.43410 </a:t>
            </a:r>
            <a:r>
              <a:rPr lang="en-US" u="sng" dirty="0">
                <a:hlinkClick r:id="rId6"/>
              </a:rPr>
              <a:t>http://dx.doi.org/10.1109/69.43410</a:t>
            </a:r>
            <a:endParaRPr lang="en-US" dirty="0"/>
          </a:p>
          <a:p>
            <a:pPr marL="457200" indent="-457200" fontAlgn="base">
              <a:buFont typeface="+mj-lt"/>
              <a:buAutoNum type="arabicPeriod"/>
            </a:pPr>
            <a:r>
              <a:rPr lang="en-US" dirty="0" smtClean="0"/>
              <a:t>D.M</a:t>
            </a:r>
            <a:r>
              <a:rPr lang="en-US" dirty="0"/>
              <a:t>. </a:t>
            </a:r>
            <a:r>
              <a:rPr lang="en-US" dirty="0" err="1"/>
              <a:t>Gabbay</a:t>
            </a:r>
            <a:r>
              <a:rPr lang="en-US" dirty="0"/>
              <a:t>, U. </a:t>
            </a:r>
            <a:r>
              <a:rPr lang="en-US" dirty="0" err="1"/>
              <a:t>Reyle</a:t>
            </a:r>
            <a:r>
              <a:rPr lang="en-US" dirty="0"/>
              <a:t>, N-Prolog: An extension of Prolog with hypothetical implications. I., The Journal of Logic Programming, Volume 1, Issue 4, 1984, Pages 319-355, ISSN 0743-1066, </a:t>
            </a:r>
            <a:r>
              <a:rPr lang="en-US" dirty="0">
                <a:hlinkClick r:id="rId7"/>
              </a:rPr>
              <a:t>http://</a:t>
            </a:r>
            <a:r>
              <a:rPr lang="en-US" dirty="0" smtClean="0">
                <a:hlinkClick r:id="rId7"/>
              </a:rPr>
              <a:t>dx.doi.org/10.1016/0743-1066(84)90029-3</a:t>
            </a:r>
            <a:r>
              <a:rPr lang="en-US" dirty="0" smtClean="0"/>
              <a:t>.</a:t>
            </a:r>
          </a:p>
          <a:p>
            <a:pPr marL="457200" indent="-457200" fontAlgn="base">
              <a:buFont typeface="+mj-lt"/>
              <a:buAutoNum type="arabicPeriod"/>
            </a:pPr>
            <a:r>
              <a:rPr lang="en-US" dirty="0" err="1" smtClean="0"/>
              <a:t>Evgeny</a:t>
            </a:r>
            <a:r>
              <a:rPr lang="en-US" dirty="0" smtClean="0"/>
              <a:t> </a:t>
            </a:r>
            <a:r>
              <a:rPr lang="en-US" dirty="0" err="1"/>
              <a:t>Dantsin</a:t>
            </a:r>
            <a:r>
              <a:rPr lang="en-US" dirty="0"/>
              <a:t>, Thomas </a:t>
            </a:r>
            <a:r>
              <a:rPr lang="en-US" dirty="0" err="1"/>
              <a:t>Eiter</a:t>
            </a:r>
            <a:r>
              <a:rPr lang="en-US" dirty="0"/>
              <a:t>, Georg </a:t>
            </a:r>
            <a:r>
              <a:rPr lang="en-US" dirty="0" err="1"/>
              <a:t>Gottlob</a:t>
            </a:r>
            <a:r>
              <a:rPr lang="en-US" dirty="0"/>
              <a:t>, and Andrei </a:t>
            </a:r>
            <a:r>
              <a:rPr lang="en-US" dirty="0" err="1"/>
              <a:t>Voronkov</a:t>
            </a:r>
            <a:r>
              <a:rPr lang="en-US" dirty="0"/>
              <a:t>. 2001. Complexity and expressive power of logic programming. </a:t>
            </a:r>
            <a:r>
              <a:rPr lang="en-US" i="1" dirty="0"/>
              <a:t>ACM </a:t>
            </a:r>
            <a:r>
              <a:rPr lang="en-US" i="1" dirty="0" err="1"/>
              <a:t>Comput</a:t>
            </a:r>
            <a:r>
              <a:rPr lang="en-US" i="1" dirty="0"/>
              <a:t>. </a:t>
            </a:r>
            <a:r>
              <a:rPr lang="en-US" i="1" dirty="0" err="1"/>
              <a:t>Surv</a:t>
            </a:r>
            <a:r>
              <a:rPr lang="en-US" i="1" dirty="0"/>
              <a:t>.</a:t>
            </a:r>
            <a:r>
              <a:rPr lang="en-US" dirty="0"/>
              <a:t> 33, 3 (September 2001), 374-425. DOI=10.1145/502807.502810 </a:t>
            </a:r>
            <a:r>
              <a:rPr lang="en-US" u="sng" dirty="0">
                <a:hlinkClick r:id="rId8"/>
              </a:rPr>
              <a:t>http://doi.acm.org/10.1145/502807.502810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Todd J. Green, Shan </a:t>
            </a:r>
            <a:r>
              <a:rPr lang="en-US" dirty="0" err="1"/>
              <a:t>Shan</a:t>
            </a:r>
            <a:r>
              <a:rPr lang="en-US" dirty="0"/>
              <a:t> Huang, Boon </a:t>
            </a:r>
            <a:r>
              <a:rPr lang="en-US" dirty="0" err="1"/>
              <a:t>Thau</a:t>
            </a:r>
            <a:r>
              <a:rPr lang="en-US" dirty="0"/>
              <a:t> Loo, and </a:t>
            </a:r>
            <a:r>
              <a:rPr lang="en-US" dirty="0" err="1"/>
              <a:t>Wenchao</a:t>
            </a:r>
            <a:r>
              <a:rPr lang="en-US" dirty="0"/>
              <a:t> Zhou. 2013. Datalog and Recursive Query Processing. </a:t>
            </a:r>
            <a:r>
              <a:rPr lang="en-US" i="1" dirty="0"/>
              <a:t>Found. Trends databases</a:t>
            </a:r>
            <a:r>
              <a:rPr lang="en-US" dirty="0"/>
              <a:t> 5, 2 (November 2013), 105-195. DOI=10.1561/1900000017 </a:t>
            </a:r>
            <a:r>
              <a:rPr lang="en-US" u="sng" dirty="0">
                <a:hlinkClick r:id="rId9"/>
              </a:rPr>
              <a:t>http://</a:t>
            </a:r>
            <a:r>
              <a:rPr lang="en-US" u="sng" dirty="0" smtClean="0">
                <a:hlinkClick r:id="rId9"/>
              </a:rPr>
              <a:t>dx.doi.org/10.1561/1900000017</a:t>
            </a:r>
            <a:endParaRPr lang="en-US" u="sng" dirty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Senlin</a:t>
            </a:r>
            <a:r>
              <a:rPr lang="en-US" dirty="0" smtClean="0"/>
              <a:t> </a:t>
            </a:r>
            <a:r>
              <a:rPr lang="en-US" dirty="0"/>
              <a:t>Liang, Paul Fodor, Hui Wan, and Michael </a:t>
            </a:r>
            <a:r>
              <a:rPr lang="en-US" dirty="0" err="1"/>
              <a:t>Kifer</a:t>
            </a:r>
            <a:r>
              <a:rPr lang="en-US" dirty="0"/>
              <a:t>. 2009. </a:t>
            </a:r>
            <a:r>
              <a:rPr lang="en-US" dirty="0" err="1"/>
              <a:t>OpenRuleBench</a:t>
            </a:r>
            <a:r>
              <a:rPr lang="en-US" dirty="0"/>
              <a:t>: an analysis of the performance of rule engines. In </a:t>
            </a:r>
            <a:r>
              <a:rPr lang="en-US" i="1" dirty="0"/>
              <a:t>Proceedings of the 18th international conference on World wide web</a:t>
            </a:r>
            <a:r>
              <a:rPr lang="en-US" dirty="0"/>
              <a:t> (WWW '09). ACM, New York, NY, USA, 601-610. </a:t>
            </a:r>
            <a:r>
              <a:rPr lang="en-US" dirty="0" smtClean="0"/>
              <a:t>DOI=</a:t>
            </a:r>
            <a:r>
              <a:rPr lang="en-US" dirty="0" smtClean="0">
                <a:hlinkClick r:id="rId10"/>
              </a:rPr>
              <a:t>http</a:t>
            </a:r>
            <a:r>
              <a:rPr lang="en-US" dirty="0">
                <a:hlinkClick r:id="rId10"/>
              </a:rPr>
              <a:t>://</a:t>
            </a:r>
            <a:r>
              <a:rPr lang="en-US" dirty="0" smtClean="0">
                <a:hlinkClick r:id="rId10"/>
              </a:rPr>
              <a:t>dx.doi.org/10.1145/1526709.1526790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Henning </a:t>
            </a:r>
            <a:r>
              <a:rPr lang="en-US" dirty="0"/>
              <a:t>Christiansen and </a:t>
            </a:r>
            <a:r>
              <a:rPr lang="en-US" dirty="0" err="1"/>
              <a:t>Troels</a:t>
            </a:r>
            <a:r>
              <a:rPr lang="en-US" dirty="0"/>
              <a:t> </a:t>
            </a:r>
            <a:r>
              <a:rPr lang="en-US" dirty="0" err="1"/>
              <a:t>Andreasen</a:t>
            </a:r>
            <a:r>
              <a:rPr lang="en-US" dirty="0"/>
              <a:t>. 1996. A Practical Approach to Hypothetical Database Queries. In </a:t>
            </a:r>
            <a:r>
              <a:rPr lang="en-US" i="1" dirty="0"/>
              <a:t>International Seminar on Logic Databases and the Meaning of Change, Transactions and Change in Logic Databases</a:t>
            </a:r>
            <a:r>
              <a:rPr lang="en-US" dirty="0"/>
              <a:t> (ILPS '97), </a:t>
            </a:r>
            <a:r>
              <a:rPr lang="en-US" dirty="0" err="1"/>
              <a:t>Burkhard</a:t>
            </a:r>
            <a:r>
              <a:rPr lang="en-US" dirty="0"/>
              <a:t> </a:t>
            </a:r>
            <a:r>
              <a:rPr lang="en-US" dirty="0" err="1"/>
              <a:t>Freitag</a:t>
            </a:r>
            <a:r>
              <a:rPr lang="en-US" dirty="0"/>
              <a:t>, Hendrik Decker, Michael </a:t>
            </a:r>
            <a:r>
              <a:rPr lang="en-US" dirty="0" err="1"/>
              <a:t>Kifer</a:t>
            </a:r>
            <a:r>
              <a:rPr lang="en-US" dirty="0"/>
              <a:t>, and Andrei </a:t>
            </a:r>
            <a:r>
              <a:rPr lang="en-US" dirty="0" err="1"/>
              <a:t>Voronkov</a:t>
            </a:r>
            <a:r>
              <a:rPr lang="en-US" dirty="0"/>
              <a:t> (Eds.). Springer-</a:t>
            </a:r>
            <a:r>
              <a:rPr lang="en-US" dirty="0" err="1"/>
              <a:t>Verlag</a:t>
            </a:r>
            <a:r>
              <a:rPr lang="en-US" dirty="0"/>
              <a:t>, London, UK, UK, 340-355.</a:t>
            </a:r>
          </a:p>
        </p:txBody>
      </p:sp>
      <p:sp>
        <p:nvSpPr>
          <p:cNvPr id="462" name="Text Placeholder 461"/>
          <p:cNvSpPr>
            <a:spLocks noGrp="1"/>
          </p:cNvSpPr>
          <p:nvPr>
            <p:ph type="body" sz="quarter" idx="29"/>
          </p:nvPr>
        </p:nvSpPr>
        <p:spPr>
          <a:xfrm>
            <a:off x="11589021" y="24698657"/>
            <a:ext cx="10047018" cy="754045"/>
          </a:xfrm>
        </p:spPr>
        <p:txBody>
          <a:bodyPr/>
          <a:lstStyle/>
          <a:p>
            <a:r>
              <a:rPr lang="en-US" dirty="0" smtClean="0"/>
              <a:t>Parallelizing Datalog</a:t>
            </a:r>
            <a:endParaRPr lang="en-US" dirty="0"/>
          </a:p>
        </p:txBody>
      </p:sp>
      <p:sp>
        <p:nvSpPr>
          <p:cNvPr id="463" name="Text Placeholder 462"/>
          <p:cNvSpPr>
            <a:spLocks noGrp="1"/>
          </p:cNvSpPr>
          <p:nvPr>
            <p:ph type="body" sz="quarter" idx="30"/>
          </p:nvPr>
        </p:nvSpPr>
        <p:spPr>
          <a:xfrm>
            <a:off x="22244080" y="5841301"/>
            <a:ext cx="10052050" cy="8540777"/>
          </a:xfrm>
        </p:spPr>
        <p:txBody>
          <a:bodyPr/>
          <a:lstStyle/>
          <a:p>
            <a:r>
              <a:rPr lang="en-US" b="1" dirty="0" smtClean="0"/>
              <a:t>Results: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1.2-5X speedup over XSB Prolog (a leading implementation) when using 32 cores on the transitive closure test suite from the </a:t>
            </a:r>
            <a:r>
              <a:rPr lang="en-US" dirty="0" err="1" smtClean="0"/>
              <a:t>OpenRuleBench</a:t>
            </a:r>
            <a:r>
              <a:rPr lang="en-US" dirty="0" smtClean="0"/>
              <a:t> benchmarks [7]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b="1" dirty="0" smtClean="0"/>
          </a:p>
          <a:p>
            <a:r>
              <a:rPr lang="en-US" b="1" dirty="0" smtClean="0"/>
              <a:t>Next Steps: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Leverage profiling tools to find opportunities for further optimizations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Test performance on other Datalog programs (besides transitive closure)</a:t>
            </a:r>
            <a:endParaRPr lang="en-US" dirty="0"/>
          </a:p>
        </p:txBody>
      </p:sp>
      <p:sp>
        <p:nvSpPr>
          <p:cNvPr id="464" name="Text Placeholder 463"/>
          <p:cNvSpPr>
            <a:spLocks noGrp="1"/>
          </p:cNvSpPr>
          <p:nvPr>
            <p:ph type="body" sz="quarter" idx="96"/>
          </p:nvPr>
        </p:nvSpPr>
        <p:spPr>
          <a:xfrm>
            <a:off x="886037" y="15238313"/>
            <a:ext cx="10056813" cy="9387163"/>
          </a:xfrm>
        </p:spPr>
        <p:txBody>
          <a:bodyPr/>
          <a:lstStyle/>
          <a:p>
            <a:r>
              <a:rPr lang="en-US" dirty="0" smtClean="0"/>
              <a:t>We have built an engine that seamlessly </a:t>
            </a:r>
            <a:r>
              <a:rPr lang="en-US" b="1" dirty="0" smtClean="0"/>
              <a:t>supports over half-a-dozen query evaluation strategies</a:t>
            </a:r>
            <a:r>
              <a:rPr lang="en-US" dirty="0" smtClean="0"/>
              <a:t>, including: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Bottom-up techniques that derive all facts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Top-down techniques that derive only the facts necessary to answer a particular query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Program rewriting techniques that transform programs in response to a query so that bottom-up evaluation is as efficient as top-down evaluation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  <a:p>
            <a:r>
              <a:rPr lang="en-US" dirty="0" smtClean="0"/>
              <a:t>We have experimented with different </a:t>
            </a:r>
            <a:r>
              <a:rPr lang="en-US" b="1" dirty="0" smtClean="0"/>
              <a:t>concurrent evaluation techniques </a:t>
            </a:r>
            <a:r>
              <a:rPr lang="en-US" dirty="0" smtClean="0"/>
              <a:t>to improve scalability, both by adapting single-threaded algorithms and creating new algorithms more suitable for concurrent evaluation.</a:t>
            </a:r>
          </a:p>
          <a:p>
            <a:endParaRPr lang="en-US" dirty="0" smtClean="0"/>
          </a:p>
          <a:p>
            <a:r>
              <a:rPr lang="en-US" dirty="0" smtClean="0"/>
              <a:t>We have also implemented a language extension that allows for hypothetical reasoning known as </a:t>
            </a:r>
            <a:r>
              <a:rPr lang="en-US" b="1" dirty="0" smtClean="0"/>
              <a:t>DatalogHypothetical.</a:t>
            </a:r>
          </a:p>
          <a:p>
            <a:endParaRPr lang="en-US" dirty="0" smtClean="0"/>
          </a:p>
          <a:p>
            <a:r>
              <a:rPr lang="en-US" dirty="0" smtClean="0"/>
              <a:t>Finally, we have created a simple </a:t>
            </a:r>
            <a:r>
              <a:rPr lang="en-US" b="1" dirty="0" smtClean="0"/>
              <a:t>graphical user interface</a:t>
            </a:r>
            <a:r>
              <a:rPr lang="en-US" dirty="0" smtClean="0"/>
              <a:t>, which is suitable for use in an undergraduate programming language course.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Developer can load, edit and save Datalog </a:t>
            </a:r>
            <a:r>
              <a:rPr lang="en-US" dirty="0" smtClean="0"/>
              <a:t>source code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Datalog programs can be dynamically loaded and queried with a built-in interpreter to give the developer real-time feedback</a:t>
            </a:r>
            <a:endParaRPr lang="en-US" dirty="0"/>
          </a:p>
        </p:txBody>
      </p:sp>
      <p:sp>
        <p:nvSpPr>
          <p:cNvPr id="465" name="Text Placeholder 464"/>
          <p:cNvSpPr>
            <a:spLocks noGrp="1"/>
          </p:cNvSpPr>
          <p:nvPr>
            <p:ph type="body" sz="quarter" idx="150"/>
          </p:nvPr>
        </p:nvSpPr>
        <p:spPr>
          <a:xfrm>
            <a:off x="0" y="3383947"/>
            <a:ext cx="27270106" cy="1280160"/>
          </a:xfrm>
        </p:spPr>
        <p:txBody>
          <a:bodyPr/>
          <a:lstStyle/>
          <a:p>
            <a:r>
              <a:rPr lang="en-US" baseline="30000" dirty="0" smtClean="0">
                <a:solidFill>
                  <a:srgbClr val="303E68"/>
                </a:solidFill>
              </a:rPr>
              <a:t>1 </a:t>
            </a:r>
            <a:r>
              <a:rPr lang="en-US" dirty="0" smtClean="0">
                <a:solidFill>
                  <a:srgbClr val="303E68"/>
                </a:solidFill>
              </a:rPr>
              <a:t>Harvard University	</a:t>
            </a:r>
            <a:r>
              <a:rPr lang="en-US" baseline="30000" dirty="0" smtClean="0">
                <a:solidFill>
                  <a:srgbClr val="303E68"/>
                </a:solidFill>
              </a:rPr>
              <a:t>2 </a:t>
            </a:r>
            <a:r>
              <a:rPr lang="en-US" dirty="0" smtClean="0">
                <a:solidFill>
                  <a:srgbClr val="303E68"/>
                </a:solidFill>
              </a:rPr>
              <a:t>University of Dundee</a:t>
            </a:r>
            <a:endParaRPr lang="en-US" dirty="0">
              <a:solidFill>
                <a:srgbClr val="303E68"/>
              </a:solidFill>
            </a:endParaRPr>
          </a:p>
        </p:txBody>
      </p:sp>
      <p:sp>
        <p:nvSpPr>
          <p:cNvPr id="466" name="Text Placeholder 465"/>
          <p:cNvSpPr>
            <a:spLocks noGrp="1"/>
          </p:cNvSpPr>
          <p:nvPr>
            <p:ph type="body" sz="quarter" idx="151"/>
          </p:nvPr>
        </p:nvSpPr>
        <p:spPr>
          <a:xfrm>
            <a:off x="0" y="2103787"/>
            <a:ext cx="27270106" cy="1280160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en-US" dirty="0" smtClean="0">
                <a:solidFill>
                  <a:srgbClr val="303E68"/>
                </a:solidFill>
              </a:rPr>
              <a:t>Aaron Bembenek</a:t>
            </a:r>
            <a:r>
              <a:rPr lang="en-US" baseline="30000" dirty="0" smtClean="0">
                <a:solidFill>
                  <a:srgbClr val="303E68"/>
                </a:solidFill>
              </a:rPr>
              <a:t>1</a:t>
            </a:r>
            <a:r>
              <a:rPr lang="en-US" dirty="0" smtClean="0">
                <a:solidFill>
                  <a:srgbClr val="303E68"/>
                </a:solidFill>
              </a:rPr>
              <a:t>, Stephen Chong</a:t>
            </a:r>
            <a:r>
              <a:rPr lang="en-US" baseline="30000" dirty="0" smtClean="0">
                <a:solidFill>
                  <a:srgbClr val="303E68"/>
                </a:solidFill>
              </a:rPr>
              <a:t>1</a:t>
            </a:r>
            <a:r>
              <a:rPr lang="en-US" dirty="0" smtClean="0">
                <a:solidFill>
                  <a:srgbClr val="303E68"/>
                </a:solidFill>
              </a:rPr>
              <a:t>, and Marco Gaboardi</a:t>
            </a:r>
            <a:r>
              <a:rPr lang="en-US" baseline="30000" dirty="0" smtClean="0">
                <a:solidFill>
                  <a:srgbClr val="303E68"/>
                </a:solidFill>
              </a:rPr>
              <a:t>2</a:t>
            </a:r>
            <a:endParaRPr lang="en-US" baseline="30000" dirty="0">
              <a:solidFill>
                <a:srgbClr val="303E68"/>
              </a:solidFill>
            </a:endParaRPr>
          </a:p>
        </p:txBody>
      </p:sp>
      <p:sp>
        <p:nvSpPr>
          <p:cNvPr id="467" name="Text Placeholder 466"/>
          <p:cNvSpPr>
            <a:spLocks noGrp="1"/>
          </p:cNvSpPr>
          <p:nvPr>
            <p:ph type="body" sz="quarter" idx="153"/>
          </p:nvPr>
        </p:nvSpPr>
        <p:spPr>
          <a:xfrm>
            <a:off x="0" y="465813"/>
            <a:ext cx="27270106" cy="1637973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dirty="0" smtClean="0">
                <a:solidFill>
                  <a:srgbClr val="303E68"/>
                </a:solidFill>
              </a:rPr>
              <a:t>Efficient and Extensible Datalog</a:t>
            </a:r>
            <a:endParaRPr lang="en-US" dirty="0">
              <a:solidFill>
                <a:srgbClr val="303E68"/>
              </a:solidFill>
            </a:endParaRPr>
          </a:p>
        </p:txBody>
      </p:sp>
      <p:pic>
        <p:nvPicPr>
          <p:cNvPr id="21" name="Picture 20" descr="berkman-logo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4525826" y="31581952"/>
            <a:ext cx="8976892" cy="948155"/>
          </a:xfrm>
          <a:prstGeom prst="rect">
            <a:avLst/>
          </a:prstGeom>
        </p:spPr>
      </p:pic>
      <p:pic>
        <p:nvPicPr>
          <p:cNvPr id="22" name="Picture 21" descr="data-privacy-lab-logo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3654990" y="31284859"/>
            <a:ext cx="5518678" cy="1426672"/>
          </a:xfrm>
          <a:prstGeom prst="rect">
            <a:avLst/>
          </a:prstGeom>
        </p:spPr>
      </p:pic>
      <p:pic>
        <p:nvPicPr>
          <p:cNvPr id="23" name="Picture 22" descr="crcs-logo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76872" y="31413096"/>
            <a:ext cx="7133181" cy="1298435"/>
          </a:xfrm>
          <a:prstGeom prst="rect">
            <a:avLst/>
          </a:prstGeom>
        </p:spPr>
      </p:pic>
      <p:pic>
        <p:nvPicPr>
          <p:cNvPr id="2" name="Picture 1" descr="iqss_logo_0.pn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12279" y="31343600"/>
            <a:ext cx="6413500" cy="1574800"/>
          </a:xfrm>
          <a:prstGeom prst="rect">
            <a:avLst/>
          </a:prstGeom>
        </p:spPr>
      </p:pic>
      <p:pic>
        <p:nvPicPr>
          <p:cNvPr id="9" name="Picture 8" descr="Screen Shot 2013-11-18 at 2.05.42 PM.png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70106" y="1051196"/>
            <a:ext cx="15690939" cy="257804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9520552" y="3721787"/>
            <a:ext cx="2003198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i="1" dirty="0" smtClean="0">
                <a:solidFill>
                  <a:schemeClr val="bg1">
                    <a:lumMod val="50000"/>
                  </a:schemeClr>
                </a:solidFill>
                <a:latin typeface="Times"/>
                <a:cs typeface="Times"/>
              </a:rPr>
              <a:t>with </a:t>
            </a:r>
            <a:r>
              <a:rPr lang="en-US" sz="3000" i="1" dirty="0">
                <a:solidFill>
                  <a:schemeClr val="bg1">
                    <a:lumMod val="50000"/>
                  </a:schemeClr>
                </a:solidFill>
                <a:latin typeface="Times"/>
                <a:cs typeface="Times"/>
              </a:rPr>
              <a:t>additional support from the Sloan Foundation and Google, Inc</a:t>
            </a:r>
            <a:r>
              <a:rPr lang="en-US" sz="3000" i="1" dirty="0" smtClean="0">
                <a:solidFill>
                  <a:schemeClr val="bg1">
                    <a:lumMod val="50000"/>
                  </a:schemeClr>
                </a:solidFill>
                <a:latin typeface="Times"/>
                <a:cs typeface="Times"/>
              </a:rPr>
              <a:t>.</a:t>
            </a:r>
            <a:endParaRPr lang="en-US" sz="3000" i="1" dirty="0">
              <a:solidFill>
                <a:schemeClr val="bg1">
                  <a:lumMod val="50000"/>
                </a:schemeClr>
              </a:solidFill>
              <a:latin typeface="Times"/>
              <a:cs typeface="Time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27" t="16031" r="17507" b="53747"/>
          <a:stretch/>
        </p:blipFill>
        <p:spPr>
          <a:xfrm>
            <a:off x="14357351" y="19860290"/>
            <a:ext cx="5918201" cy="1727200"/>
          </a:xfrm>
          <a:prstGeom prst="rect">
            <a:avLst/>
          </a:prstGeom>
        </p:spPr>
      </p:pic>
      <p:sp>
        <p:nvSpPr>
          <p:cNvPr id="28" name="Text Placeholder 463"/>
          <p:cNvSpPr txBox="1">
            <a:spLocks/>
          </p:cNvSpPr>
          <p:nvPr/>
        </p:nvSpPr>
        <p:spPr>
          <a:xfrm>
            <a:off x="932643" y="25618644"/>
            <a:ext cx="10056813" cy="4231906"/>
          </a:xfrm>
          <a:prstGeom prst="rect">
            <a:avLst/>
          </a:prstGeom>
        </p:spPr>
        <p:txBody>
          <a:bodyPr wrap="square" lIns="228589" tIns="228589" rIns="228589" bIns="228589">
            <a:spAutoFit/>
          </a:bodyPr>
          <a:lstStyle>
            <a:lvl1pPr marL="0" indent="0" algn="l" defTabSz="4388900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1485825" indent="-571471" algn="l" defTabSz="43889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5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2pPr>
            <a:lvl3pPr marL="2057297" indent="-571471" algn="l" defTabSz="43889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5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3pPr>
            <a:lvl4pPr marL="2685916" indent="-628619" algn="l" defTabSz="43889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5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4pPr>
            <a:lvl5pPr marL="3143093" indent="-457177" algn="l" defTabSz="43889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5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5pPr>
            <a:lvl6pPr marL="12069477" indent="-1097226" algn="l" defTabSz="43889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63926" indent="-1097226" algn="l" defTabSz="43889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377" indent="-1097226" algn="l" defTabSz="43889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52827" indent="-1097226" algn="l" defTabSz="43889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Basics: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Logic programming language born from the intersection of database theory and logic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Truly declarative (unlike Prolog), which allows programmers to focus on </a:t>
            </a:r>
            <a:r>
              <a:rPr lang="en-US" b="1" dirty="0"/>
              <a:t>what</a:t>
            </a:r>
            <a:r>
              <a:rPr lang="en-US" dirty="0"/>
              <a:t> they want to compute, not </a:t>
            </a:r>
            <a:r>
              <a:rPr lang="en-US" b="1" dirty="0"/>
              <a:t>how</a:t>
            </a:r>
            <a:r>
              <a:rPr lang="en-US" dirty="0"/>
              <a:t> they have to compute it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Supports recursively defined rules (unlike query languages based in relational algebra)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P-complete, so every Datalog computation is guaranteed to terminate in time polynomial in the size of the input database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89673" y="7853537"/>
            <a:ext cx="7783629" cy="497529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 Placeholder 462"/>
              <p:cNvSpPr txBox="1">
                <a:spLocks/>
              </p:cNvSpPr>
              <p:nvPr/>
            </p:nvSpPr>
            <p:spPr>
              <a:xfrm>
                <a:off x="11633771" y="25452702"/>
                <a:ext cx="10052050" cy="5155235"/>
              </a:xfrm>
              <a:prstGeom prst="rect">
                <a:avLst/>
              </a:prstGeom>
            </p:spPr>
            <p:txBody>
              <a:bodyPr wrap="square" lIns="228589" tIns="228589" rIns="228589" bIns="228589">
                <a:spAutoFit/>
              </a:bodyPr>
              <a:lstStyle>
                <a:lvl1pPr marL="0" indent="0" algn="l" defTabSz="4388900" rtl="0" eaLnBrk="1" latinLnBrk="0" hangingPunct="1">
                  <a:spcBef>
                    <a:spcPct val="20000"/>
                  </a:spcBef>
                  <a:buFont typeface="Arial" pitchFamily="34" charset="0"/>
                  <a:buNone/>
                  <a:defRPr sz="2500" kern="1200">
                    <a:solidFill>
                      <a:schemeClr val="accent5">
                        <a:lumMod val="50000"/>
                      </a:schemeClr>
                    </a:solidFill>
                    <a:latin typeface="Times New Roman" pitchFamily="18" charset="0"/>
                    <a:ea typeface="+mn-ea"/>
                    <a:cs typeface="Times New Roman" pitchFamily="18" charset="0"/>
                  </a:defRPr>
                </a:lvl1pPr>
                <a:lvl2pPr marL="1485825" indent="-571471" algn="l" defTabSz="43889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500" kern="1200">
                    <a:solidFill>
                      <a:schemeClr val="tx1"/>
                    </a:solidFill>
                    <a:latin typeface="Trebuchet MS" pitchFamily="34" charset="0"/>
                    <a:ea typeface="+mn-ea"/>
                    <a:cs typeface="+mn-cs"/>
                  </a:defRPr>
                </a:lvl2pPr>
                <a:lvl3pPr marL="2057297" indent="-571471" algn="l" defTabSz="43889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500" kern="1200">
                    <a:solidFill>
                      <a:schemeClr val="tx1"/>
                    </a:solidFill>
                    <a:latin typeface="Trebuchet MS" pitchFamily="34" charset="0"/>
                    <a:ea typeface="+mn-ea"/>
                    <a:cs typeface="+mn-cs"/>
                  </a:defRPr>
                </a:lvl3pPr>
                <a:lvl4pPr marL="2685916" indent="-628619" algn="l" defTabSz="43889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500" kern="1200">
                    <a:solidFill>
                      <a:schemeClr val="tx1"/>
                    </a:solidFill>
                    <a:latin typeface="Trebuchet MS" pitchFamily="34" charset="0"/>
                    <a:ea typeface="+mn-ea"/>
                    <a:cs typeface="+mn-cs"/>
                  </a:defRPr>
                </a:lvl4pPr>
                <a:lvl5pPr marL="3143093" indent="-457177" algn="l" defTabSz="43889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500" kern="1200">
                    <a:solidFill>
                      <a:schemeClr val="tx1"/>
                    </a:solidFill>
                    <a:latin typeface="Trebuchet MS" pitchFamily="34" charset="0"/>
                    <a:ea typeface="+mn-ea"/>
                    <a:cs typeface="+mn-cs"/>
                  </a:defRPr>
                </a:lvl5pPr>
                <a:lvl6pPr marL="12069477" indent="-1097226" algn="l" defTabSz="43889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9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4263926" indent="-1097226" algn="l" defTabSz="43889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9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6458377" indent="-1097226" algn="l" defTabSz="43889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9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8652827" indent="-1097226" algn="l" defTabSz="43889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9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b="1" dirty="0" smtClean="0"/>
                  <a:t>Motivation:</a:t>
                </a:r>
                <a:r>
                  <a:rPr lang="en-US" dirty="0" smtClean="0"/>
                  <a:t>  Logic programming languages have traditionally had poor performance, limiting their use in practice. </a:t>
                </a:r>
              </a:p>
              <a:p>
                <a:endParaRPr lang="en-US" dirty="0"/>
              </a:p>
              <a:p>
                <a:r>
                  <a:rPr lang="en-US" b="1" dirty="0" smtClean="0"/>
                  <a:t>Limitation:</a:t>
                </a:r>
                <a:r>
                  <a:rPr lang="en-US" b="1" dirty="0"/>
                  <a:t> </a:t>
                </a:r>
                <a:r>
                  <a:rPr lang="en-US" b="1" dirty="0" smtClean="0"/>
                  <a:t> </a:t>
                </a:r>
                <a:r>
                  <a:rPr lang="en-US" dirty="0" smtClean="0"/>
                  <a:t>Since Datalog is P-complete [5], it theoretically does not parallelize well (assuming P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</a:rPr>
                      <m:t>≠</m:t>
                    </m:r>
                  </m:oMath>
                </a14:m>
                <a:r>
                  <a:rPr lang="en-US" dirty="0" smtClean="0"/>
                  <a:t>NC).  However, our hope was that typical Datalog programs would respond well to parallelization.</a:t>
                </a:r>
              </a:p>
              <a:p>
                <a:endParaRPr lang="en-US" dirty="0"/>
              </a:p>
              <a:p>
                <a:r>
                  <a:rPr lang="en-US" b="1" dirty="0" smtClean="0"/>
                  <a:t>Approach:</a:t>
                </a:r>
              </a:p>
              <a:p>
                <a:pPr marL="342900" indent="-342900">
                  <a:buFont typeface="Arial" pitchFamily="34" charset="0"/>
                  <a:buChar char="•"/>
                </a:pPr>
                <a:r>
                  <a:rPr lang="en-US" dirty="0"/>
                  <a:t>Leveraged work-stealing thread </a:t>
                </a:r>
                <a:r>
                  <a:rPr lang="en-US" dirty="0" smtClean="0"/>
                  <a:t>scheduling</a:t>
                </a:r>
              </a:p>
              <a:p>
                <a:pPr marL="342900" indent="-342900">
                  <a:buFont typeface="Arial" pitchFamily="34" charset="0"/>
                  <a:buChar char="•"/>
                </a:pPr>
                <a:r>
                  <a:rPr lang="en-US" dirty="0" smtClean="0"/>
                  <a:t>Adapted a single-threaded semi-naïve evaluation and created a new algorithm tailored for concurrent evaluation</a:t>
                </a:r>
              </a:p>
            </p:txBody>
          </p:sp>
        </mc:Choice>
        <mc:Fallback xmlns="">
          <p:sp>
            <p:nvSpPr>
              <p:cNvPr id="31" name="Text Placeholder 4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33771" y="25452702"/>
                <a:ext cx="10052050" cy="5155235"/>
              </a:xfrm>
              <a:prstGeom prst="rect">
                <a:avLst/>
              </a:prstGeom>
              <a:blipFill rotWithShape="0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2521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6x48-Template-V2b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lassic - Wide Center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9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2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0.xml"/></Relationships>
</file>

<file path=customXml/_rels/item2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1.xml"/></Relationships>
</file>

<file path=customXml/_rels/item2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2.xml"/></Relationships>
</file>

<file path=customXml/_rels/item2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3.xml"/></Relationships>
</file>

<file path=customXml/_rels/item2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4.xml"/></Relationships>
</file>

<file path=customXml/_rels/item2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5.xml"/></Relationships>
</file>

<file path=customXml/_rels/item2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6.xml"/></Relationships>
</file>

<file path=customXml/_rels/item2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7.xml"/></Relationships>
</file>

<file path=customXml/_rels/item2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8.xml"/></Relationships>
</file>

<file path=customXml/_rels/item2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9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3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0.xml"/></Relationships>
</file>

<file path=customXml/_rels/item3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1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10.xml><?xml version="1.0" encoding="utf-8"?>
<EsriMapsInfo xmlns="ESRI.ArcGIS.Mapping.OfficeIntegration.PowerPointInfo">
  <Version>Version1</Version>
  <RequiresSignIn>False</RequiresSignIn>
</EsriMapsInfo>
</file>

<file path=customXml/item11.xml><?xml version="1.0" encoding="utf-8"?>
<EsriMapsInfo xmlns="ESRI.ArcGIS.Mapping.OfficeIntegration.PowerPointInfo">
  <Version>Version1</Version>
  <RequiresSignIn>False</RequiresSignIn>
</EsriMapsInfo>
</file>

<file path=customXml/item12.xml><?xml version="1.0" encoding="utf-8"?>
<EsriMapsInfo xmlns="ESRI.ArcGIS.Mapping.OfficeIntegration.PowerPointInfo">
  <Version>Version1</Version>
  <RequiresSignIn>False</RequiresSignIn>
</EsriMapsInfo>
</file>

<file path=customXml/item13.xml><?xml version="1.0" encoding="utf-8"?>
<EsriMapsInfo xmlns="ESRI.ArcGIS.Mapping.OfficeIntegration.PowerPointInfo">
  <Version>Version1</Version>
  <RequiresSignIn>False</RequiresSignIn>
</EsriMapsInfo>
</file>

<file path=customXml/item14.xml><?xml version="1.0" encoding="utf-8"?>
<EsriMapsInfo xmlns="ESRI.ArcGIS.Mapping.OfficeIntegration.PowerPointInfo">
  <Version>Version1</Version>
  <RequiresSignIn>False</RequiresSignIn>
</EsriMapsInfo>
</file>

<file path=customXml/item15.xml><?xml version="1.0" encoding="utf-8"?>
<EsriMapsInfo xmlns="ESRI.ArcGIS.Mapping.OfficeIntegration.PowerPointInfo">
  <Version>Version1</Version>
  <RequiresSignIn>False</RequiresSignIn>
</EsriMapsInfo>
</file>

<file path=customXml/item16.xml><?xml version="1.0" encoding="utf-8"?>
<EsriMapsInfo xmlns="ESRI.ArcGIS.Mapping.OfficeIntegration.PowerPointInfo">
  <Version>Version1</Version>
  <RequiresSignIn>False</RequiresSignIn>
</EsriMapsInfo>
</file>

<file path=customXml/item17.xml><?xml version="1.0" encoding="utf-8"?>
<EsriMapsInfo xmlns="ESRI.ArcGIS.Mapping.OfficeIntegration.PowerPointInfo">
  <Version>Version1</Version>
  <RequiresSignIn>False</RequiresSignIn>
</EsriMapsInfo>
</file>

<file path=customXml/item18.xml><?xml version="1.0" encoding="utf-8"?>
<EsriMapsInfo xmlns="ESRI.ArcGIS.Mapping.OfficeIntegration.PowerPointInfo">
  <Version>Version1</Version>
  <RequiresSignIn>False</RequiresSignIn>
</EsriMapsInfo>
</file>

<file path=customXml/item19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20.xml><?xml version="1.0" encoding="utf-8"?>
<EsriMapsInfo xmlns="ESRI.ArcGIS.Mapping.OfficeIntegration.PowerPointInfo">
  <Version>Version1</Version>
  <RequiresSignIn>False</RequiresSignIn>
</EsriMapsInfo>
</file>

<file path=customXml/item21.xml><?xml version="1.0" encoding="utf-8"?>
<EsriMapsInfo xmlns="ESRI.ArcGIS.Mapping.OfficeIntegration.PowerPointInfo">
  <Version>Version1</Version>
  <RequiresSignIn>False</RequiresSignIn>
</EsriMapsInfo>
</file>

<file path=customXml/item22.xml><?xml version="1.0" encoding="utf-8"?>
<EsriMapsInfo xmlns="ESRI.ArcGIS.Mapping.OfficeIntegration.PowerPointInfo">
  <Version>Version1</Version>
  <RequiresSignIn>False</RequiresSignIn>
</EsriMapsInfo>
</file>

<file path=customXml/item23.xml><?xml version="1.0" encoding="utf-8"?>
<EsriMapsInfo xmlns="ESRI.ArcGIS.Mapping.OfficeIntegration.PowerPointInfo">
  <Version>Version1</Version>
  <RequiresSignIn>False</RequiresSignIn>
</EsriMapsInfo>
</file>

<file path=customXml/item24.xml><?xml version="1.0" encoding="utf-8"?>
<EsriMapsInfo xmlns="ESRI.ArcGIS.Mapping.OfficeIntegration.PowerPointInfo">
  <Version>Version1</Version>
  <RequiresSignIn>False</RequiresSignIn>
</EsriMapsInfo>
</file>

<file path=customXml/item25.xml><?xml version="1.0" encoding="utf-8"?>
<EsriMapsInfo xmlns="ESRI.ArcGIS.Mapping.OfficeIntegration.PowerPointInfo">
  <Version>Version1</Version>
  <RequiresSignIn>False</RequiresSignIn>
</EsriMapsInfo>
</file>

<file path=customXml/item26.xml><?xml version="1.0" encoding="utf-8"?>
<EsriMapsInfo xmlns="ESRI.ArcGIS.Mapping.OfficeIntegration.PowerPointInfo">
  <Version>Version1</Version>
  <RequiresSignIn>False</RequiresSignIn>
</EsriMapsInfo>
</file>

<file path=customXml/item27.xml><?xml version="1.0" encoding="utf-8"?>
<EsriMapsInfo xmlns="ESRI.ArcGIS.Mapping.OfficeIntegration.PowerPointInfo">
  <Version>Version1</Version>
  <RequiresSignIn>False</RequiresSignIn>
</EsriMapsInfo>
</file>

<file path=customXml/item28.xml><?xml version="1.0" encoding="utf-8"?>
<EsriMapsInfo xmlns="ESRI.ArcGIS.Mapping.OfficeIntegration.PowerPointInfo">
  <Version>Version1</Version>
  <RequiresSignIn>False</RequiresSignIn>
</EsriMapsInfo>
</file>

<file path=customXml/item29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30.xml><?xml version="1.0" encoding="utf-8"?>
<EsriMapsInfo xmlns="ESRI.ArcGIS.Mapping.OfficeIntegration.PowerPointInfo">
  <Version>Version1</Version>
  <RequiresSignIn>False</RequiresSignIn>
</EsriMapsInfo>
</file>

<file path=customXml/item31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EsriMapsInfo xmlns="ESRI.ArcGIS.Mapping.OfficeIntegration.PowerPointInfo">
  <Version>Version1</Version>
  <RequiresSignIn>False</RequiresSignIn>
</EsriMapsInfo>
</file>

<file path=customXml/item8.xml><?xml version="1.0" encoding="utf-8"?>
<EsriMapsInfo xmlns="ESRI.ArcGIS.Mapping.OfficeIntegration.PowerPointInfo">
  <Version>Version1</Version>
  <RequiresSignIn>False</RequiresSignIn>
</EsriMapsInfo>
</file>

<file path=customXml/item9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3FB10F31-0F0F-479E-9F8B-D24B45B740A5}">
  <ds:schemaRefs>
    <ds:schemaRef ds:uri="ESRI.ArcGIS.Mapping.OfficeIntegration.PowerPointInfo"/>
  </ds:schemaRefs>
</ds:datastoreItem>
</file>

<file path=customXml/itemProps10.xml><?xml version="1.0" encoding="utf-8"?>
<ds:datastoreItem xmlns:ds="http://schemas.openxmlformats.org/officeDocument/2006/customXml" ds:itemID="{2F326D9C-2BFF-43F2-8A91-700449B69BCD}">
  <ds:schemaRefs>
    <ds:schemaRef ds:uri="ESRI.ArcGIS.Mapping.OfficeIntegration.PowerPointInfo"/>
  </ds:schemaRefs>
</ds:datastoreItem>
</file>

<file path=customXml/itemProps11.xml><?xml version="1.0" encoding="utf-8"?>
<ds:datastoreItem xmlns:ds="http://schemas.openxmlformats.org/officeDocument/2006/customXml" ds:itemID="{7E593C43-13EF-4131-9D4E-80E0EF77A9A6}">
  <ds:schemaRefs>
    <ds:schemaRef ds:uri="ESRI.ArcGIS.Mapping.OfficeIntegration.PowerPointInfo"/>
  </ds:schemaRefs>
</ds:datastoreItem>
</file>

<file path=customXml/itemProps12.xml><?xml version="1.0" encoding="utf-8"?>
<ds:datastoreItem xmlns:ds="http://schemas.openxmlformats.org/officeDocument/2006/customXml" ds:itemID="{ADBDD1A1-82F8-41D2-B8FD-2382DAABE9BB}">
  <ds:schemaRefs>
    <ds:schemaRef ds:uri="ESRI.ArcGIS.Mapping.OfficeIntegration.PowerPointInfo"/>
  </ds:schemaRefs>
</ds:datastoreItem>
</file>

<file path=customXml/itemProps13.xml><?xml version="1.0" encoding="utf-8"?>
<ds:datastoreItem xmlns:ds="http://schemas.openxmlformats.org/officeDocument/2006/customXml" ds:itemID="{3704F040-D167-4936-84AB-C82D4054CC07}">
  <ds:schemaRefs>
    <ds:schemaRef ds:uri="ESRI.ArcGIS.Mapping.OfficeIntegration.PowerPointInfo"/>
  </ds:schemaRefs>
</ds:datastoreItem>
</file>

<file path=customXml/itemProps14.xml><?xml version="1.0" encoding="utf-8"?>
<ds:datastoreItem xmlns:ds="http://schemas.openxmlformats.org/officeDocument/2006/customXml" ds:itemID="{E54E12D7-4B99-4A4C-A12E-04BA2D3C60C9}">
  <ds:schemaRefs>
    <ds:schemaRef ds:uri="ESRI.ArcGIS.Mapping.OfficeIntegration.PowerPointInfo"/>
  </ds:schemaRefs>
</ds:datastoreItem>
</file>

<file path=customXml/itemProps15.xml><?xml version="1.0" encoding="utf-8"?>
<ds:datastoreItem xmlns:ds="http://schemas.openxmlformats.org/officeDocument/2006/customXml" ds:itemID="{9CDA12D7-70AD-4D08-AADE-B1293A11B538}">
  <ds:schemaRefs>
    <ds:schemaRef ds:uri="ESRI.ArcGIS.Mapping.OfficeIntegration.PowerPointInfo"/>
  </ds:schemaRefs>
</ds:datastoreItem>
</file>

<file path=customXml/itemProps16.xml><?xml version="1.0" encoding="utf-8"?>
<ds:datastoreItem xmlns:ds="http://schemas.openxmlformats.org/officeDocument/2006/customXml" ds:itemID="{E66C3FD0-C1AD-4B0D-8A23-52B9E7773B01}">
  <ds:schemaRefs>
    <ds:schemaRef ds:uri="ESRI.ArcGIS.Mapping.OfficeIntegration.PowerPointInfo"/>
  </ds:schemaRefs>
</ds:datastoreItem>
</file>

<file path=customXml/itemProps17.xml><?xml version="1.0" encoding="utf-8"?>
<ds:datastoreItem xmlns:ds="http://schemas.openxmlformats.org/officeDocument/2006/customXml" ds:itemID="{D17E1F4E-BE0A-45E1-B22E-6F97BA6585F6}">
  <ds:schemaRefs>
    <ds:schemaRef ds:uri="ESRI.ArcGIS.Mapping.OfficeIntegration.PowerPointInfo"/>
  </ds:schemaRefs>
</ds:datastoreItem>
</file>

<file path=customXml/itemProps18.xml><?xml version="1.0" encoding="utf-8"?>
<ds:datastoreItem xmlns:ds="http://schemas.openxmlformats.org/officeDocument/2006/customXml" ds:itemID="{8C434030-76A2-44E0-9C4B-C658B9B36847}">
  <ds:schemaRefs>
    <ds:schemaRef ds:uri="ESRI.ArcGIS.Mapping.OfficeIntegration.PowerPointInfo"/>
  </ds:schemaRefs>
</ds:datastoreItem>
</file>

<file path=customXml/itemProps19.xml><?xml version="1.0" encoding="utf-8"?>
<ds:datastoreItem xmlns:ds="http://schemas.openxmlformats.org/officeDocument/2006/customXml" ds:itemID="{8A2F0279-5AD7-455E-B56C-9DF8F27FA6E3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64F940EB-5E59-4C81-B452-D6BB65C85CE9}">
  <ds:schemaRefs>
    <ds:schemaRef ds:uri="ESRI.ArcGIS.Mapping.OfficeIntegration.PowerPointInfo"/>
  </ds:schemaRefs>
</ds:datastoreItem>
</file>

<file path=customXml/itemProps20.xml><?xml version="1.0" encoding="utf-8"?>
<ds:datastoreItem xmlns:ds="http://schemas.openxmlformats.org/officeDocument/2006/customXml" ds:itemID="{121FD951-2D25-431D-A519-1FD05798E576}">
  <ds:schemaRefs>
    <ds:schemaRef ds:uri="ESRI.ArcGIS.Mapping.OfficeIntegration.PowerPointInfo"/>
  </ds:schemaRefs>
</ds:datastoreItem>
</file>

<file path=customXml/itemProps21.xml><?xml version="1.0" encoding="utf-8"?>
<ds:datastoreItem xmlns:ds="http://schemas.openxmlformats.org/officeDocument/2006/customXml" ds:itemID="{51DA2B11-A78E-497F-AF1D-A25EE7C58831}">
  <ds:schemaRefs>
    <ds:schemaRef ds:uri="ESRI.ArcGIS.Mapping.OfficeIntegration.PowerPointInfo"/>
  </ds:schemaRefs>
</ds:datastoreItem>
</file>

<file path=customXml/itemProps22.xml><?xml version="1.0" encoding="utf-8"?>
<ds:datastoreItem xmlns:ds="http://schemas.openxmlformats.org/officeDocument/2006/customXml" ds:itemID="{6B1586C3-C3FE-4230-8DB2-4C4B896CD937}">
  <ds:schemaRefs>
    <ds:schemaRef ds:uri="ESRI.ArcGIS.Mapping.OfficeIntegration.PowerPointInfo"/>
  </ds:schemaRefs>
</ds:datastoreItem>
</file>

<file path=customXml/itemProps23.xml><?xml version="1.0" encoding="utf-8"?>
<ds:datastoreItem xmlns:ds="http://schemas.openxmlformats.org/officeDocument/2006/customXml" ds:itemID="{B8BC518C-DC2B-467C-A3D0-2FBF1F25EEC6}">
  <ds:schemaRefs>
    <ds:schemaRef ds:uri="ESRI.ArcGIS.Mapping.OfficeIntegration.PowerPointInfo"/>
  </ds:schemaRefs>
</ds:datastoreItem>
</file>

<file path=customXml/itemProps24.xml><?xml version="1.0" encoding="utf-8"?>
<ds:datastoreItem xmlns:ds="http://schemas.openxmlformats.org/officeDocument/2006/customXml" ds:itemID="{4A314257-6789-4F3C-933E-0D7F4C1FA31B}">
  <ds:schemaRefs>
    <ds:schemaRef ds:uri="ESRI.ArcGIS.Mapping.OfficeIntegration.PowerPointInfo"/>
  </ds:schemaRefs>
</ds:datastoreItem>
</file>

<file path=customXml/itemProps25.xml><?xml version="1.0" encoding="utf-8"?>
<ds:datastoreItem xmlns:ds="http://schemas.openxmlformats.org/officeDocument/2006/customXml" ds:itemID="{6111069E-685B-4177-929E-3DA56842F47E}">
  <ds:schemaRefs>
    <ds:schemaRef ds:uri="ESRI.ArcGIS.Mapping.OfficeIntegration.PowerPointInfo"/>
  </ds:schemaRefs>
</ds:datastoreItem>
</file>

<file path=customXml/itemProps26.xml><?xml version="1.0" encoding="utf-8"?>
<ds:datastoreItem xmlns:ds="http://schemas.openxmlformats.org/officeDocument/2006/customXml" ds:itemID="{A86929AD-37CF-4AFC-A9CB-6E87652171C2}">
  <ds:schemaRefs>
    <ds:schemaRef ds:uri="ESRI.ArcGIS.Mapping.OfficeIntegration.PowerPointInfo"/>
  </ds:schemaRefs>
</ds:datastoreItem>
</file>

<file path=customXml/itemProps27.xml><?xml version="1.0" encoding="utf-8"?>
<ds:datastoreItem xmlns:ds="http://schemas.openxmlformats.org/officeDocument/2006/customXml" ds:itemID="{6679A8AE-8A07-4768-A483-43FCE5EB5078}">
  <ds:schemaRefs>
    <ds:schemaRef ds:uri="ESRI.ArcGIS.Mapping.OfficeIntegration.PowerPointInfo"/>
  </ds:schemaRefs>
</ds:datastoreItem>
</file>

<file path=customXml/itemProps28.xml><?xml version="1.0" encoding="utf-8"?>
<ds:datastoreItem xmlns:ds="http://schemas.openxmlformats.org/officeDocument/2006/customXml" ds:itemID="{09B91CF3-DAA0-49B5-84C4-4C76B19A6830}">
  <ds:schemaRefs>
    <ds:schemaRef ds:uri="ESRI.ArcGIS.Mapping.OfficeIntegration.PowerPointInfo"/>
  </ds:schemaRefs>
</ds:datastoreItem>
</file>

<file path=customXml/itemProps29.xml><?xml version="1.0" encoding="utf-8"?>
<ds:datastoreItem xmlns:ds="http://schemas.openxmlformats.org/officeDocument/2006/customXml" ds:itemID="{0AC3191D-2D9C-4F58-846F-639F74755354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6FD4D621-72FD-446C-A9E4-850927F07465}">
  <ds:schemaRefs>
    <ds:schemaRef ds:uri="ESRI.ArcGIS.Mapping.OfficeIntegration.PowerPointInfo"/>
  </ds:schemaRefs>
</ds:datastoreItem>
</file>

<file path=customXml/itemProps30.xml><?xml version="1.0" encoding="utf-8"?>
<ds:datastoreItem xmlns:ds="http://schemas.openxmlformats.org/officeDocument/2006/customXml" ds:itemID="{23BA3BD9-3EC3-4FE8-AC62-983003A856BF}">
  <ds:schemaRefs>
    <ds:schemaRef ds:uri="ESRI.ArcGIS.Mapping.OfficeIntegration.PowerPointInfo"/>
  </ds:schemaRefs>
</ds:datastoreItem>
</file>

<file path=customXml/itemProps31.xml><?xml version="1.0" encoding="utf-8"?>
<ds:datastoreItem xmlns:ds="http://schemas.openxmlformats.org/officeDocument/2006/customXml" ds:itemID="{F1D02D66-FCB1-4E11-89A5-F932E1CFF29C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C0CCB8DC-A8D6-40C3-9C1E-EB626BE3A8BF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37C229FC-1F0A-49C7-993F-F13B538AA230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4993A889-71C8-4B67-BB84-2B4561CFD6BB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69D696D5-ABF1-4AC0-A1A9-F7BC15AD3564}">
  <ds:schemaRefs>
    <ds:schemaRef ds:uri="ESRI.ArcGIS.Mapping.OfficeIntegration.PowerPointInfo"/>
  </ds:schemaRefs>
</ds:datastoreItem>
</file>

<file path=customXml/itemProps8.xml><?xml version="1.0" encoding="utf-8"?>
<ds:datastoreItem xmlns:ds="http://schemas.openxmlformats.org/officeDocument/2006/customXml" ds:itemID="{7DF1D0B8-369E-4DB8-A0CB-9D4D4F310499}">
  <ds:schemaRefs>
    <ds:schemaRef ds:uri="ESRI.ArcGIS.Mapping.OfficeIntegration.PowerPointInfo"/>
  </ds:schemaRefs>
</ds:datastoreItem>
</file>

<file path=customXml/itemProps9.xml><?xml version="1.0" encoding="utf-8"?>
<ds:datastoreItem xmlns:ds="http://schemas.openxmlformats.org/officeDocument/2006/customXml" ds:itemID="{81F51CDE-7130-4CB3-B43E-07CB4CD87B9D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36x48-Template-V2b</Template>
  <TotalTime>675</TotalTime>
  <Words>1298</Words>
  <Application>Microsoft Office PowerPoint</Application>
  <PresentationFormat>Custom</PresentationFormat>
  <Paragraphs>146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Cambria Math</vt:lpstr>
      <vt:lpstr>Times</vt:lpstr>
      <vt:lpstr>Times New Roman</vt:lpstr>
      <vt:lpstr>Trebuchet MS</vt:lpstr>
      <vt:lpstr>36x48-Template-V2b</vt:lpstr>
      <vt:lpstr>Classic - Wide Center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CanterburyMedia</dc:creator>
  <dc:description>This template is the property of PosterPresentations.com. Call us if you need help with this poster template._x000d_
1-866-649-3004           _x000d_
 (c)PosterPresentations.com</dc:description>
  <cp:lastModifiedBy>Bembenek, Aaron Patrick</cp:lastModifiedBy>
  <cp:revision>107</cp:revision>
  <dcterms:created xsi:type="dcterms:W3CDTF">2013-11-15T19:57:35Z</dcterms:created>
  <dcterms:modified xsi:type="dcterms:W3CDTF">2015-10-14T18:54:45Z</dcterms:modified>
</cp:coreProperties>
</file>