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16" r:id="rId1"/>
  </p:sldMasterIdLst>
  <p:notesMasterIdLst>
    <p:notesMasterId r:id="rId26"/>
  </p:notesMasterIdLst>
  <p:sldIdLst>
    <p:sldId id="296" r:id="rId2"/>
    <p:sldId id="303" r:id="rId3"/>
    <p:sldId id="297" r:id="rId4"/>
    <p:sldId id="307" r:id="rId5"/>
    <p:sldId id="290" r:id="rId6"/>
    <p:sldId id="308" r:id="rId7"/>
    <p:sldId id="309" r:id="rId8"/>
    <p:sldId id="310" r:id="rId9"/>
    <p:sldId id="311" r:id="rId10"/>
    <p:sldId id="312" r:id="rId11"/>
    <p:sldId id="313" r:id="rId12"/>
    <p:sldId id="314" r:id="rId13"/>
    <p:sldId id="315" r:id="rId14"/>
    <p:sldId id="316" r:id="rId15"/>
    <p:sldId id="317" r:id="rId16"/>
    <p:sldId id="318" r:id="rId17"/>
    <p:sldId id="300" r:id="rId18"/>
    <p:sldId id="293" r:id="rId19"/>
    <p:sldId id="319" r:id="rId20"/>
    <p:sldId id="320" r:id="rId21"/>
    <p:sldId id="294" r:id="rId22"/>
    <p:sldId id="295" r:id="rId23"/>
    <p:sldId id="321" r:id="rId24"/>
    <p:sldId id="299" r:id="rId25"/>
  </p:sldIdLst>
  <p:sldSz cx="9144000" cy="6858000" type="screen4x3"/>
  <p:notesSz cx="7315200" cy="9601200"/>
  <p:embeddedFontLst>
    <p:embeddedFont>
      <p:font typeface="Cambria Math" pitchFamily="18" charset="0"/>
      <p:regular r:id="rId27"/>
    </p:embeddedFont>
    <p:embeddedFont>
      <p:font typeface="Calibri" pitchFamily="34" charset="0"/>
      <p:regular r:id="rId28"/>
      <p:bold r:id="rId29"/>
      <p:italic r:id="rId30"/>
      <p:boldItalic r:id="rId31"/>
    </p:embeddedFont>
    <p:embeddedFont>
      <p:font typeface="cmsy10" pitchFamily="34" charset="0"/>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62522" autoAdjust="0"/>
  </p:normalViewPr>
  <p:slideViewPr>
    <p:cSldViewPr>
      <p:cViewPr varScale="1">
        <p:scale>
          <a:sx n="40" d="100"/>
          <a:sy n="40" d="100"/>
        </p:scale>
        <p:origin x="-2040" y="-114"/>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sorterViewPr>
    <p:cViewPr>
      <p:scale>
        <a:sx n="100" d="100"/>
        <a:sy n="100" d="100"/>
      </p:scale>
      <p:origin x="0" y="4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5-30T22:42:52.376"/>
    </inkml:context>
    <inkml:brush xml:id="br0">
      <inkml:brushProperty name="width" value="0.06667" units="cm"/>
      <inkml:brushProperty name="height" value="0.06667" units="cm"/>
      <inkml:brushProperty name="color" value="#3165BB"/>
      <inkml:brushProperty name="fitToCurve" value="1"/>
    </inkml:brush>
  </inkml:definitions>
  <inkml:trace contextRef="#ctx0" brushRef="#br0">2562 364 3096,'0'0'4515,"0"0"-129,14-12-516,-14 12-3096,21-16-1290,-21 16-2838,18-14-774,-2 10-258,-16 4 130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8" tIns="48329" rIns="96658" bIns="48329" rtlCol="0"/>
          <a:lstStyle>
            <a:lvl1pPr algn="r">
              <a:defRPr sz="1200"/>
            </a:lvl1pPr>
          </a:lstStyle>
          <a:p>
            <a:fld id="{2049F64A-EABA-457A-A5DE-915A3D3FB8D2}" type="datetimeFigureOut">
              <a:rPr lang="en-US" smtClean="0"/>
              <a:t>2/4/2013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8" tIns="48329" rIns="96658" bIns="48329"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8" tIns="48329" rIns="96658" bIns="48329" rtlCol="0" anchor="b"/>
          <a:lstStyle>
            <a:lvl1pPr algn="r">
              <a:defRPr sz="1200"/>
            </a:lvl1pPr>
          </a:lstStyle>
          <a:p>
            <a:fld id="{A378F4F8-160B-406F-A930-E90103237C25}" type="slidenum">
              <a:rPr lang="en-US" smtClean="0"/>
              <a:t>‹#›</a:t>
            </a:fld>
            <a:endParaRPr lang="en-US"/>
          </a:p>
        </p:txBody>
      </p:sp>
    </p:spTree>
    <p:extLst>
      <p:ext uri="{BB962C8B-B14F-4D97-AF65-F5344CB8AC3E}">
        <p14:creationId xmlns:p14="http://schemas.microsoft.com/office/powerpoint/2010/main" val="2544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give a brief overview of our multidisciplinary</a:t>
            </a:r>
            <a:r>
              <a:rPr lang="en-US" baseline="0" dirty="0" smtClean="0"/>
              <a:t> project on Privacy for Social Science Research, which we’ve been developing at Harvard over the past couple of years, with the help of a small amount of seed funding from Google, and which we are very excited about bringing to full scale. </a:t>
            </a:r>
          </a:p>
          <a:p>
            <a:endParaRPr lang="en-US" baseline="0" dirty="0" smtClean="0"/>
          </a:p>
          <a:p>
            <a:r>
              <a:rPr lang="en-US" baseline="0" dirty="0" smtClean="0"/>
              <a:t>I am Salil Vadhan, the lead PI on the project.  My background is in theoretical computer science and cryptography, and much of my work in the past few years has been on data privacy.  </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a:t>
            </a:fld>
            <a:endParaRPr lang="en-US"/>
          </a:p>
        </p:txBody>
      </p:sp>
    </p:spTree>
    <p:extLst>
      <p:ext uri="{BB962C8B-B14F-4D97-AF65-F5344CB8AC3E}">
        <p14:creationId xmlns:p14="http://schemas.microsoft.com/office/powerpoint/2010/main" val="251715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we’ve seen, our project has a variety of outcomes ranging from theory to practice, from computer science to law, from focused impact to broad outreach.  All of these different aspects of our work mutually inform and benefit from each other, but none are dependent on very specific achievements in the others.  </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22</a:t>
            </a:fld>
            <a:endParaRPr lang="en-US"/>
          </a:p>
        </p:txBody>
      </p:sp>
    </p:spTree>
    <p:extLst>
      <p:ext uri="{BB962C8B-B14F-4D97-AF65-F5344CB8AC3E}">
        <p14:creationId xmlns:p14="http://schemas.microsoft.com/office/powerpoint/2010/main" val="1341683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conclude</a:t>
            </a:r>
            <a:r>
              <a:rPr lang="en-US" baseline="0" dirty="0" smtClean="0"/>
              <a:t> with a few thoughts about why we are embarking on this project.</a:t>
            </a:r>
          </a:p>
          <a:p>
            <a:endParaRPr lang="en-US" baseline="0" dirty="0" smtClean="0"/>
          </a:p>
          <a:p>
            <a:r>
              <a:rPr lang="en-US" baseline="0" dirty="0" smtClean="0"/>
              <a:t>Why do we feel it is important?   We are motivated by the apparent clash between two values that we hold dear – the right to privacy on one side, and knowledge about humanity and human behavior on the other.  Any progress we can make towards resolving this tension seems to be a valuable use of our time and resources.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is now the right time to do it?  The new insights on data privacy that have been developing in computer science and statistics are why this project could not have been done 5 years ago, and the urgent need coming from computational social science (and big data more generally) is why we can’t wait any longer.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And why should we being doing this at Harvard, with our team?  Our integrated multidisciplinary approach will allow for solutions that would not be possible when approaching the problem through the lens of a single discipline.   Our team has already successfully started working together.  And the IQSS </a:t>
            </a:r>
            <a:r>
              <a:rPr lang="en-US" baseline="0" dirty="0" err="1" smtClean="0"/>
              <a:t>Dataverse</a:t>
            </a:r>
            <a:r>
              <a:rPr lang="en-US" baseline="0" dirty="0" smtClean="0"/>
              <a:t> Network provides a unique opportunity for wide external impact.</a:t>
            </a:r>
          </a:p>
          <a:p>
            <a:r>
              <a:rPr lang="en-US" baseline="0" dirty="0" smtClean="0"/>
              <a:t> </a:t>
            </a:r>
          </a:p>
          <a:p>
            <a:r>
              <a:rPr lang="en-US" baseline="0" dirty="0" smtClean="0"/>
              <a:t>We are now happy to take any questions you might have.</a:t>
            </a:r>
          </a:p>
          <a:p>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23</a:t>
            </a:fld>
            <a:endParaRPr lang="en-US"/>
          </a:p>
        </p:txBody>
      </p:sp>
    </p:spTree>
    <p:extLst>
      <p:ext uri="{BB962C8B-B14F-4D97-AF65-F5344CB8AC3E}">
        <p14:creationId xmlns:p14="http://schemas.microsoft.com/office/powerpoint/2010/main" val="313374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conclude</a:t>
            </a:r>
            <a:r>
              <a:rPr lang="en-US" baseline="0" dirty="0" smtClean="0"/>
              <a:t> with a few thoughts about why we are embarking on this project.</a:t>
            </a:r>
          </a:p>
          <a:p>
            <a:endParaRPr lang="en-US" baseline="0" dirty="0" smtClean="0"/>
          </a:p>
          <a:p>
            <a:r>
              <a:rPr lang="en-US" baseline="0" dirty="0" smtClean="0"/>
              <a:t>Why do we feel it is important?   We are motivated by the apparent clash between two values that we hold dear – the right to privacy on one side, and knowledge about humanity and human behavior on the other.  Any progress we can make towards resolving this tension seems to be a valuable use of our time and resources.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Why is now the right time to do it?  The new insights on data privacy that have been developing in computer science and statistics are why this project could not have been done 5 years ago, and the urgent need coming from computational social science (and big data more generally) is why we can’t wait any longer.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And why should we being doing this at Harvard, with our team?  Our integrated multidisciplinary approach will allow for solutions that would not be possible when approaching the problem through the lens of a single discipline.   Our team has already successfully started working together.  And the IQSS </a:t>
            </a:r>
            <a:r>
              <a:rPr lang="en-US" baseline="0" dirty="0" err="1" smtClean="0"/>
              <a:t>Dataverse</a:t>
            </a:r>
            <a:r>
              <a:rPr lang="en-US" baseline="0" dirty="0" smtClean="0"/>
              <a:t> Network provides a unique opportunity for wide external impact.</a:t>
            </a:r>
          </a:p>
          <a:p>
            <a:r>
              <a:rPr lang="en-US" baseline="0" dirty="0" smtClean="0"/>
              <a:t> </a:t>
            </a:r>
          </a:p>
          <a:p>
            <a:r>
              <a:rPr lang="en-US" baseline="0" dirty="0" smtClean="0"/>
              <a:t>We are now happy to take any questions you might have.</a:t>
            </a:r>
          </a:p>
          <a:p>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24</a:t>
            </a:fld>
            <a:endParaRPr lang="en-US"/>
          </a:p>
        </p:txBody>
      </p:sp>
    </p:spTree>
    <p:extLst>
      <p:ext uri="{BB962C8B-B14F-4D97-AF65-F5344CB8AC3E}">
        <p14:creationId xmlns:p14="http://schemas.microsoft.com/office/powerpoint/2010/main" val="313374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context for our project is</a:t>
            </a:r>
            <a:r>
              <a:rPr lang="en-US" baseline="0" dirty="0" smtClean="0"/>
              <a:t> the exciting transformation that is happening in social science, due to the immense variety and volume of new sources of data on human behavior.  Instead of being limited to surveys of a few thousand people, researchers can carry out studies on the scale of hundreds of thousands by using data from new sources such as cell phone GPS readings, web searches, political blog posts, and social network activity.  Moreover, the internet and data repositories such as the </a:t>
            </a:r>
            <a:r>
              <a:rPr lang="en-US" baseline="0" dirty="0" err="1" smtClean="0"/>
              <a:t>Dataverse</a:t>
            </a:r>
            <a:r>
              <a:rPr lang="en-US" baseline="0" dirty="0" smtClean="0"/>
              <a:t> Network (which I’ll talk about later) have made it much easier to share such data with other researchers enable replication and new analyses.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 major obstacle for realizing the full potential of this vision is Privacy.  Most of these datasets contain sensitive personal information about individuals, and currently social scientists do not have the tools to ensure that the privacy of those individuals is protected when the data is analyzed or shared.  The result is that researchers are refusing to share their data, clashing with the growing movement towards open sharing of data being pushed by the research community and funding agencies. </a:t>
            </a:r>
          </a:p>
          <a:p>
            <a:endParaRPr lang="en-US" baseline="0" dirty="0" smtClean="0"/>
          </a:p>
          <a:p>
            <a:r>
              <a:rPr lang="en-US" baseline="0" dirty="0" smtClean="0"/>
              <a:t>What do about this?  The traditional approach is to try and </a:t>
            </a:r>
            <a:r>
              <a:rPr lang="en-US" baseline="0" dirty="0" err="1" smtClean="0"/>
              <a:t>anonymize</a:t>
            </a:r>
            <a:r>
              <a:rPr lang="en-US" baseline="0" dirty="0" smtClean="0"/>
              <a:t> data by removing so-called “personally identifying information”.  However, it is now well-known that this technique does not work, because moderate amounts of seemingly innocuous information can already uniquely isolate individuals, and this information can often be linked with other publicly available data to re-identify the individuals in supposedly </a:t>
            </a:r>
            <a:r>
              <a:rPr lang="en-US" baseline="0" dirty="0" err="1" smtClean="0"/>
              <a:t>anonymized</a:t>
            </a:r>
            <a:r>
              <a:rPr lang="en-US" baseline="0" dirty="0" smtClean="0"/>
              <a:t> datasets.  This problem was demonstrated in work by my co-PI Latanya Sweeney a number of years ago linking </a:t>
            </a:r>
            <a:r>
              <a:rPr lang="en-US" baseline="0" dirty="0" err="1" smtClean="0"/>
              <a:t>anonymized</a:t>
            </a:r>
            <a:r>
              <a:rPr lang="en-US" baseline="0" dirty="0" smtClean="0"/>
              <a:t> medical claims data with public voter registration rolls to uniquely identify the record of Massachusetts </a:t>
            </a:r>
            <a:r>
              <a:rPr lang="en-US" baseline="0" dirty="0" err="1" smtClean="0"/>
              <a:t>governer</a:t>
            </a:r>
            <a:r>
              <a:rPr lang="en-US" baseline="0" dirty="0" smtClean="0"/>
              <a:t> William Weld, and has become much more acute with the vast amounts of data that is publicly available on the internet.  Indeed, there have been many more examples of </a:t>
            </a:r>
            <a:r>
              <a:rPr lang="en-US" baseline="0" dirty="0" err="1" smtClean="0"/>
              <a:t>reidentifications</a:t>
            </a:r>
            <a:r>
              <a:rPr lang="en-US" baseline="0" dirty="0" smtClean="0"/>
              <a:t> since then.</a:t>
            </a:r>
          </a:p>
          <a:p>
            <a:endParaRPr lang="en-US" baseline="0" dirty="0" smtClean="0"/>
          </a:p>
          <a:p>
            <a:r>
              <a:rPr lang="en-US" baseline="0" dirty="0" smtClean="0"/>
              <a:t>Thus, this traditional approach presents us with a stark choice between privacy and data utility.  If you remove only obviously identifying information, then the privacy is very weak – you’ve just made it slightly harder to identify individuals.  If you aggressively de-identify, then the resulting dataset may have very little </a:t>
            </a:r>
            <a:r>
              <a:rPr lang="en-US" baseline="0" dirty="0" err="1" smtClean="0"/>
              <a:t>utliity</a:t>
            </a:r>
            <a:r>
              <a:rPr lang="en-US" baseline="0" dirty="0" smtClean="0"/>
              <a:t> left – you may have removed exactly the information you are interested in studying.</a:t>
            </a:r>
          </a:p>
          <a:p>
            <a:endParaRPr lang="en-US"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3</a:t>
            </a:fld>
            <a:endParaRPr lang="en-US"/>
          </a:p>
        </p:txBody>
      </p:sp>
    </p:spTree>
    <p:extLst>
      <p:ext uri="{BB962C8B-B14F-4D97-AF65-F5344CB8AC3E}">
        <p14:creationId xmlns:p14="http://schemas.microsoft.com/office/powerpoint/2010/main" val="101951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our project is </a:t>
            </a:r>
            <a:r>
              <a:rPr lang="en-US" baseline="0" dirty="0" smtClean="0"/>
              <a:t>to help relieve these tensions.  To enable both privacy and open sharing of data, and to work towards pushing this utility vs. privacy curve out as much as possible – so that one can simultaneously have a large amount of both. </a:t>
            </a:r>
          </a:p>
          <a:p>
            <a:endParaRPr lang="en-US" baseline="0" dirty="0" smtClean="0"/>
          </a:p>
          <a:p>
            <a:r>
              <a:rPr lang="en-US" baseline="0" dirty="0" smtClean="0"/>
              <a:t>We will achieve our goals through the combined effort of several disciplines:</a:t>
            </a:r>
          </a:p>
          <a:p>
            <a:pPr marL="181233" indent="-181233">
              <a:buFontTx/>
              <a:buChar char="-"/>
            </a:pPr>
            <a:r>
              <a:rPr lang="en-US" baseline="0" dirty="0" smtClean="0"/>
              <a:t>From computer science, we will draw upon a recent and flourishing body of work that has illuminated our conception of data privacy through the introduction of strong protection models such as differential privacy, and has provided algorithms that achieve strong privacy guarantees while minimally distorting data (or the results of queries on data).</a:t>
            </a:r>
          </a:p>
          <a:p>
            <a:pPr marL="181233" indent="-181233">
              <a:buFontTx/>
              <a:buChar char="-"/>
            </a:pPr>
            <a:r>
              <a:rPr lang="en-US" baseline="0" dirty="0" smtClean="0"/>
              <a:t>To understand whether these methods provide utility in practice, we need to understand the needs and constraints of our users.  For us, these are the social scientists and statisticians who are collecting, sharing, and analyzing privacy-sensitive data.   </a:t>
            </a:r>
          </a:p>
          <a:p>
            <a:pPr marL="181233" indent="-181233">
              <a:buFontTx/>
              <a:buChar char="-"/>
            </a:pPr>
            <a:r>
              <a:rPr lang="en-US" baseline="0" dirty="0" smtClean="0"/>
              <a:t>Finally, the technological solutions coming from computer science and statistics need to be developed in tandem with appropriate legal and policy instruments that guide and support researchers as they handle privacy-sensitive data. </a:t>
            </a:r>
          </a:p>
          <a:p>
            <a:endParaRPr lang="en-US" dirty="0" smtClean="0"/>
          </a:p>
          <a:p>
            <a:r>
              <a:rPr lang="en-US" baseline="0" dirty="0" smtClean="0"/>
              <a:t>The project comes out of a collaboration between 4 institutes at </a:t>
            </a:r>
            <a:r>
              <a:rPr lang="en-US" baseline="0" dirty="0" err="1" smtClean="0"/>
              <a:t>harvard</a:t>
            </a:r>
            <a:r>
              <a:rPr lang="en-US" baseline="0" dirty="0" smtClean="0"/>
              <a:t>, that are each multidisciplinary, but with different emphases, and collectively range across the disciplines relevant to our project. </a:t>
            </a:r>
          </a:p>
          <a:p>
            <a:endParaRPr lang="en-US" baseline="0" dirty="0" smtClean="0"/>
          </a:p>
          <a:p>
            <a:r>
              <a:rPr lang="en-US" baseline="0" dirty="0" smtClean="0"/>
              <a:t>From these institutes, we’ve put together an exciting team for this project.</a:t>
            </a:r>
          </a:p>
          <a:p>
            <a:pPr marL="181233" marR="0" indent="-181233" algn="l" defTabSz="914400" rtl="0" eaLnBrk="1" fontAlgn="auto" latinLnBrk="0" hangingPunct="1">
              <a:lnSpc>
                <a:spcPct val="100000"/>
              </a:lnSpc>
              <a:spcBef>
                <a:spcPts val="0"/>
              </a:spcBef>
              <a:spcAft>
                <a:spcPts val="0"/>
              </a:spcAft>
              <a:buClrTx/>
              <a:buSzTx/>
              <a:buFontTx/>
              <a:buChar char="-"/>
              <a:tabLst/>
              <a:defRPr/>
            </a:pPr>
            <a:r>
              <a:rPr lang="en-US" baseline="0" dirty="0" smtClean="0"/>
              <a:t>I’ve already introduced myself.  For 3 years, I was director of Center for Research on Computation and Society, which fosters new computer science research aimed at problems of importance to society.</a:t>
            </a:r>
          </a:p>
          <a:p>
            <a:pPr marL="181233" marR="0" indent="-181233" algn="l" defTabSz="914400" rtl="0" eaLnBrk="1" fontAlgn="auto" latinLnBrk="0" hangingPunct="1">
              <a:lnSpc>
                <a:spcPct val="100000"/>
              </a:lnSpc>
              <a:spcBef>
                <a:spcPts val="0"/>
              </a:spcBef>
              <a:spcAft>
                <a:spcPts val="0"/>
              </a:spcAft>
              <a:buClrTx/>
              <a:buSzTx/>
              <a:buFontTx/>
              <a:buChar char="-"/>
              <a:tabLst/>
              <a:defRPr/>
            </a:pPr>
            <a:r>
              <a:rPr lang="en-US" baseline="0" dirty="0" smtClean="0"/>
              <a:t>Gary King is a university professor at Harvard, based in the government department, and is founder and director of the Institute for </a:t>
            </a:r>
            <a:r>
              <a:rPr lang="en-US" baseline="0" dirty="0" err="1" smtClean="0"/>
              <a:t>Quantitatitive</a:t>
            </a:r>
            <a:r>
              <a:rPr lang="en-US" baseline="0" dirty="0" smtClean="0"/>
              <a:t> Social Science, which develops and disseminates statistical, computational, and analytic tools for the social sciences to enable the kind of transformation I discussed on the previous slide.</a:t>
            </a:r>
          </a:p>
          <a:p>
            <a:pPr marL="181233" indent="-181233">
              <a:buFontTx/>
              <a:buChar char="-"/>
            </a:pPr>
            <a:r>
              <a:rPr lang="en-US" baseline="0" dirty="0" smtClean="0"/>
              <a:t>Latanya Sweeney is founder and director of the Data Privacy Lab, and was one of the first computer scientists to work on data privacy.  She and the lab have a long history of impact on both privacy technology and policy.  She recently moved to the lab from CMU to IQSS, reflecting a recognition on both sides that privacy is a major problem for quantitative social science.</a:t>
            </a:r>
          </a:p>
          <a:p>
            <a:pPr marL="181233" indent="-181233">
              <a:buFontTx/>
              <a:buChar char="-"/>
            </a:pPr>
            <a:r>
              <a:rPr lang="en-US" baseline="0" dirty="0" smtClean="0"/>
              <a:t>Phil Malone is a clinical professor of law at Harvard Law School and the </a:t>
            </a:r>
            <a:r>
              <a:rPr lang="en-US" baseline="0" dirty="0" err="1" smtClean="0"/>
              <a:t>Berkman</a:t>
            </a:r>
            <a:r>
              <a:rPr lang="en-US" baseline="0" dirty="0" smtClean="0"/>
              <a:t> Center for Internet and Society, and has extensive practical experience with information technology and law, including cases involving data privacy.</a:t>
            </a:r>
          </a:p>
          <a:p>
            <a:pPr marL="181233" indent="-181233">
              <a:buFontTx/>
              <a:buChar char="-"/>
            </a:pPr>
            <a:r>
              <a:rPr lang="en-US" baseline="0" dirty="0" smtClean="0"/>
              <a:t>Edo Airoldi is a faculty member in statistics, and has significant experience in both computational social science and statistical models of privacy.</a:t>
            </a:r>
          </a:p>
          <a:p>
            <a:pPr marL="181233" indent="-181233">
              <a:buFontTx/>
              <a:buChar char="-"/>
            </a:pPr>
            <a:r>
              <a:rPr lang="en-US" baseline="0" dirty="0" smtClean="0"/>
              <a:t>Stephen Chong is a faculty member in CS, working in programming language approaches to security, important in our project both for ensuring the security of implemented algorithms and for formalizing and enforcing privacy policies,</a:t>
            </a:r>
          </a:p>
          <a:p>
            <a:pPr marL="181233" indent="-181233">
              <a:buFontTx/>
              <a:buChar char="-"/>
            </a:pPr>
            <a:r>
              <a:rPr lang="en-US" baseline="0" dirty="0" err="1" smtClean="0"/>
              <a:t>Merce</a:t>
            </a:r>
            <a:r>
              <a:rPr lang="en-US" baseline="0" dirty="0" smtClean="0"/>
              <a:t> </a:t>
            </a:r>
            <a:r>
              <a:rPr lang="en-US" baseline="0" dirty="0" err="1" smtClean="0"/>
              <a:t>Crosas</a:t>
            </a:r>
            <a:r>
              <a:rPr lang="en-US" baseline="0" dirty="0" smtClean="0"/>
              <a:t> is Director of Product Development at IQSS, and led the design and implementation of the </a:t>
            </a:r>
            <a:r>
              <a:rPr lang="en-US" baseline="0" dirty="0" err="1" smtClean="0"/>
              <a:t>Dataverse</a:t>
            </a:r>
            <a:r>
              <a:rPr lang="en-US" baseline="0" dirty="0" smtClean="0"/>
              <a:t> Network software that plays an important role in our project.</a:t>
            </a:r>
          </a:p>
          <a:p>
            <a:pPr marL="181233" indent="-181233">
              <a:buFontTx/>
              <a:buChar char="-"/>
            </a:pPr>
            <a:endParaRPr lang="en-US" baseline="0" dirty="0" smtClean="0"/>
          </a:p>
          <a:p>
            <a:r>
              <a:rPr lang="en-US" baseline="0" dirty="0" smtClean="0"/>
              <a:t>In addition, I’m excited to mention some of our external collaborators, who we’ve already begun working with: Micah Altman, Cynthia </a:t>
            </a:r>
            <a:r>
              <a:rPr lang="en-US" baseline="0" dirty="0" err="1" smtClean="0"/>
              <a:t>Dwork</a:t>
            </a:r>
            <a:r>
              <a:rPr lang="en-US" baseline="0" dirty="0" smtClean="0"/>
              <a:t>, and Kobbi Nissim.  Cynthia and Kobbi are two of the co-founders of differential privacy, which plays an important role in our project.  Kobbi is now at CRCS as a Visiting Scholar, on sabbatical from Ben-Gurion University in Israel.  </a:t>
            </a:r>
          </a:p>
        </p:txBody>
      </p:sp>
      <p:sp>
        <p:nvSpPr>
          <p:cNvPr id="4" name="Slide Number Placeholder 3"/>
          <p:cNvSpPr>
            <a:spLocks noGrp="1"/>
          </p:cNvSpPr>
          <p:nvPr>
            <p:ph type="sldNum" sz="quarter" idx="10"/>
          </p:nvPr>
        </p:nvSpPr>
        <p:spPr/>
        <p:txBody>
          <a:bodyPr/>
          <a:lstStyle/>
          <a:p>
            <a:fld id="{A378F4F8-160B-406F-A930-E90103237C25}" type="slidenum">
              <a:rPr lang="en-US" smtClean="0"/>
              <a:t>4</a:t>
            </a:fld>
            <a:endParaRPr lang="en-US"/>
          </a:p>
        </p:txBody>
      </p:sp>
    </p:spTree>
    <p:extLst>
      <p:ext uri="{BB962C8B-B14F-4D97-AF65-F5344CB8AC3E}">
        <p14:creationId xmlns:p14="http://schemas.microsoft.com/office/powerpoint/2010/main" val="350085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facets to our approach, ranging from definitional and experimental work with measures of privacy and utility, to the development of practical technological and legal tools for handling privacy sensitive-data, to making these tools and educational materials on privacy available for public use.  I’ll talk about some of these in more detail later, but for now I want to highlight a unique opportunity in our project that comes from the IQSS </a:t>
            </a:r>
            <a:r>
              <a:rPr lang="en-US" baseline="0" dirty="0" err="1" smtClean="0"/>
              <a:t>Dataverse</a:t>
            </a:r>
            <a:r>
              <a:rPr lang="en-US" baseline="0" dirty="0" smtClean="0"/>
              <a:t> Network Project.</a:t>
            </a:r>
          </a:p>
          <a:p>
            <a:endParaRPr lang="en-US" baseline="0" dirty="0" smtClean="0"/>
          </a:p>
          <a:p>
            <a:pPr algn="l"/>
            <a:r>
              <a:rPr lang="en-US" baseline="0" dirty="0" smtClean="0"/>
              <a:t>This is open source software, developed by IQSS, for data sharing, preservation, citation, and analysis, which is used to host virtual archives at universities around the world.   In particular, the instance hosted at IQSS is the largest repository of social science data sets in the world, with approximately 52,000 studies and 700,000 files in a very diverse set of fields such as listed here.  </a:t>
            </a:r>
          </a:p>
          <a:p>
            <a:endParaRPr lang="en-US" baseline="0" dirty="0" smtClean="0"/>
          </a:p>
          <a:p>
            <a:r>
              <a:rPr lang="en-US" baseline="0" dirty="0" smtClean="0"/>
              <a:t>By </a:t>
            </a:r>
            <a:r>
              <a:rPr lang="en-US" baseline="0" dirty="0" err="1" smtClean="0"/>
              <a:t>targetting</a:t>
            </a:r>
            <a:r>
              <a:rPr lang="en-US" baseline="0" dirty="0" smtClean="0"/>
              <a:t> the </a:t>
            </a:r>
            <a:r>
              <a:rPr lang="en-US" baseline="0" dirty="0" err="1" smtClean="0"/>
              <a:t>Dataverse</a:t>
            </a:r>
            <a:r>
              <a:rPr lang="en-US" baseline="0" dirty="0" smtClean="0"/>
              <a:t> Network, we have a real opportunity to get the tools we develop used in practice by social scientists.  Our methods can be tested on real datasets, and tailored to needs and constraints relevant to real social scientists.   And they will be integrated with a software infrastructure, provided by the </a:t>
            </a:r>
            <a:r>
              <a:rPr lang="en-US" baseline="0" dirty="0" err="1" smtClean="0"/>
              <a:t>dataverse</a:t>
            </a:r>
            <a:r>
              <a:rPr lang="en-US" baseline="0" dirty="0" smtClean="0"/>
              <a:t> network, that is already in wide use in social science and other disciplines.  Indeed, we expect that much of our work will eventually be applicable beyond social science.</a:t>
            </a:r>
          </a:p>
          <a:p>
            <a:endParaRPr lang="en-US" baseline="0" dirty="0" smtClean="0"/>
          </a:p>
          <a:p>
            <a:r>
              <a:rPr lang="en-US" baseline="0" dirty="0" smtClean="0"/>
              <a:t>To summarize, our project aims to resolve the</a:t>
            </a:r>
            <a:r>
              <a:rPr lang="en-US" dirty="0"/>
              <a:t> tension between privacy and open, replicable science </a:t>
            </a:r>
          </a:p>
          <a:p>
            <a:r>
              <a:rPr lang="en-US" dirty="0"/>
              <a:t>          -&gt; by bringing together leading researchers in the four key disciplines             </a:t>
            </a:r>
          </a:p>
          <a:p>
            <a:r>
              <a:rPr lang="en-US" dirty="0"/>
              <a:t>          -&gt; to translate, adapt, &amp; expand </a:t>
            </a:r>
            <a:r>
              <a:rPr lang="en-US" dirty="0" smtClean="0"/>
              <a:t>recent </a:t>
            </a:r>
            <a:r>
              <a:rPr lang="en-US" dirty="0"/>
              <a:t>advances in CS and statistical theory into practices and tools in social science and law</a:t>
            </a:r>
          </a:p>
          <a:p>
            <a:r>
              <a:rPr lang="en-US" dirty="0"/>
              <a:t>          -&gt; thereby accelerating progress in all disciplines that are concerned with humans, human behavior, and human institutions</a:t>
            </a:r>
          </a:p>
          <a:p>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5</a:t>
            </a:fld>
            <a:endParaRPr lang="en-US"/>
          </a:p>
        </p:txBody>
      </p:sp>
    </p:spTree>
    <p:extLst>
      <p:ext uri="{BB962C8B-B14F-4D97-AF65-F5344CB8AC3E}">
        <p14:creationId xmlns:p14="http://schemas.microsoft.com/office/powerpoint/2010/main" val="121572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Our</a:t>
            </a:r>
            <a:r>
              <a:rPr lang="en-US" baseline="0" dirty="0" smtClean="0"/>
              <a:t> work on defining and measuring privacy has mathematical, legal, statistical, and experimental components, and I’ll just briefly mention a couple of aspects of it here.</a:t>
            </a:r>
          </a:p>
          <a:p>
            <a:pPr marL="0" indent="0">
              <a:buFontTx/>
              <a:buNone/>
            </a:pPr>
            <a:endParaRPr lang="en-US" baseline="0" dirty="0" smtClean="0"/>
          </a:p>
          <a:p>
            <a:pPr marL="0" indent="0">
              <a:buFontTx/>
              <a:buNone/>
            </a:pPr>
            <a:r>
              <a:rPr lang="en-US" baseline="0" dirty="0" smtClean="0"/>
              <a:t>One significant component of our work in this area will be to bridge the gap between the mathematical notions of privacy being developed in the computer science literature and legal conceptions of privacy as in existing regulation and scholarly writing.  It is the perfect time to be doing this, as regulators are finally realizing that existing data privacy regulation is obsolete and needs major revision.   In particular, within the past year, the US Department of Health and Human Services started a process to revise the Common Rule, which is the regulation that governs federally funded research with human subjects, and one of the goals is to better guide researchers and IRBs in dealing with data privacy issues.  We submitted extensive comments on the advance notice of proposed rule-making, and plan to remain actively engaged with the policy process.  The goal is to make sure policy-makers understand relevant insights from computer science and statistics, and conversely to use the values implicit in privacy regulation to shape the directions of computer science work.</a:t>
            </a:r>
          </a:p>
          <a:p>
            <a:pPr marL="0" indent="0">
              <a:buFontTx/>
              <a:buNone/>
            </a:pPr>
            <a:endParaRPr lang="en-US" baseline="0" dirty="0" smtClean="0"/>
          </a:p>
          <a:p>
            <a:pPr marL="0" indent="0">
              <a:buFontTx/>
              <a:buNone/>
            </a:pPr>
            <a:r>
              <a:rPr lang="en-US" baseline="0" dirty="0" smtClean="0"/>
              <a:t>Our statistical and experimental work on measures of privacy can be viewed as analogous to the role that cryptanalysis plays in evaluating the security of cryptographic algorithms.  These approaches measure resilience to certain kinds of attacks, and thus provide upper bounds on the level of protection.  This is complementary to the approach of differential privacy, which provides worst-case guarantees for all datasets and all kinds of attacks, but can potentially be overly pessimistic. </a:t>
            </a:r>
          </a:p>
          <a:p>
            <a:pPr marL="0" indent="0">
              <a:buFontTx/>
              <a:buNone/>
            </a:pPr>
            <a:endParaRPr lang="en-US" baseline="0" dirty="0" smtClean="0"/>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6</a:t>
            </a:fld>
            <a:endParaRPr lang="en-US"/>
          </a:p>
        </p:txBody>
      </p:sp>
    </p:spTree>
    <p:extLst>
      <p:ext uri="{BB962C8B-B14F-4D97-AF65-F5344CB8AC3E}">
        <p14:creationId xmlns:p14="http://schemas.microsoft.com/office/powerpoint/2010/main" val="175103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a:t>
            </a:r>
            <a:r>
              <a:rPr lang="en-US" baseline="0" dirty="0" smtClean="0"/>
              <a:t> component of our project is the design, testing, and implementation of algorithms for analyzing and sharing data in a privacy-protective manner. </a:t>
            </a:r>
          </a:p>
          <a:p>
            <a:endParaRPr lang="en-US" baseline="0" dirty="0" smtClean="0"/>
          </a:p>
          <a:p>
            <a:r>
              <a:rPr lang="en-US" baseline="0" dirty="0" smtClean="0"/>
              <a:t>One very promising direction here is the design of a private version of </a:t>
            </a:r>
            <a:r>
              <a:rPr lang="en-US" baseline="0" dirty="0" err="1" smtClean="0"/>
              <a:t>Zelig</a:t>
            </a:r>
            <a:r>
              <a:rPr lang="en-US" baseline="0" dirty="0" smtClean="0"/>
              <a:t>, which is a software package coauthored by our co-PI Gary King that provides a unified framework for a wide variety of statistical estimation algorithms, and is widely both within and outside social science.  It turns out that this unified framework fits remarkably well with recent results in the differential privacy literature, due to Adam Smith, and so there is a chance of providing privacy for a wide range of analyses in one shot.  Students from my group and co-PI </a:t>
            </a:r>
            <a:r>
              <a:rPr lang="en-US" baseline="0" dirty="0" err="1" smtClean="0"/>
              <a:t>Airoldi’s</a:t>
            </a:r>
            <a:r>
              <a:rPr lang="en-US" baseline="0" dirty="0" smtClean="0"/>
              <a:t> lab have done some preliminary experiments with this, and the results are encouraging.</a:t>
            </a:r>
          </a:p>
          <a:p>
            <a:endParaRPr lang="en-US" baseline="0" dirty="0" smtClean="0"/>
          </a:p>
          <a:p>
            <a:r>
              <a:rPr lang="en-US" baseline="0" dirty="0" err="1" smtClean="0"/>
              <a:t>Zelig</a:t>
            </a:r>
            <a:r>
              <a:rPr lang="en-US" baseline="0" dirty="0" smtClean="0"/>
              <a:t> is already integrated with the </a:t>
            </a:r>
            <a:r>
              <a:rPr lang="en-US" baseline="0" dirty="0" err="1" smtClean="0"/>
              <a:t>Dataverse</a:t>
            </a:r>
            <a:r>
              <a:rPr lang="en-US" baseline="0" dirty="0" smtClean="0"/>
              <a:t> Network software, meaning that researchers can run </a:t>
            </a:r>
            <a:r>
              <a:rPr lang="en-US" baseline="0" dirty="0" err="1" smtClean="0"/>
              <a:t>Zelig</a:t>
            </a:r>
            <a:r>
              <a:rPr lang="en-US" baseline="0" dirty="0" smtClean="0"/>
              <a:t> methods on the DVN servers without downloading the datasets.  So if we succeed in making a private version of </a:t>
            </a:r>
            <a:r>
              <a:rPr lang="en-US" baseline="0" dirty="0" err="1" smtClean="0"/>
              <a:t>Zelig</a:t>
            </a:r>
            <a:r>
              <a:rPr lang="en-US" baseline="0" dirty="0" smtClean="0"/>
              <a:t>, we can also deploy it in the same way, </a:t>
            </a:r>
            <a:r>
              <a:rPr lang="en-US" sz="1200" kern="1200" dirty="0" smtClean="0">
                <a:solidFill>
                  <a:schemeClr val="tx1"/>
                </a:solidFill>
                <a:effectLst/>
                <a:latin typeface="+mn-lt"/>
                <a:ea typeface="+mn-ea"/>
                <a:cs typeface="+mn-cs"/>
              </a:rPr>
              <a:t>and immediately</a:t>
            </a:r>
            <a:r>
              <a:rPr lang="en-US" sz="1200" kern="1200" baseline="0" dirty="0" smtClean="0">
                <a:solidFill>
                  <a:schemeClr val="tx1"/>
                </a:solidFill>
                <a:effectLst/>
                <a:latin typeface="+mn-lt"/>
                <a:ea typeface="+mn-ea"/>
                <a:cs typeface="+mn-cs"/>
              </a:rPr>
              <a:t> put it into </a:t>
            </a:r>
            <a:r>
              <a:rPr lang="en-US" sz="1200" kern="1200" dirty="0" smtClean="0">
                <a:solidFill>
                  <a:schemeClr val="tx1"/>
                </a:solidFill>
                <a:effectLst/>
                <a:latin typeface="+mn-lt"/>
                <a:ea typeface="+mn-ea"/>
                <a:cs typeface="+mn-cs"/>
              </a:rPr>
              <a:t>practice.</a:t>
            </a:r>
          </a:p>
          <a:p>
            <a:endParaRPr lang="en-US" baseline="0" dirty="0" smtClean="0"/>
          </a:p>
          <a:p>
            <a:r>
              <a:rPr lang="en-US" baseline="0" dirty="0" smtClean="0"/>
              <a:t>It is important to stress that we intend these methods as an *additional* mechanism for accessing privacy-sensitive data in the </a:t>
            </a:r>
            <a:r>
              <a:rPr lang="en-US" baseline="0" dirty="0" err="1" smtClean="0"/>
              <a:t>Dataverse</a:t>
            </a:r>
            <a:r>
              <a:rPr lang="en-US" baseline="0" dirty="0" smtClean="0"/>
              <a:t> Network, *not* as substitute for the standard approach where researchers can get the raw data through stringent access controls, often requiring IRB approval.    The idea is that we will have a privacy-preserving interface that is available with little or no access control, where people will be able to perform analyses whose results are slightly distorted in some way in order to ensure privacy.  After using such an interface to do preliminary work, an researcher may decide that it is worth going through the work of obtaining full access to the data via the access-control mechanisms.</a:t>
            </a:r>
          </a:p>
          <a:p>
            <a:endParaRPr lang="en-US" baseline="0" dirty="0" smtClean="0"/>
          </a:p>
          <a:p>
            <a:r>
              <a:rPr lang="en-US" baseline="0" dirty="0" smtClean="0"/>
              <a:t>Two other points I’d like to make here:</a:t>
            </a:r>
          </a:p>
          <a:p>
            <a:pPr marL="171450" indent="-171450">
              <a:buFontTx/>
              <a:buChar char="-"/>
            </a:pPr>
            <a:r>
              <a:rPr lang="en-US" baseline="0" dirty="0" smtClean="0"/>
              <a:t>First, in addition to differentially private algorithms, we will also work on other types of redaction and </a:t>
            </a:r>
            <a:r>
              <a:rPr lang="en-US" baseline="0" dirty="0" err="1" smtClean="0"/>
              <a:t>anonymization</a:t>
            </a:r>
            <a:r>
              <a:rPr lang="en-US" baseline="0" dirty="0" smtClean="0"/>
              <a:t> algorithms, as co-</a:t>
            </a:r>
            <a:r>
              <a:rPr lang="en-US" baseline="0" dirty="0" err="1" smtClean="0"/>
              <a:t>Pis</a:t>
            </a:r>
            <a:r>
              <a:rPr lang="en-US" baseline="0" dirty="0" smtClean="0"/>
              <a:t> Sweeney and Airoldi have done in the past.  This addresses one of the questions you had in your feedback.</a:t>
            </a:r>
          </a:p>
          <a:p>
            <a:pPr marL="171450" indent="-171450">
              <a:buFontTx/>
              <a:buChar char="-"/>
            </a:pPr>
            <a:r>
              <a:rPr lang="en-US" baseline="0" dirty="0" smtClean="0"/>
              <a:t>Second, there is a range here from cases where we will be engineering and optimizing existing algorithms to make them practical to cases where entirely new algorithms need to be designed.  To illustrate, we recently designed the first </a:t>
            </a:r>
            <a:r>
              <a:rPr lang="en-US" baseline="0" dirty="0" err="1" smtClean="0"/>
              <a:t>subexponential</a:t>
            </a:r>
            <a:r>
              <a:rPr lang="en-US" baseline="0" dirty="0" smtClean="0"/>
              <a:t>-time algorithm for producing a differentially private summary of a dataset that allows for estimating *all* multivariate marginal statistics.  For example, our summary would let you estimate what fraction of individuals in the dataset smoke, AND don’t have cancer, AND are over 35 AND have any other attributes of interest?   We plan to both implement and optimize this algorithm to see how it performs in practice, as well as continue the search for a polynomial-time algorithm (which would be a huge boon for private data analysis).   I’ll be happy to talk about this in more technical depth later if you are interested.</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7</a:t>
            </a:fld>
            <a:endParaRPr lang="en-US"/>
          </a:p>
        </p:txBody>
      </p:sp>
    </p:spTree>
    <p:extLst>
      <p:ext uri="{BB962C8B-B14F-4D97-AF65-F5344CB8AC3E}">
        <p14:creationId xmlns:p14="http://schemas.microsoft.com/office/powerpoint/2010/main" val="30519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something that would be wonderful</a:t>
            </a:r>
            <a:r>
              <a:rPr lang="en-US" baseline="0" dirty="0" smtClean="0"/>
              <a:t> for private data analysis.</a:t>
            </a:r>
          </a:p>
          <a:p>
            <a:endParaRPr lang="en-US" baseline="0" dirty="0" smtClean="0"/>
          </a:p>
          <a:p>
            <a:r>
              <a:rPr lang="en-US" baseline="0" dirty="0" smtClean="0"/>
              <a:t>Given a dataset, we want to be able to produce a compact summary of it that,</a:t>
            </a:r>
          </a:p>
          <a:p>
            <a:pPr marL="171450" indent="-171450">
              <a:buFontTx/>
              <a:buChar char="-"/>
            </a:pPr>
            <a:r>
              <a:rPr lang="en-US" baseline="0" dirty="0" smtClean="0"/>
              <a:t>First, allows one to answer any multivariate marginal query accurately – that is, from the summary, we can estimate the fraction of individuals in the dataset that have any desired collection of attributes, like what fraction are smokers, are over 35, and don’t have cancer.</a:t>
            </a:r>
          </a:p>
          <a:p>
            <a:pPr marL="171450" indent="-171450">
              <a:buFontTx/>
              <a:buChar char="-"/>
            </a:pPr>
            <a:r>
              <a:rPr lang="en-US" dirty="0" smtClean="0"/>
              <a:t>Second, the summary itself is</a:t>
            </a:r>
            <a:r>
              <a:rPr lang="en-US" baseline="0" dirty="0" smtClean="0"/>
              <a:t> differentially private, meaning that no individual’s data has a significant influence on the summary. </a:t>
            </a:r>
          </a:p>
          <a:p>
            <a:pPr marL="171450" indent="-171450">
              <a:buFontTx/>
              <a:buChar char="-"/>
            </a:pPr>
            <a:endParaRPr lang="en-US" baseline="0" dirty="0" smtClean="0"/>
          </a:p>
          <a:p>
            <a:pPr marL="0" indent="0">
              <a:buFontTx/>
              <a:buNone/>
            </a:pPr>
            <a:r>
              <a:rPr lang="en-US" baseline="0" dirty="0" smtClean="0"/>
              <a:t>This would be great.  We can just publish this summary, or answer queries using this summary, and not worry about keeping track of how each query degrades privacy.</a:t>
            </a:r>
          </a:p>
          <a:p>
            <a:pPr marL="0" indent="0">
              <a:buFontTx/>
              <a:buNone/>
            </a:pPr>
            <a:endParaRPr lang="en-US" baseline="0" dirty="0" smtClean="0"/>
          </a:p>
          <a:p>
            <a:pPr marL="0" indent="0">
              <a:buFontTx/>
              <a:buNone/>
            </a:pPr>
            <a:r>
              <a:rPr lang="en-US" baseline="0" dirty="0" smtClean="0"/>
              <a:t>A beautiful result of Blum, </a:t>
            </a:r>
            <a:r>
              <a:rPr lang="en-US" baseline="0" dirty="0" err="1" smtClean="0"/>
              <a:t>Ligett</a:t>
            </a:r>
            <a:r>
              <a:rPr lang="en-US" baseline="0" dirty="0" smtClean="0"/>
              <a:t>, and Roth from a few years ago shows that this is indeed possible, and in fact their summary is a “synthetic dataset” – a fake dataset that has the same statistical properties as the original.  Unfortunately, their algorithms runs in time exponential in the dimensionality of the data. </a:t>
            </a:r>
          </a:p>
          <a:p>
            <a:pPr marL="0" indent="0">
              <a:buFontTx/>
              <a:buNone/>
            </a:pPr>
            <a:endParaRPr lang="en-US" dirty="0" smtClean="0"/>
          </a:p>
          <a:p>
            <a:pPr marL="0" indent="0">
              <a:buFontTx/>
              <a:buNone/>
            </a:pPr>
            <a:r>
              <a:rPr lang="en-US" dirty="0" smtClean="0"/>
              <a:t>A result that</a:t>
            </a:r>
            <a:r>
              <a:rPr lang="en-US" baseline="0" dirty="0" smtClean="0"/>
              <a:t> I had last year with my student Jon Ullman showed that this exponential running time is necessary for *any* private algorithm that produces synthetic data, under standard cryptographic assumptions.  But like many negative results in this area, this was not the end of the story.  Instead it pointed us to look for other types of data summaries, and in fact we recently found one that we can construct in </a:t>
            </a:r>
            <a:r>
              <a:rPr lang="en-US" baseline="0" dirty="0" err="1" smtClean="0"/>
              <a:t>subexponential</a:t>
            </a:r>
            <a:r>
              <a:rPr lang="en-US" baseline="0" dirty="0" smtClean="0"/>
              <a:t> time (based on approximating </a:t>
            </a:r>
            <a:r>
              <a:rPr lang="en-US" baseline="0" dirty="0" err="1" smtClean="0"/>
              <a:t>boolean</a:t>
            </a:r>
            <a:r>
              <a:rPr lang="en-US" baseline="0" dirty="0" smtClean="0"/>
              <a:t> functions by real polynomials).  This algorithm is relatively simple and we do plan to implement it and see how it performs in practice.</a:t>
            </a:r>
          </a:p>
          <a:p>
            <a:pPr marL="0" indent="0">
              <a:buFontTx/>
              <a:buNone/>
            </a:pPr>
            <a:endParaRPr lang="en-US" baseline="0" dirty="0" smtClean="0"/>
          </a:p>
          <a:p>
            <a:pPr marL="0" indent="0">
              <a:buFontTx/>
              <a:buNone/>
            </a:pPr>
            <a:r>
              <a:rPr lang="en-US" baseline="0" dirty="0" smtClean="0"/>
              <a:t>But a great open problem is whether the run time can be pushed all the way to polynomial, and is something that we plan to work on during the project. </a:t>
            </a:r>
          </a:p>
          <a:p>
            <a:pPr marL="0" indent="0">
              <a:buFontTx/>
              <a:buNone/>
            </a:pPr>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17</a:t>
            </a:fld>
            <a:endParaRPr lang="en-US"/>
          </a:p>
        </p:txBody>
      </p:sp>
    </p:spTree>
    <p:extLst>
      <p:ext uri="{BB962C8B-B14F-4D97-AF65-F5344CB8AC3E}">
        <p14:creationId xmlns:p14="http://schemas.microsoft.com/office/powerpoint/2010/main" val="407251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on computational tools for privacy will</a:t>
            </a:r>
            <a:r>
              <a:rPr lang="en-US" baseline="0" dirty="0" smtClean="0"/>
              <a:t> also be accompanied by the development of an array of legal instruments to assist researchers in handling privacy-sensitive data, through the full research pipeline, from obtaining consent when they collect data to the terms under which they share the data with other researchers, either directly or through our computational privacy tools.</a:t>
            </a:r>
          </a:p>
          <a:p>
            <a:endParaRPr lang="en-US" baseline="0" dirty="0" smtClean="0"/>
          </a:p>
          <a:p>
            <a:r>
              <a:rPr lang="en-US" baseline="0" dirty="0" smtClean="0"/>
              <a:t>This part of the project will be led by co-PI Malone and the </a:t>
            </a:r>
            <a:r>
              <a:rPr lang="en-US" baseline="0" dirty="0" err="1" smtClean="0"/>
              <a:t>Berkman</a:t>
            </a:r>
            <a:r>
              <a:rPr lang="en-US" baseline="0" dirty="0" smtClean="0"/>
              <a:t> Center </a:t>
            </a:r>
            <a:r>
              <a:rPr lang="en-US" baseline="0" dirty="0" err="1" smtClean="0"/>
              <a:t>Cyberlaw</a:t>
            </a:r>
            <a:r>
              <a:rPr lang="en-US" baseline="0" dirty="0" smtClean="0"/>
              <a:t> Clinic, which has extensive experience in working on such real-world privacy problems, including counseling researchers and others on data security, compliance with security and privacy laws, drafting privacy policies, and developing licenses and other legal instruments to protect sensitive.  This is also a place where our project integrates very tightly with education, as Harvard Law students earn course credit for their work in the Clinic.</a:t>
            </a:r>
          </a:p>
          <a:p>
            <a:endParaRPr lang="en-US" baseline="0" dirty="0" smtClean="0"/>
          </a:p>
          <a:p>
            <a:r>
              <a:rPr lang="en-US" baseline="0" dirty="0" smtClean="0"/>
              <a:t>We also plan to create a creative-commons style framework for specifying privacy policies that can be automatically enforced, drawing upon co-PI Stephen Chong’s expertise on enforcing expressive information-flow policies.</a:t>
            </a:r>
          </a:p>
          <a:p>
            <a:endParaRPr lang="en-US" dirty="0"/>
          </a:p>
        </p:txBody>
      </p:sp>
      <p:sp>
        <p:nvSpPr>
          <p:cNvPr id="4" name="Slide Number Placeholder 3"/>
          <p:cNvSpPr>
            <a:spLocks noGrp="1"/>
          </p:cNvSpPr>
          <p:nvPr>
            <p:ph type="sldNum" sz="quarter" idx="10"/>
          </p:nvPr>
        </p:nvSpPr>
        <p:spPr/>
        <p:txBody>
          <a:bodyPr/>
          <a:lstStyle/>
          <a:p>
            <a:fld id="{A378F4F8-160B-406F-A930-E90103237C25}" type="slidenum">
              <a:rPr lang="en-US" smtClean="0"/>
              <a:t>18</a:t>
            </a:fld>
            <a:endParaRPr lang="en-US"/>
          </a:p>
        </p:txBody>
      </p:sp>
    </p:spTree>
    <p:extLst>
      <p:ext uri="{BB962C8B-B14F-4D97-AF65-F5344CB8AC3E}">
        <p14:creationId xmlns:p14="http://schemas.microsoft.com/office/powerpoint/2010/main" val="53262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On the education</a:t>
            </a:r>
            <a:r>
              <a:rPr lang="en-US" baseline="0" dirty="0" smtClean="0"/>
              <a:t> side, </a:t>
            </a:r>
            <a:r>
              <a:rPr lang="en-US" dirty="0" smtClean="0"/>
              <a:t>I’ve already talked about how the </a:t>
            </a:r>
            <a:r>
              <a:rPr lang="en-US" dirty="0" err="1" smtClean="0"/>
              <a:t>Cyberlaw</a:t>
            </a:r>
            <a:r>
              <a:rPr lang="en-US" dirty="0" smtClean="0"/>
              <a:t> Clinic</a:t>
            </a:r>
            <a:r>
              <a:rPr lang="en-US" baseline="0" dirty="0" smtClean="0"/>
              <a:t> will play a major role in our work.  We also offer a variety of other privacy-related courses, which integrate with our research in a variety of ways, including course projects (in fact there have already been a couple of these in our preliminary work).</a:t>
            </a:r>
          </a:p>
          <a:p>
            <a:pPr marL="0" indent="0">
              <a:buFontTx/>
              <a:buNone/>
            </a:pPr>
            <a:endParaRPr lang="en-US" baseline="0" dirty="0" smtClean="0"/>
          </a:p>
          <a:p>
            <a:pPr marL="0" indent="0">
              <a:buFontTx/>
              <a:buNone/>
            </a:pPr>
            <a:r>
              <a:rPr lang="en-US" baseline="0" dirty="0" smtClean="0"/>
              <a:t>On the side of outreach, a major goal for our project is to generate a rich array of open resources for social science researchers, privacy practitioners, and anyone wishing to make better-informed decisions about privacy.  For example, in addition to enabling more access to privacy-sensitive data in the IQSS </a:t>
            </a:r>
            <a:r>
              <a:rPr lang="en-US" baseline="0" dirty="0" err="1" smtClean="0"/>
              <a:t>Dataverse</a:t>
            </a:r>
            <a:r>
              <a:rPr lang="en-US" baseline="0" dirty="0" smtClean="0"/>
              <a:t> Network, we will also make our computational and legal privacy tools available as stand-alone open resources, which can be used by other researchers within and outside social science.   We envision that a researcher confronted with a data privacy problem can develop an appropriate solution by selecting a subset of the tools as if ordering from a restaurant menu.  Given the specific situation, the researcher can decide which is the appropriate consent form, which is the appropriate sharing mechanism, and what are the appropriate terms of use.</a:t>
            </a:r>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A378F4F8-160B-406F-A930-E90103237C25}" type="slidenum">
              <a:rPr lang="en-US" smtClean="0"/>
              <a:t>21</a:t>
            </a:fld>
            <a:endParaRPr lang="en-US"/>
          </a:p>
        </p:txBody>
      </p:sp>
    </p:spTree>
    <p:extLst>
      <p:ext uri="{BB962C8B-B14F-4D97-AF65-F5344CB8AC3E}">
        <p14:creationId xmlns:p14="http://schemas.microsoft.com/office/powerpoint/2010/main" val="354812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8" name="Straight Connector 7"/>
          <p:cNvCxnSpPr/>
          <p:nvPr/>
        </p:nvCxnSpPr>
        <p:spPr>
          <a:xfrm>
            <a:off x="685800" y="32004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AF7FF-C04C-4A56-A914-EDD00A405EF1}"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EAF7FF-C04C-4A56-A914-EDD00A405EF1}"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AF7FF-C04C-4A56-A914-EDD00A405EF1}" type="datetimeFigureOut">
              <a:rPr lang="en-US" smtClean="0"/>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9BD5E-420E-4157-BE62-CE85D2C3523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EAF7FF-C04C-4A56-A914-EDD00A405EF1}"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EAF7FF-C04C-4A56-A914-EDD00A405EF1}" type="datetimeFigureOut">
              <a:rPr lang="en-US" smtClean="0"/>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9BD5E-420E-4157-BE62-CE85D2C3523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AF7FF-C04C-4A56-A914-EDD00A405EF1}" type="datetimeFigureOut">
              <a:rPr lang="en-US" smtClean="0"/>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AF7FF-C04C-4A56-A914-EDD00A405EF1}" type="datetimeFigureOut">
              <a:rPr lang="en-US" smtClean="0"/>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AF7FF-C04C-4A56-A914-EDD00A405EF1}" type="datetimeFigureOut">
              <a:rPr lang="en-US" smtClean="0"/>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9BD5E-420E-4157-BE62-CE85D2C352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2EAF7FF-C04C-4A56-A914-EDD00A405EF1}" type="datetimeFigureOut">
              <a:rPr lang="en-US" smtClean="0"/>
              <a:t>2/4/2013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7A9BD5E-420E-4157-BE62-CE85D2C352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rivacytools.seas.harvard.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privacytools-info@seas.harvard.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image" Target="../media/image7.gif"/><Relationship Id="rId21" Type="http://schemas.openxmlformats.org/officeDocument/2006/relationships/image" Target="../media/image24.jpeg"/><Relationship Id="rId7" Type="http://schemas.openxmlformats.org/officeDocument/2006/relationships/hyperlink" Target="http://crcs.seas.harvard.edu/" TargetMode="External"/><Relationship Id="rId12" Type="http://schemas.openxmlformats.org/officeDocument/2006/relationships/image" Target="../media/image15.jpeg"/><Relationship Id="rId17" Type="http://schemas.openxmlformats.org/officeDocument/2006/relationships/image" Target="../media/image20.jpeg"/><Relationship Id="rId2" Type="http://schemas.openxmlformats.org/officeDocument/2006/relationships/notesSlide" Target="../notesSlides/notesSlide3.xml"/><Relationship Id="rId16" Type="http://schemas.openxmlformats.org/officeDocument/2006/relationships/image" Target="../media/image19.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4.jpeg"/><Relationship Id="rId5" Type="http://schemas.openxmlformats.org/officeDocument/2006/relationships/image" Target="../media/image9.gif"/><Relationship Id="rId15" Type="http://schemas.openxmlformats.org/officeDocument/2006/relationships/image" Target="../media/image18.jpeg"/><Relationship Id="rId23" Type="http://schemas.openxmlformats.org/officeDocument/2006/relationships/image" Target="../media/image24.emf"/><Relationship Id="rId10" Type="http://schemas.openxmlformats.org/officeDocument/2006/relationships/image" Target="../media/image13.png"/><Relationship Id="rId19" Type="http://schemas.openxmlformats.org/officeDocument/2006/relationships/image" Target="../media/image22.jpeg"/><Relationship Id="rId4" Type="http://schemas.openxmlformats.org/officeDocument/2006/relationships/image" Target="../media/image8.gif"/><Relationship Id="rId9" Type="http://schemas.openxmlformats.org/officeDocument/2006/relationships/image" Target="../media/image12.png"/><Relationship Id="rId14" Type="http://schemas.openxmlformats.org/officeDocument/2006/relationships/image" Target="../media/image17.jpeg"/><Relationship Id="rId22"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848600" cy="1927225"/>
          </a:xfrm>
        </p:spPr>
        <p:txBody>
          <a:bodyPr/>
          <a:lstStyle/>
          <a:p>
            <a:r>
              <a:rPr lang="en-US" dirty="0" smtClean="0"/>
              <a:t>Privacy TOOLS FOR SHARING RESEARCH DATA</a:t>
            </a:r>
            <a:endParaRPr lang="en-US" dirty="0"/>
          </a:p>
        </p:txBody>
      </p:sp>
      <p:sp>
        <p:nvSpPr>
          <p:cNvPr id="3" name="Subtitle 2"/>
          <p:cNvSpPr>
            <a:spLocks noGrp="1"/>
          </p:cNvSpPr>
          <p:nvPr>
            <p:ph type="subTitle" idx="1"/>
          </p:nvPr>
        </p:nvSpPr>
        <p:spPr>
          <a:xfrm>
            <a:off x="609600" y="3886200"/>
            <a:ext cx="8534400" cy="3276600"/>
          </a:xfrm>
        </p:spPr>
        <p:txBody>
          <a:bodyPr numCol="1">
            <a:normAutofit/>
          </a:bodyPr>
          <a:lstStyle/>
          <a:p>
            <a:r>
              <a:rPr lang="en-US" sz="2000" dirty="0" smtClean="0"/>
              <a:t>A multidisciplinary project at Harvard University</a:t>
            </a:r>
          </a:p>
          <a:p>
            <a:endParaRPr lang="en-US" sz="2000" dirty="0"/>
          </a:p>
          <a:p>
            <a:r>
              <a:rPr lang="en-US" sz="2000" dirty="0" smtClean="0"/>
              <a:t>Presented by: Salil Vadhan</a:t>
            </a:r>
          </a:p>
          <a:p>
            <a:endParaRPr lang="en-US" sz="2000" dirty="0"/>
          </a:p>
          <a:p>
            <a:r>
              <a:rPr lang="en-US" sz="2000" smtClean="0"/>
              <a:t>Supported </a:t>
            </a:r>
            <a:r>
              <a:rPr lang="en-US" sz="2000" dirty="0" smtClean="0"/>
              <a:t>by an NSF Secure &amp; Trustworthy Cyberspace (</a:t>
            </a:r>
            <a:r>
              <a:rPr lang="en-US" sz="2000" dirty="0" err="1" smtClean="0"/>
              <a:t>SaTC</a:t>
            </a:r>
            <a:r>
              <a:rPr lang="en-US" sz="2000" dirty="0" smtClean="0"/>
              <a:t>) “frontier” grant and a gift from Google, Inc.</a:t>
            </a:r>
          </a:p>
          <a:p>
            <a:endParaRPr lang="en-US" sz="2000" dirty="0"/>
          </a:p>
        </p:txBody>
      </p:sp>
    </p:spTree>
    <p:extLst>
      <p:ext uri="{BB962C8B-B14F-4D97-AF65-F5344CB8AC3E}">
        <p14:creationId xmlns:p14="http://schemas.microsoft.com/office/powerpoint/2010/main" val="3326087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12424032"/>
              </p:ext>
            </p:extLst>
          </p:nvPr>
        </p:nvGraphicFramePr>
        <p:xfrm>
          <a:off x="1" y="355440"/>
          <a:ext cx="9144000" cy="7035960"/>
        </p:xfrm>
        <a:graphic>
          <a:graphicData uri="http://schemas.openxmlformats.org/presentationml/2006/ole">
            <mc:AlternateContent xmlns:mc="http://schemas.openxmlformats.org/markup-compatibility/2006">
              <mc:Choice xmlns:v="urn:schemas-microsoft-com:vml" Requires="v">
                <p:oleObj spid="_x0000_s2062" name="Acrobat Document" r:id="rId3" imgW="9753504" imgH="7505503" progId="AcroExch.Document.7">
                  <p:embed/>
                </p:oleObj>
              </mc:Choice>
              <mc:Fallback>
                <p:oleObj name="Acrobat Document" r:id="rId3" imgW="9753504" imgH="7505503" progId="AcroExch.Document.7">
                  <p:embed/>
                  <p:pic>
                    <p:nvPicPr>
                      <p:cNvPr id="0" name=""/>
                      <p:cNvPicPr/>
                      <p:nvPr/>
                    </p:nvPicPr>
                    <p:blipFill>
                      <a:blip r:embed="rId4"/>
                      <a:stretch>
                        <a:fillRect/>
                      </a:stretch>
                    </p:blipFill>
                    <p:spPr>
                      <a:xfrm>
                        <a:off x="1" y="355440"/>
                        <a:ext cx="9144000" cy="7035960"/>
                      </a:xfrm>
                      <a:prstGeom prst="rect">
                        <a:avLst/>
                      </a:prstGeom>
                    </p:spPr>
                  </p:pic>
                </p:oleObj>
              </mc:Fallback>
            </mc:AlternateContent>
          </a:graphicData>
        </a:graphic>
      </p:graphicFrame>
    </p:spTree>
    <p:extLst>
      <p:ext uri="{BB962C8B-B14F-4D97-AF65-F5344CB8AC3E}">
        <p14:creationId xmlns:p14="http://schemas.microsoft.com/office/powerpoint/2010/main" val="708449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8950764"/>
              </p:ext>
            </p:extLst>
          </p:nvPr>
        </p:nvGraphicFramePr>
        <p:xfrm>
          <a:off x="0" y="304800"/>
          <a:ext cx="9209811" cy="7086600"/>
        </p:xfrm>
        <a:graphic>
          <a:graphicData uri="http://schemas.openxmlformats.org/presentationml/2006/ole">
            <mc:AlternateContent xmlns:mc="http://schemas.openxmlformats.org/markup-compatibility/2006">
              <mc:Choice xmlns:v="urn:schemas-microsoft-com:vml" Requires="v">
                <p:oleObj spid="_x0000_s3086" name="Acrobat Document" r:id="rId3" imgW="9753504" imgH="7505503" progId="AcroExch.Document.7">
                  <p:embed/>
                </p:oleObj>
              </mc:Choice>
              <mc:Fallback>
                <p:oleObj name="Acrobat Document" r:id="rId3" imgW="9753504" imgH="7505503" progId="AcroExch.Document.7">
                  <p:embed/>
                  <p:pic>
                    <p:nvPicPr>
                      <p:cNvPr id="0" name=""/>
                      <p:cNvPicPr/>
                      <p:nvPr/>
                    </p:nvPicPr>
                    <p:blipFill>
                      <a:blip r:embed="rId4"/>
                      <a:stretch>
                        <a:fillRect/>
                      </a:stretch>
                    </p:blipFill>
                    <p:spPr>
                      <a:xfrm>
                        <a:off x="0" y="304800"/>
                        <a:ext cx="9209811" cy="7086600"/>
                      </a:xfrm>
                      <a:prstGeom prst="rect">
                        <a:avLst/>
                      </a:prstGeom>
                    </p:spPr>
                  </p:pic>
                </p:oleObj>
              </mc:Fallback>
            </mc:AlternateContent>
          </a:graphicData>
        </a:graphic>
      </p:graphicFrame>
    </p:spTree>
    <p:extLst>
      <p:ext uri="{BB962C8B-B14F-4D97-AF65-F5344CB8AC3E}">
        <p14:creationId xmlns:p14="http://schemas.microsoft.com/office/powerpoint/2010/main" val="216983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91195734"/>
              </p:ext>
            </p:extLst>
          </p:nvPr>
        </p:nvGraphicFramePr>
        <p:xfrm>
          <a:off x="-99028" y="304801"/>
          <a:ext cx="9407874" cy="7239000"/>
        </p:xfrm>
        <a:graphic>
          <a:graphicData uri="http://schemas.openxmlformats.org/presentationml/2006/ole">
            <mc:AlternateContent xmlns:mc="http://schemas.openxmlformats.org/markup-compatibility/2006">
              <mc:Choice xmlns:v="urn:schemas-microsoft-com:vml" Requires="v">
                <p:oleObj spid="_x0000_s4109" name="Acrobat Document" r:id="rId3" imgW="9753504" imgH="7505503" progId="AcroExch.Document.7">
                  <p:embed/>
                </p:oleObj>
              </mc:Choice>
              <mc:Fallback>
                <p:oleObj name="Acrobat Document" r:id="rId3" imgW="9753504" imgH="7505503" progId="AcroExch.Document.7">
                  <p:embed/>
                  <p:pic>
                    <p:nvPicPr>
                      <p:cNvPr id="0" name=""/>
                      <p:cNvPicPr/>
                      <p:nvPr/>
                    </p:nvPicPr>
                    <p:blipFill>
                      <a:blip r:embed="rId4"/>
                      <a:stretch>
                        <a:fillRect/>
                      </a:stretch>
                    </p:blipFill>
                    <p:spPr>
                      <a:xfrm>
                        <a:off x="-99028" y="304801"/>
                        <a:ext cx="9407874" cy="7239000"/>
                      </a:xfrm>
                      <a:prstGeom prst="rect">
                        <a:avLst/>
                      </a:prstGeom>
                    </p:spPr>
                  </p:pic>
                </p:oleObj>
              </mc:Fallback>
            </mc:AlternateContent>
          </a:graphicData>
        </a:graphic>
      </p:graphicFrame>
    </p:spTree>
    <p:extLst>
      <p:ext uri="{BB962C8B-B14F-4D97-AF65-F5344CB8AC3E}">
        <p14:creationId xmlns:p14="http://schemas.microsoft.com/office/powerpoint/2010/main" val="429386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00798288"/>
              </p:ext>
            </p:extLst>
          </p:nvPr>
        </p:nvGraphicFramePr>
        <p:xfrm>
          <a:off x="-1" y="355600"/>
          <a:ext cx="9144001" cy="7035962"/>
        </p:xfrm>
        <a:graphic>
          <a:graphicData uri="http://schemas.openxmlformats.org/presentationml/2006/ole">
            <mc:AlternateContent xmlns:mc="http://schemas.openxmlformats.org/markup-compatibility/2006">
              <mc:Choice xmlns:v="urn:schemas-microsoft-com:vml" Requires="v">
                <p:oleObj spid="_x0000_s5133" name="Acrobat Document" r:id="rId3" imgW="9753504" imgH="7505503" progId="AcroExch.Document.7">
                  <p:embed/>
                </p:oleObj>
              </mc:Choice>
              <mc:Fallback>
                <p:oleObj name="Acrobat Document" r:id="rId3" imgW="9753504" imgH="7505503" progId="AcroExch.Document.7">
                  <p:embed/>
                  <p:pic>
                    <p:nvPicPr>
                      <p:cNvPr id="0" name=""/>
                      <p:cNvPicPr/>
                      <p:nvPr/>
                    </p:nvPicPr>
                    <p:blipFill>
                      <a:blip r:embed="rId4"/>
                      <a:stretch>
                        <a:fillRect/>
                      </a:stretch>
                    </p:blipFill>
                    <p:spPr>
                      <a:xfrm>
                        <a:off x="-1" y="355600"/>
                        <a:ext cx="9144001" cy="7035962"/>
                      </a:xfrm>
                      <a:prstGeom prst="rect">
                        <a:avLst/>
                      </a:prstGeom>
                    </p:spPr>
                  </p:pic>
                </p:oleObj>
              </mc:Fallback>
            </mc:AlternateContent>
          </a:graphicData>
        </a:graphic>
      </p:graphicFrame>
    </p:spTree>
    <p:extLst>
      <p:ext uri="{BB962C8B-B14F-4D97-AF65-F5344CB8AC3E}">
        <p14:creationId xmlns:p14="http://schemas.microsoft.com/office/powerpoint/2010/main" val="3458113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014286285"/>
              </p:ext>
            </p:extLst>
          </p:nvPr>
        </p:nvGraphicFramePr>
        <p:xfrm>
          <a:off x="2571" y="304800"/>
          <a:ext cx="9217629" cy="7092616"/>
        </p:xfrm>
        <a:graphic>
          <a:graphicData uri="http://schemas.openxmlformats.org/presentationml/2006/ole">
            <mc:AlternateContent xmlns:mc="http://schemas.openxmlformats.org/markup-compatibility/2006">
              <mc:Choice xmlns:v="urn:schemas-microsoft-com:vml" Requires="v">
                <p:oleObj spid="_x0000_s6157" name="Acrobat Document" r:id="rId3" imgW="9753504" imgH="7505503" progId="AcroExch.Document.7">
                  <p:embed/>
                </p:oleObj>
              </mc:Choice>
              <mc:Fallback>
                <p:oleObj name="Acrobat Document" r:id="rId3" imgW="9753504" imgH="7505503" progId="AcroExch.Document.7">
                  <p:embed/>
                  <p:pic>
                    <p:nvPicPr>
                      <p:cNvPr id="0" name=""/>
                      <p:cNvPicPr/>
                      <p:nvPr/>
                    </p:nvPicPr>
                    <p:blipFill>
                      <a:blip r:embed="rId4"/>
                      <a:stretch>
                        <a:fillRect/>
                      </a:stretch>
                    </p:blipFill>
                    <p:spPr>
                      <a:xfrm>
                        <a:off x="2571" y="304800"/>
                        <a:ext cx="9217629" cy="7092616"/>
                      </a:xfrm>
                      <a:prstGeom prst="rect">
                        <a:avLst/>
                      </a:prstGeom>
                    </p:spPr>
                  </p:pic>
                </p:oleObj>
              </mc:Fallback>
            </mc:AlternateContent>
          </a:graphicData>
        </a:graphic>
      </p:graphicFrame>
    </p:spTree>
    <p:extLst>
      <p:ext uri="{BB962C8B-B14F-4D97-AF65-F5344CB8AC3E}">
        <p14:creationId xmlns:p14="http://schemas.microsoft.com/office/powerpoint/2010/main" val="169626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2415171"/>
              </p:ext>
            </p:extLst>
          </p:nvPr>
        </p:nvGraphicFramePr>
        <p:xfrm>
          <a:off x="-27214" y="334499"/>
          <a:ext cx="9171214" cy="7056901"/>
        </p:xfrm>
        <a:graphic>
          <a:graphicData uri="http://schemas.openxmlformats.org/presentationml/2006/ole">
            <mc:AlternateContent xmlns:mc="http://schemas.openxmlformats.org/markup-compatibility/2006">
              <mc:Choice xmlns:v="urn:schemas-microsoft-com:vml" Requires="v">
                <p:oleObj spid="_x0000_s7181" name="Acrobat Document" r:id="rId3" imgW="9753504" imgH="7505503" progId="AcroExch.Document.7">
                  <p:embed/>
                </p:oleObj>
              </mc:Choice>
              <mc:Fallback>
                <p:oleObj name="Acrobat Document" r:id="rId3" imgW="9753504" imgH="7505503" progId="AcroExch.Document.7">
                  <p:embed/>
                  <p:pic>
                    <p:nvPicPr>
                      <p:cNvPr id="0" name=""/>
                      <p:cNvPicPr/>
                      <p:nvPr/>
                    </p:nvPicPr>
                    <p:blipFill>
                      <a:blip r:embed="rId4"/>
                      <a:stretch>
                        <a:fillRect/>
                      </a:stretch>
                    </p:blipFill>
                    <p:spPr>
                      <a:xfrm>
                        <a:off x="-27214" y="334499"/>
                        <a:ext cx="9171214" cy="7056901"/>
                      </a:xfrm>
                      <a:prstGeom prst="rect">
                        <a:avLst/>
                      </a:prstGeom>
                    </p:spPr>
                  </p:pic>
                </p:oleObj>
              </mc:Fallback>
            </mc:AlternateContent>
          </a:graphicData>
        </a:graphic>
      </p:graphicFrame>
    </p:spTree>
    <p:extLst>
      <p:ext uri="{BB962C8B-B14F-4D97-AF65-F5344CB8AC3E}">
        <p14:creationId xmlns:p14="http://schemas.microsoft.com/office/powerpoint/2010/main" val="3155527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Differentially Private </a:t>
            </a:r>
            <a:r>
              <a:rPr lang="en-US" dirty="0" err="1" smtClean="0"/>
              <a:t>Zelig</a:t>
            </a:r>
            <a:r>
              <a:rPr lang="en-US" dirty="0" smtClean="0"/>
              <a:t>: Challenges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Utility for small dataset sizes n</a:t>
                </a:r>
              </a:p>
              <a:p>
                <a:pPr lvl="1"/>
                <a:r>
                  <a:rPr lang="en-US" dirty="0" smtClean="0"/>
                  <a:t>Theory says </a:t>
                </a:r>
                <a:r>
                  <a:rPr lang="en-US" dirty="0"/>
                  <a:t>loss of “utility” </a:t>
                </a:r>
                <a14:m>
                  <m:oMath xmlns:m="http://schemas.openxmlformats.org/officeDocument/2006/math">
                    <m:r>
                      <a:rPr lang="en-US" i="1">
                        <a:latin typeface="Cambria Math"/>
                        <a:ea typeface="Cambria Math"/>
                      </a:rPr>
                      <m:t>→ </m:t>
                    </m:r>
                  </m:oMath>
                </a14:m>
                <a:r>
                  <a:rPr lang="en-US" dirty="0"/>
                  <a:t>0 as </a:t>
                </a:r>
                <a:r>
                  <a:rPr lang="en-US" dirty="0" smtClean="0"/>
                  <a:t>n</a:t>
                </a:r>
                <a14:m>
                  <m:oMath xmlns:m="http://schemas.openxmlformats.org/officeDocument/2006/math">
                    <m:r>
                      <a:rPr lang="en-US" b="0" i="0" smtClean="0">
                        <a:latin typeface="Cambria Math"/>
                        <a:ea typeface="Cambria Math"/>
                      </a:rPr>
                      <m:t> </m:t>
                    </m:r>
                    <m:r>
                      <a:rPr lang="en-US" i="1">
                        <a:latin typeface="Cambria Math"/>
                        <a:ea typeface="Cambria Math"/>
                      </a:rPr>
                      <m:t>→ </m:t>
                    </m:r>
                  </m:oMath>
                </a14:m>
                <a:r>
                  <a:rPr lang="en-US" dirty="0" smtClean="0">
                    <a:latin typeface="cmsy10"/>
                  </a:rPr>
                  <a:t>1</a:t>
                </a:r>
              </a:p>
              <a:p>
                <a:pPr lvl="1"/>
                <a:endParaRPr lang="en-US" dirty="0">
                  <a:latin typeface="cmsy10"/>
                </a:endParaRPr>
              </a:p>
              <a:p>
                <a:r>
                  <a:rPr lang="en-US" dirty="0" smtClean="0"/>
                  <a:t>Interpreting the results</a:t>
                </a:r>
              </a:p>
              <a:p>
                <a:pPr lvl="1"/>
                <a:r>
                  <a:rPr lang="en-US" dirty="0" smtClean="0"/>
                  <a:t>Differential privacy gives randomized approximate results.</a:t>
                </a:r>
              </a:p>
              <a:p>
                <a:pPr lvl="1"/>
                <a:endParaRPr lang="en-US" dirty="0">
                  <a:latin typeface="cmsy10"/>
                </a:endParaRPr>
              </a:p>
              <a:p>
                <a:r>
                  <a:rPr lang="en-US" dirty="0" smtClean="0">
                    <a:latin typeface="+mj-lt"/>
                  </a:rPr>
                  <a:t>Managing the “privacy budget”</a:t>
                </a:r>
              </a:p>
              <a:p>
                <a:pPr lvl="1"/>
                <a:r>
                  <a:rPr lang="en-US" dirty="0" smtClean="0">
                    <a:latin typeface="+mj-lt"/>
                  </a:rPr>
                  <a:t>Differential privacy degrades with each query</a:t>
                </a:r>
              </a:p>
              <a:p>
                <a:pPr lvl="1"/>
                <a:r>
                  <a:rPr lang="en-US" dirty="0" smtClean="0">
                    <a:latin typeface="+mj-lt"/>
                  </a:rPr>
                  <a:t>A dream: compute a differentially private “summary” of the dataset once and for all, used to answer all future queries.</a:t>
                </a:r>
              </a:p>
              <a:p>
                <a:pPr lvl="1"/>
                <a:endParaRPr lang="en-US" dirty="0">
                  <a:latin typeface="+mj-lt"/>
                </a:endParaRPr>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667" t="-848"/>
                </a:stretch>
              </a:blipFill>
            </p:spPr>
            <p:txBody>
              <a:bodyPr/>
              <a:lstStyle/>
              <a:p>
                <a:r>
                  <a:rPr lang="en-US">
                    <a:noFill/>
                  </a:rPr>
                  <a:t> </a:t>
                </a:r>
              </a:p>
            </p:txBody>
          </p:sp>
        </mc:Fallback>
      </mc:AlternateContent>
    </p:spTree>
    <p:extLst>
      <p:ext uri="{BB962C8B-B14F-4D97-AF65-F5344CB8AC3E}">
        <p14:creationId xmlns:p14="http://schemas.microsoft.com/office/powerpoint/2010/main" val="1317332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Data Summaries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686800" cy="5029200"/>
              </a:xfrm>
            </p:spPr>
            <p:txBody>
              <a:bodyPr>
                <a:normAutofit lnSpcReduction="10000"/>
              </a:bodyPr>
              <a:lstStyle/>
              <a:p>
                <a:pPr marL="0" indent="0">
                  <a:buNone/>
                </a:pPr>
                <a:r>
                  <a:rPr lang="en-US" dirty="0" smtClean="0">
                    <a:solidFill>
                      <a:schemeClr val="accent1">
                        <a:lumMod val="75000"/>
                      </a:schemeClr>
                    </a:solidFill>
                  </a:rPr>
                  <a:t>Q</a:t>
                </a:r>
                <a:r>
                  <a:rPr lang="en-US" dirty="0" smtClean="0"/>
                  <a:t>: Can we produce a “summary” of a dataset that</a:t>
                </a:r>
              </a:p>
              <a:p>
                <a:pPr lvl="1"/>
                <a:r>
                  <a:rPr lang="en-US" dirty="0" smtClean="0"/>
                  <a:t>Allows answering any multivariate marginal query</a:t>
                </a:r>
                <a:br>
                  <a:rPr lang="en-US" dirty="0" smtClean="0"/>
                </a:br>
                <a:r>
                  <a:rPr lang="en-US" dirty="0" smtClean="0"/>
                  <a:t>(e.g. what fraction smoke AND are over 35 AND don’t have cancer?) </a:t>
                </a:r>
                <a:br>
                  <a:rPr lang="en-US" dirty="0" smtClean="0"/>
                </a:br>
                <a:r>
                  <a:rPr lang="en-US" dirty="0" smtClean="0"/>
                  <a:t>to within +/- .01, and</a:t>
                </a:r>
              </a:p>
              <a:p>
                <a:pPr lvl="1"/>
                <a:r>
                  <a:rPr lang="en-US" dirty="0" smtClean="0"/>
                  <a:t>Is differentially private: no individual’s data has a significant influence on distribution of summary</a:t>
                </a:r>
              </a:p>
              <a:p>
                <a:pPr lvl="1"/>
                <a:endParaRPr lang="en-US" dirty="0"/>
              </a:p>
              <a:p>
                <a:pPr marL="0" indent="0">
                  <a:buNone/>
                </a:pPr>
                <a:r>
                  <a:rPr lang="en-US" dirty="0" err="1" smtClean="0">
                    <a:solidFill>
                      <a:schemeClr val="accent1">
                        <a:lumMod val="75000"/>
                      </a:schemeClr>
                    </a:solidFill>
                  </a:rPr>
                  <a:t>Thm</a:t>
                </a:r>
                <a:r>
                  <a:rPr lang="en-US" dirty="0">
                    <a:solidFill>
                      <a:schemeClr val="accent1">
                        <a:lumMod val="75000"/>
                      </a:schemeClr>
                    </a:solidFill>
                  </a:rPr>
                  <a:t> </a:t>
                </a:r>
                <a:r>
                  <a:rPr lang="en-US" sz="2000" dirty="0" smtClean="0">
                    <a:solidFill>
                      <a:schemeClr val="accent1">
                        <a:lumMod val="75000"/>
                      </a:schemeClr>
                    </a:solidFill>
                  </a:rPr>
                  <a:t>[BLR08]: </a:t>
                </a:r>
                <a:r>
                  <a:rPr lang="en-US" dirty="0" smtClean="0"/>
                  <a:t>yes, and summary is a synthetic dataset</a:t>
                </a:r>
              </a:p>
              <a:p>
                <a:pPr lvl="1"/>
                <a:r>
                  <a:rPr lang="en-US" dirty="0" smtClean="0"/>
                  <a:t>But running time is </a:t>
                </a:r>
                <a14:m>
                  <m:oMath xmlns:m="http://schemas.openxmlformats.org/officeDocument/2006/math">
                    <m:sSup>
                      <m:sSupPr>
                        <m:ctrlPr>
                          <a:rPr lang="en-US" i="1">
                            <a:latin typeface="Cambria Math"/>
                          </a:rPr>
                        </m:ctrlPr>
                      </m:sSupPr>
                      <m:e>
                        <m:r>
                          <a:rPr lang="en-US" i="1">
                            <a:latin typeface="Cambria Math"/>
                          </a:rPr>
                          <m:t>2</m:t>
                        </m:r>
                      </m:e>
                      <m:sup>
                        <m:r>
                          <a:rPr lang="en-US" i="1" smtClean="0">
                            <a:latin typeface="Cambria Math"/>
                          </a:rPr>
                          <m:t> </m:t>
                        </m:r>
                        <m:r>
                          <a:rPr lang="en-US" b="0" i="1" smtClean="0">
                            <a:latin typeface="Cambria Math"/>
                          </a:rPr>
                          <m:t>𝑂</m:t>
                        </m:r>
                        <m:r>
                          <a:rPr lang="en-US" i="1">
                            <a:latin typeface="Cambria Math"/>
                          </a:rPr>
                          <m:t>(</m:t>
                        </m:r>
                        <m:r>
                          <a:rPr lang="en-US" b="0" i="1" smtClean="0">
                            <a:latin typeface="Cambria Math"/>
                          </a:rPr>
                          <m:t>𝑑</m:t>
                        </m:r>
                        <m:r>
                          <a:rPr lang="en-US" b="0" i="1" smtClean="0">
                            <a:latin typeface="Cambria Math"/>
                          </a:rPr>
                          <m:t>) </m:t>
                        </m:r>
                      </m:sup>
                    </m:sSup>
                    <m:r>
                      <a:rPr lang="en-US" i="1">
                        <a:latin typeface="Cambria Math"/>
                      </a:rPr>
                      <m:t> </m:t>
                    </m:r>
                  </m:oMath>
                </a14:m>
                <a:r>
                  <a:rPr lang="en-US" dirty="0" smtClean="0"/>
                  <a:t>, where d=dimensionality of data.</a:t>
                </a:r>
              </a:p>
              <a:p>
                <a:pPr lvl="1"/>
                <a:endParaRPr lang="en-US" dirty="0"/>
              </a:p>
              <a:p>
                <a:pPr marL="0" indent="0">
                  <a:buNone/>
                </a:pPr>
                <a:r>
                  <a:rPr lang="en-US" dirty="0" err="1" smtClean="0">
                    <a:solidFill>
                      <a:schemeClr val="accent1">
                        <a:lumMod val="75000"/>
                      </a:schemeClr>
                    </a:solidFill>
                  </a:rPr>
                  <a:t>Thm</a:t>
                </a:r>
                <a:r>
                  <a:rPr lang="en-US" dirty="0" smtClean="0">
                    <a:solidFill>
                      <a:schemeClr val="accent1">
                        <a:lumMod val="75000"/>
                      </a:schemeClr>
                    </a:solidFill>
                  </a:rPr>
                  <a:t> </a:t>
                </a:r>
                <a:r>
                  <a:rPr lang="en-US" sz="2000" dirty="0" smtClean="0">
                    <a:solidFill>
                      <a:schemeClr val="accent1">
                        <a:lumMod val="75000"/>
                      </a:schemeClr>
                    </a:solidFill>
                  </a:rPr>
                  <a:t>[UV11]: </a:t>
                </a:r>
                <a:r>
                  <a:rPr lang="en-US" dirty="0" smtClean="0"/>
                  <a:t>producing private synthetic data is as hard as breaking cryptography.</a:t>
                </a:r>
              </a:p>
              <a:p>
                <a:pPr marL="0" indent="0">
                  <a:buNone/>
                </a:pPr>
                <a:endParaRPr lang="en-US" dirty="0">
                  <a:solidFill>
                    <a:schemeClr val="tx1">
                      <a:lumMod val="75000"/>
                      <a:lumOff val="25000"/>
                    </a:schemeClr>
                  </a:solidFill>
                </a:endParaRPr>
              </a:p>
              <a:p>
                <a:pPr marL="0" indent="0">
                  <a:buNone/>
                </a:pPr>
                <a:r>
                  <a:rPr lang="en-US" dirty="0" err="1" smtClean="0">
                    <a:solidFill>
                      <a:schemeClr val="accent1">
                        <a:lumMod val="75000"/>
                      </a:schemeClr>
                    </a:solidFill>
                  </a:rPr>
                  <a:t>Thm</a:t>
                </a:r>
                <a:r>
                  <a:rPr lang="en-US" dirty="0" smtClean="0">
                    <a:solidFill>
                      <a:schemeClr val="accent1">
                        <a:lumMod val="75000"/>
                      </a:schemeClr>
                    </a:solidFill>
                  </a:rPr>
                  <a:t> </a:t>
                </a:r>
                <a:r>
                  <a:rPr lang="en-US" sz="2000" dirty="0" smtClean="0">
                    <a:solidFill>
                      <a:schemeClr val="accent1">
                        <a:lumMod val="75000"/>
                      </a:schemeClr>
                    </a:solidFill>
                  </a:rPr>
                  <a:t>[TUV12]: </a:t>
                </a:r>
                <a:r>
                  <a:rPr lang="en-US" dirty="0" smtClean="0"/>
                  <a:t>private summaries in time </a:t>
                </a:r>
                <a14:m>
                  <m:oMath xmlns:m="http://schemas.openxmlformats.org/officeDocument/2006/math">
                    <m:sSup>
                      <m:sSupPr>
                        <m:ctrlPr>
                          <a:rPr lang="en-US" b="0" i="1" smtClean="0">
                            <a:latin typeface="Cambria Math"/>
                          </a:rPr>
                        </m:ctrlPr>
                      </m:sSupPr>
                      <m:e>
                        <m:r>
                          <a:rPr lang="en-US" b="0" i="1" smtClean="0">
                            <a:latin typeface="Cambria Math"/>
                          </a:rPr>
                          <m:t>2</m:t>
                        </m:r>
                      </m:e>
                      <m:sup>
                        <m:acc>
                          <m:accPr>
                            <m:chr m:val="̃"/>
                            <m:ctrlPr>
                              <a:rPr lang="en-US" b="0" i="1" smtClean="0">
                                <a:latin typeface="Cambria Math"/>
                              </a:rPr>
                            </m:ctrlPr>
                          </m:accPr>
                          <m:e>
                            <m:r>
                              <a:rPr lang="en-US" b="0" i="1" smtClean="0">
                                <a:latin typeface="Cambria Math"/>
                              </a:rPr>
                              <m:t>𝑂</m:t>
                            </m:r>
                          </m:e>
                        </m:acc>
                        <m:r>
                          <a:rPr lang="en-US" b="0" i="1" smtClean="0">
                            <a:latin typeface="Cambria Math"/>
                          </a:rPr>
                          <m:t>(</m:t>
                        </m:r>
                        <m:rad>
                          <m:radPr>
                            <m:degHide m:val="on"/>
                            <m:ctrlPr>
                              <a:rPr lang="en-US" b="0" i="1" smtClean="0">
                                <a:latin typeface="Cambria Math"/>
                              </a:rPr>
                            </m:ctrlPr>
                          </m:radPr>
                          <m:deg/>
                          <m:e>
                            <m:r>
                              <a:rPr lang="en-US" b="0" i="1" smtClean="0">
                                <a:latin typeface="Cambria Math"/>
                              </a:rPr>
                              <m:t>𝑑</m:t>
                            </m:r>
                          </m:e>
                        </m:rad>
                        <m:r>
                          <a:rPr lang="en-US" b="0" i="1" smtClean="0">
                            <a:latin typeface="Cambria Math"/>
                          </a:rPr>
                          <m:t>)</m:t>
                        </m:r>
                      </m:sup>
                    </m:sSup>
                  </m:oMath>
                </a14:m>
                <a:endParaRPr lang="en-US" dirty="0" smtClean="0"/>
              </a:p>
              <a:p>
                <a:pPr marL="0" indent="0">
                  <a:buNone/>
                </a:pPr>
                <a:endParaRPr lang="en-US" dirty="0">
                  <a:solidFill>
                    <a:schemeClr val="accent5">
                      <a:lumMod val="75000"/>
                    </a:schemeClr>
                  </a:solidFill>
                </a:endParaRPr>
              </a:p>
              <a:p>
                <a:pPr marL="0" indent="0">
                  <a:buNone/>
                </a:pPr>
                <a:endParaRPr lang="en-US" dirty="0">
                  <a:solidFill>
                    <a:schemeClr val="accent5">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686800" cy="5029200"/>
              </a:xfrm>
              <a:blipFill rotWithShape="1">
                <a:blip r:embed="rId3"/>
                <a:stretch>
                  <a:fillRect l="-1053" t="-1576" b="-1091"/>
                </a:stretch>
              </a:blipFill>
            </p:spPr>
            <p:txBody>
              <a:bodyPr/>
              <a:lstStyle/>
              <a:p>
                <a:r>
                  <a:rPr lang="en-US">
                    <a:noFill/>
                  </a:rPr>
                  <a:t> </a:t>
                </a:r>
              </a:p>
            </p:txBody>
          </p:sp>
        </mc:Fallback>
      </mc:AlternateContent>
    </p:spTree>
    <p:extLst>
      <p:ext uri="{BB962C8B-B14F-4D97-AF65-F5344CB8AC3E}">
        <p14:creationId xmlns:p14="http://schemas.microsoft.com/office/powerpoint/2010/main" val="345071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Tools: Legal Instruments</a:t>
            </a:r>
            <a:endParaRPr lang="en-US" dirty="0"/>
          </a:p>
        </p:txBody>
      </p:sp>
      <p:sp>
        <p:nvSpPr>
          <p:cNvPr id="3" name="Content Placeholder 2"/>
          <p:cNvSpPr>
            <a:spLocks noGrp="1"/>
          </p:cNvSpPr>
          <p:nvPr>
            <p:ph idx="1"/>
          </p:nvPr>
        </p:nvSpPr>
        <p:spPr>
          <a:xfrm>
            <a:off x="457200" y="1447800"/>
            <a:ext cx="8382000" cy="5181600"/>
          </a:xfrm>
        </p:spPr>
        <p:txBody>
          <a:bodyPr>
            <a:normAutofit/>
          </a:bodyPr>
          <a:lstStyle/>
          <a:p>
            <a:pPr marL="0" indent="0">
              <a:buNone/>
            </a:pPr>
            <a:r>
              <a:rPr lang="en-US" dirty="0" smtClean="0">
                <a:solidFill>
                  <a:schemeClr val="accent1">
                    <a:lumMod val="75000"/>
                  </a:schemeClr>
                </a:solidFill>
              </a:rPr>
              <a:t>Design Policies, Licenses, and Contracts to:</a:t>
            </a:r>
          </a:p>
          <a:p>
            <a:pPr lvl="1"/>
            <a:r>
              <a:rPr lang="en-US" dirty="0"/>
              <a:t>S</a:t>
            </a:r>
            <a:r>
              <a:rPr lang="en-US" dirty="0" smtClean="0"/>
              <a:t>upport computational privacy tools</a:t>
            </a:r>
          </a:p>
          <a:p>
            <a:pPr lvl="1"/>
            <a:r>
              <a:rPr lang="en-US" dirty="0"/>
              <a:t>O</a:t>
            </a:r>
            <a:r>
              <a:rPr lang="en-US" dirty="0" smtClean="0"/>
              <a:t>btain and communicate informed consent</a:t>
            </a:r>
          </a:p>
          <a:p>
            <a:pPr lvl="1"/>
            <a:r>
              <a:rPr lang="en-US" dirty="0"/>
              <a:t>E</a:t>
            </a:r>
            <a:r>
              <a:rPr lang="en-US" dirty="0" smtClean="0"/>
              <a:t>nsure compliance with law &amp; regulation</a:t>
            </a:r>
          </a:p>
          <a:p>
            <a:pPr lvl="1"/>
            <a:r>
              <a:rPr lang="en-US" dirty="0"/>
              <a:t>C</a:t>
            </a:r>
            <a:r>
              <a:rPr lang="en-US" dirty="0" smtClean="0"/>
              <a:t>ontrol use and sharing </a:t>
            </a:r>
          </a:p>
          <a:p>
            <a:endParaRPr lang="en-US" dirty="0" smtClean="0"/>
          </a:p>
          <a:p>
            <a:pPr marL="0" indent="0">
              <a:buNone/>
            </a:pPr>
            <a:r>
              <a:rPr lang="en-US" dirty="0" smtClean="0">
                <a:solidFill>
                  <a:schemeClr val="accent1">
                    <a:lumMod val="75000"/>
                  </a:schemeClr>
                </a:solidFill>
              </a:rPr>
              <a:t>Implementation</a:t>
            </a:r>
          </a:p>
          <a:p>
            <a:pPr lvl="1"/>
            <a:r>
              <a:rPr lang="en-US" dirty="0" err="1" smtClean="0"/>
              <a:t>Berkman</a:t>
            </a:r>
            <a:r>
              <a:rPr lang="en-US" dirty="0" smtClean="0"/>
              <a:t> Center </a:t>
            </a:r>
            <a:r>
              <a:rPr lang="en-US" dirty="0" err="1" smtClean="0"/>
              <a:t>Cyberlaw</a:t>
            </a:r>
            <a:r>
              <a:rPr lang="en-US" dirty="0" smtClean="0"/>
              <a:t> Clinic, led by co-PI Malone</a:t>
            </a:r>
          </a:p>
          <a:p>
            <a:pPr lvl="2"/>
            <a:r>
              <a:rPr lang="en-US" sz="2000" dirty="0"/>
              <a:t>e</a:t>
            </a:r>
            <a:r>
              <a:rPr lang="en-US" sz="2000" dirty="0" smtClean="0"/>
              <a:t>xtensive experience in solving real-world privacy problems</a:t>
            </a:r>
          </a:p>
          <a:p>
            <a:pPr lvl="2"/>
            <a:r>
              <a:rPr lang="en-US" sz="2000" dirty="0" smtClean="0"/>
              <a:t>great educational experience for </a:t>
            </a:r>
            <a:r>
              <a:rPr lang="en-US" sz="2000" dirty="0"/>
              <a:t>l</a:t>
            </a:r>
            <a:r>
              <a:rPr lang="en-US" sz="2000" dirty="0" smtClean="0"/>
              <a:t>aw students</a:t>
            </a:r>
          </a:p>
          <a:p>
            <a:pPr lvl="1"/>
            <a:r>
              <a:rPr lang="en-US" dirty="0"/>
              <a:t>M</a:t>
            </a:r>
            <a:r>
              <a:rPr lang="en-US" dirty="0" smtClean="0"/>
              <a:t>achine-actionable “privacy tags” specifying terms of use</a:t>
            </a:r>
            <a:endParaRPr lang="en-US" dirty="0"/>
          </a:p>
        </p:txBody>
      </p:sp>
    </p:spTree>
    <p:extLst>
      <p:ext uri="{BB962C8B-B14F-4D97-AF65-F5344CB8AC3E}">
        <p14:creationId xmlns:p14="http://schemas.microsoft.com/office/powerpoint/2010/main" val="2898217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1.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4105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for today</a:t>
            </a:r>
            <a:endParaRPr lang="en-US" dirty="0"/>
          </a:p>
        </p:txBody>
      </p:sp>
      <p:sp>
        <p:nvSpPr>
          <p:cNvPr id="3" name="Content Placeholder 2"/>
          <p:cNvSpPr>
            <a:spLocks noGrp="1"/>
          </p:cNvSpPr>
          <p:nvPr>
            <p:ph idx="1"/>
          </p:nvPr>
        </p:nvSpPr>
        <p:spPr/>
        <p:txBody>
          <a:bodyPr/>
          <a:lstStyle/>
          <a:p>
            <a:pPr marL="0" indent="0">
              <a:buNone/>
            </a:pPr>
            <a:r>
              <a:rPr lang="en-US" dirty="0" smtClean="0"/>
              <a:t>Share a sense of what we’d like to accomplish, both long-term and in Year 1.</a:t>
            </a:r>
          </a:p>
          <a:p>
            <a:pPr marL="0" indent="0">
              <a:buNone/>
            </a:pPr>
            <a:endParaRPr lang="en-US" dirty="0"/>
          </a:p>
          <a:p>
            <a:pPr marL="0" indent="0">
              <a:buNone/>
            </a:pPr>
            <a:r>
              <a:rPr lang="en-US" u="sng" dirty="0" smtClean="0"/>
              <a:t>Next steps for you:</a:t>
            </a:r>
          </a:p>
          <a:p>
            <a:r>
              <a:rPr lang="en-US" dirty="0" smtClean="0"/>
              <a:t>Think about where you might like to connect.</a:t>
            </a:r>
          </a:p>
          <a:p>
            <a:endParaRPr lang="en-US" dirty="0"/>
          </a:p>
          <a:p>
            <a:r>
              <a:rPr lang="en-US" dirty="0" smtClean="0"/>
              <a:t>Respond to forthcoming email surveys.</a:t>
            </a:r>
          </a:p>
          <a:p>
            <a:endParaRPr lang="en-US" dirty="0"/>
          </a:p>
          <a:p>
            <a:r>
              <a:rPr lang="en-US" dirty="0" smtClean="0"/>
              <a:t>Join more focused research meetings on specific topics.</a:t>
            </a:r>
          </a:p>
          <a:p>
            <a:endParaRPr lang="en-US" dirty="0"/>
          </a:p>
        </p:txBody>
      </p:sp>
    </p:spTree>
    <p:extLst>
      <p:ext uri="{BB962C8B-B14F-4D97-AF65-F5344CB8AC3E}">
        <p14:creationId xmlns:p14="http://schemas.microsoft.com/office/powerpoint/2010/main" val="369872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2.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6861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and Education</a:t>
            </a:r>
            <a:endParaRPr lang="en-US" dirty="0"/>
          </a:p>
        </p:txBody>
      </p:sp>
      <p:sp>
        <p:nvSpPr>
          <p:cNvPr id="3" name="Content Placeholder 2"/>
          <p:cNvSpPr>
            <a:spLocks noGrp="1"/>
          </p:cNvSpPr>
          <p:nvPr>
            <p:ph idx="1"/>
          </p:nvPr>
        </p:nvSpPr>
        <p:spPr>
          <a:xfrm>
            <a:off x="457200" y="1447800"/>
            <a:ext cx="8534400" cy="5029200"/>
          </a:xfrm>
        </p:spPr>
        <p:txBody>
          <a:bodyPr>
            <a:normAutofit lnSpcReduction="10000"/>
          </a:bodyPr>
          <a:lstStyle/>
          <a:p>
            <a:pPr marL="0" indent="0">
              <a:buNone/>
            </a:pPr>
            <a:r>
              <a:rPr lang="en-US" dirty="0" smtClean="0">
                <a:solidFill>
                  <a:schemeClr val="accent1">
                    <a:lumMod val="75000"/>
                  </a:schemeClr>
                </a:solidFill>
              </a:rPr>
              <a:t>Integration of research into courses</a:t>
            </a:r>
          </a:p>
          <a:p>
            <a:pPr lvl="1"/>
            <a:r>
              <a:rPr lang="en-US" dirty="0" err="1" smtClean="0"/>
              <a:t>Cyberlaw</a:t>
            </a:r>
            <a:r>
              <a:rPr lang="en-US" dirty="0" smtClean="0"/>
              <a:t> Clinic (Law School)</a:t>
            </a:r>
          </a:p>
          <a:p>
            <a:pPr lvl="1"/>
            <a:r>
              <a:rPr lang="en-US" dirty="0" smtClean="0"/>
              <a:t>Privacy &amp; Technology (CS undergrad)</a:t>
            </a:r>
          </a:p>
          <a:p>
            <a:pPr lvl="1"/>
            <a:r>
              <a:rPr lang="en-US" dirty="0" smtClean="0"/>
              <a:t>Mathematical Approaches to Privacy (CS grad) </a:t>
            </a:r>
          </a:p>
          <a:p>
            <a:pPr lvl="1"/>
            <a:r>
              <a:rPr lang="en-US" dirty="0" smtClean="0"/>
              <a:t>Cyberspace in Court (Freshman seminar)</a:t>
            </a:r>
          </a:p>
          <a:p>
            <a:pPr marL="0" indent="0">
              <a:buNone/>
            </a:pPr>
            <a:r>
              <a:rPr lang="en-US" dirty="0" smtClean="0">
                <a:solidFill>
                  <a:schemeClr val="accent1">
                    <a:lumMod val="75000"/>
                  </a:schemeClr>
                </a:solidFill>
              </a:rPr>
              <a:t>Open resources for practitioners &amp; the public</a:t>
            </a:r>
          </a:p>
          <a:p>
            <a:pPr lvl="1"/>
            <a:r>
              <a:rPr lang="en-US" dirty="0" smtClean="0"/>
              <a:t>Edited &amp; tagged course videos and open-access materials</a:t>
            </a:r>
          </a:p>
          <a:p>
            <a:pPr lvl="1"/>
            <a:r>
              <a:rPr lang="en-US" dirty="0"/>
              <a:t>Access to more data in the IQSS </a:t>
            </a:r>
            <a:r>
              <a:rPr lang="en-US" dirty="0" err="1"/>
              <a:t>Dataverse</a:t>
            </a:r>
            <a:r>
              <a:rPr lang="en-US" dirty="0"/>
              <a:t> Network</a:t>
            </a:r>
          </a:p>
          <a:p>
            <a:pPr lvl="1"/>
            <a:r>
              <a:rPr lang="en-US" dirty="0" smtClean="0"/>
              <a:t>Menu of privacy algorithms, legal instruments, and best practices</a:t>
            </a:r>
          </a:p>
          <a:p>
            <a:pPr lvl="1"/>
            <a:r>
              <a:rPr lang="en-US" dirty="0" err="1" smtClean="0"/>
              <a:t>PrivacyScholar</a:t>
            </a:r>
            <a:r>
              <a:rPr lang="en-US" dirty="0" smtClean="0"/>
              <a:t>: case studies in privacy</a:t>
            </a:r>
          </a:p>
          <a:p>
            <a:pPr lvl="1"/>
            <a:r>
              <a:rPr lang="en-US" dirty="0" smtClean="0"/>
              <a:t>Reuters reporter Adam Tanner in residence at Data Privacy Lab</a:t>
            </a:r>
          </a:p>
          <a:p>
            <a:pPr marL="0" indent="0">
              <a:buNone/>
            </a:pPr>
            <a:r>
              <a:rPr lang="en-US" dirty="0" smtClean="0">
                <a:solidFill>
                  <a:schemeClr val="accent1">
                    <a:lumMod val="75000"/>
                  </a:schemeClr>
                </a:solidFill>
              </a:rPr>
              <a:t>Research Training</a:t>
            </a:r>
          </a:p>
          <a:p>
            <a:pPr lvl="1"/>
            <a:r>
              <a:rPr lang="en-US" dirty="0" smtClean="0"/>
              <a:t>Multidisciplinary approach to data privacy</a:t>
            </a:r>
          </a:p>
          <a:p>
            <a:pPr lvl="1"/>
            <a:r>
              <a:rPr lang="en-US" dirty="0" smtClean="0"/>
              <a:t>REU site students, undergrad RAs, PhD students, postdocs</a:t>
            </a:r>
            <a:endParaRPr lang="en-US" dirty="0"/>
          </a:p>
        </p:txBody>
      </p:sp>
    </p:spTree>
    <p:extLst>
      <p:ext uri="{BB962C8B-B14F-4D97-AF65-F5344CB8AC3E}">
        <p14:creationId xmlns:p14="http://schemas.microsoft.com/office/powerpoint/2010/main" val="342869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381000" y="1295400"/>
            <a:ext cx="8686800" cy="5410200"/>
          </a:xfrm>
        </p:spPr>
        <p:txBody>
          <a:bodyPr>
            <a:normAutofit/>
          </a:bodyPr>
          <a:lstStyle/>
          <a:p>
            <a:pPr lvl="1"/>
            <a:r>
              <a:rPr lang="en-US" sz="2400" dirty="0" smtClean="0"/>
              <a:t>Bridging mathematical &amp; legal notions of privacy</a:t>
            </a:r>
          </a:p>
          <a:p>
            <a:pPr lvl="1"/>
            <a:r>
              <a:rPr lang="en-US" sz="2400" dirty="0" smtClean="0"/>
              <a:t>Engagement with policy process for privacy regulation</a:t>
            </a:r>
          </a:p>
          <a:p>
            <a:pPr lvl="1"/>
            <a:r>
              <a:rPr lang="en-US" sz="2400" dirty="0" smtClean="0"/>
              <a:t>New privacy definitions when existing ones insufficient</a:t>
            </a:r>
          </a:p>
          <a:p>
            <a:pPr lvl="1"/>
            <a:r>
              <a:rPr lang="en-US" sz="2400" dirty="0" smtClean="0"/>
              <a:t>New statistical measures of risk and utility</a:t>
            </a:r>
          </a:p>
          <a:p>
            <a:pPr lvl="1"/>
            <a:r>
              <a:rPr lang="en-US" sz="2400" dirty="0" smtClean="0"/>
              <a:t>Theoretical results on differential privacy &amp; other notions</a:t>
            </a:r>
          </a:p>
          <a:p>
            <a:pPr lvl="1"/>
            <a:r>
              <a:rPr lang="en-US" sz="2400" dirty="0" smtClean="0"/>
              <a:t>Understanding practical performance of various algorithms</a:t>
            </a:r>
          </a:p>
          <a:p>
            <a:pPr lvl="1"/>
            <a:r>
              <a:rPr lang="en-US" sz="2400" dirty="0" smtClean="0"/>
              <a:t>New legal instruments for handling privacy-sensitive data</a:t>
            </a:r>
          </a:p>
          <a:p>
            <a:pPr lvl="1"/>
            <a:r>
              <a:rPr lang="en-US" sz="2400" dirty="0" smtClean="0"/>
              <a:t>Secure implementations of algorithms &amp; legal instruments.</a:t>
            </a:r>
          </a:p>
          <a:p>
            <a:pPr lvl="1"/>
            <a:r>
              <a:rPr lang="en-US" sz="2400" dirty="0" smtClean="0"/>
              <a:t>Open resources for practitioners &amp; the public</a:t>
            </a:r>
          </a:p>
          <a:p>
            <a:pPr lvl="1"/>
            <a:r>
              <a:rPr lang="en-US" sz="2400" dirty="0" smtClean="0"/>
              <a:t>Multidisciplinary research training</a:t>
            </a:r>
          </a:p>
          <a:p>
            <a:endParaRPr lang="en-US" dirty="0" smtClean="0"/>
          </a:p>
          <a:p>
            <a:pPr marL="0" indent="0">
              <a:buNone/>
            </a:pPr>
            <a:r>
              <a:rPr lang="en-US" i="1" dirty="0" smtClean="0">
                <a:solidFill>
                  <a:schemeClr val="bg2">
                    <a:lumMod val="25000"/>
                  </a:schemeClr>
                </a:solidFill>
              </a:rPr>
              <a:t>These efforts benefit, but are not reliant on, each other.</a:t>
            </a:r>
            <a:endParaRPr lang="en-US" i="1" dirty="0">
              <a:solidFill>
                <a:schemeClr val="bg2">
                  <a:lumMod val="25000"/>
                </a:schemeClr>
              </a:solidFill>
            </a:endParaRPr>
          </a:p>
        </p:txBody>
      </p:sp>
    </p:spTree>
    <p:extLst>
      <p:ext uri="{BB962C8B-B14F-4D97-AF65-F5344CB8AC3E}">
        <p14:creationId xmlns:p14="http://schemas.microsoft.com/office/powerpoint/2010/main" val="207234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get involved</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pPr lvl="1"/>
            <a:endParaRPr lang="en-US" dirty="0" smtClean="0"/>
          </a:p>
          <a:p>
            <a:pPr lvl="1"/>
            <a:r>
              <a:rPr lang="en-US" dirty="0"/>
              <a:t>See </a:t>
            </a:r>
            <a:r>
              <a:rPr lang="en-US" dirty="0">
                <a:hlinkClick r:id="rId3"/>
              </a:rPr>
              <a:t>http://privacytools.seas.harvard.edu/</a:t>
            </a:r>
            <a:endParaRPr lang="en-US" dirty="0"/>
          </a:p>
          <a:p>
            <a:pPr lvl="1"/>
            <a:r>
              <a:rPr lang="en-US" dirty="0"/>
              <a:t>E-mail one of the PIs or </a:t>
            </a:r>
            <a:r>
              <a:rPr lang="en-US" dirty="0">
                <a:hlinkClick r:id="rId4"/>
              </a:rPr>
              <a:t>privacytools-info@seas.harvard.edu</a:t>
            </a:r>
            <a:endParaRPr lang="en-US" dirty="0"/>
          </a:p>
          <a:p>
            <a:pPr lvl="1"/>
            <a:r>
              <a:rPr lang="en-US" dirty="0"/>
              <a:t>Attend all-hands meetings (2</a:t>
            </a:r>
            <a:r>
              <a:rPr lang="en-US" baseline="30000" dirty="0"/>
              <a:t>nd</a:t>
            </a:r>
            <a:r>
              <a:rPr lang="en-US" dirty="0"/>
              <a:t> Fri of each month, 2:30-4).</a:t>
            </a:r>
          </a:p>
          <a:p>
            <a:pPr lvl="1"/>
            <a:endParaRPr lang="en-US" dirty="0" smtClean="0"/>
          </a:p>
          <a:p>
            <a:pPr lvl="1"/>
            <a:r>
              <a:rPr lang="en-US" dirty="0" smtClean="0"/>
              <a:t>We’re looking for people to work on the project:</a:t>
            </a:r>
          </a:p>
          <a:p>
            <a:pPr lvl="2"/>
            <a:r>
              <a:rPr lang="en-US" dirty="0" smtClean="0"/>
              <a:t>Research fellow in law &amp; policy</a:t>
            </a:r>
          </a:p>
          <a:p>
            <a:pPr lvl="2"/>
            <a:r>
              <a:rPr lang="en-US" dirty="0" smtClean="0"/>
              <a:t>Undergraduate  RA’s and REU students</a:t>
            </a:r>
          </a:p>
          <a:p>
            <a:pPr lvl="2"/>
            <a:r>
              <a:rPr lang="en-US" dirty="0" smtClean="0"/>
              <a:t>Project &amp; communication coordinator</a:t>
            </a:r>
          </a:p>
          <a:p>
            <a:pPr lvl="2"/>
            <a:r>
              <a:rPr lang="en-US" dirty="0" smtClean="0"/>
              <a:t>HLS interns</a:t>
            </a:r>
          </a:p>
          <a:p>
            <a:pPr lvl="2"/>
            <a:r>
              <a:rPr lang="en-US" dirty="0" smtClean="0"/>
              <a:t>Graduate students in CS, statistics, quantitative social science</a:t>
            </a:r>
          </a:p>
          <a:p>
            <a:pPr lvl="2"/>
            <a:r>
              <a:rPr lang="en-US" dirty="0" smtClean="0"/>
              <a:t>Postdocs &amp; visiting scholars</a:t>
            </a:r>
          </a:p>
          <a:p>
            <a:pPr lvl="2"/>
            <a:endParaRPr lang="en-US" dirty="0" smtClean="0"/>
          </a:p>
          <a:p>
            <a:pPr lvl="1"/>
            <a:r>
              <a:rPr lang="en-US" dirty="0" smtClean="0"/>
              <a:t>And for present &amp; future collaborators</a:t>
            </a:r>
            <a:endParaRPr lang="en-US" dirty="0"/>
          </a:p>
          <a:p>
            <a:pPr lvl="2"/>
            <a:r>
              <a:rPr lang="en-US" dirty="0" smtClean="0"/>
              <a:t>Do you have a data privacy problem?</a:t>
            </a:r>
          </a:p>
          <a:p>
            <a:pPr lvl="2"/>
            <a:endParaRPr lang="en-US" dirty="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3626734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doing this?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1">
                    <a:lumMod val="75000"/>
                  </a:schemeClr>
                </a:solidFill>
              </a:rPr>
              <a:t>Why is this important?</a:t>
            </a:r>
          </a:p>
          <a:p>
            <a:pPr lvl="1"/>
            <a:r>
              <a:rPr lang="en-US" dirty="0" smtClean="0"/>
              <a:t>Two values: privacy &amp; knowledge.</a:t>
            </a:r>
          </a:p>
          <a:p>
            <a:pPr marL="0" indent="0">
              <a:buNone/>
            </a:pPr>
            <a:endParaRPr lang="en-US" dirty="0" smtClean="0">
              <a:solidFill>
                <a:schemeClr val="accent1">
                  <a:lumMod val="75000"/>
                </a:schemeClr>
              </a:solidFill>
            </a:endParaRPr>
          </a:p>
          <a:p>
            <a:pPr marL="0" indent="0">
              <a:buNone/>
            </a:pPr>
            <a:r>
              <a:rPr lang="en-US" dirty="0" smtClean="0">
                <a:solidFill>
                  <a:schemeClr val="accent1">
                    <a:lumMod val="75000"/>
                  </a:schemeClr>
                </a:solidFill>
              </a:rPr>
              <a:t>Why do it now?</a:t>
            </a:r>
          </a:p>
          <a:p>
            <a:pPr lvl="1"/>
            <a:r>
              <a:rPr lang="en-US" dirty="0" smtClean="0"/>
              <a:t>Urgent need in computational social science.</a:t>
            </a:r>
          </a:p>
          <a:p>
            <a:pPr lvl="1"/>
            <a:r>
              <a:rPr lang="en-US" dirty="0" smtClean="0"/>
              <a:t>New insights from CS &amp; stats</a:t>
            </a:r>
          </a:p>
          <a:p>
            <a:pPr marL="0" indent="0">
              <a:buNone/>
            </a:pPr>
            <a:endParaRPr lang="en-US" dirty="0" smtClean="0">
              <a:solidFill>
                <a:schemeClr val="accent1">
                  <a:lumMod val="75000"/>
                </a:schemeClr>
              </a:solidFill>
            </a:endParaRPr>
          </a:p>
          <a:p>
            <a:pPr marL="0" indent="0">
              <a:buNone/>
            </a:pPr>
            <a:r>
              <a:rPr lang="en-US" dirty="0" smtClean="0">
                <a:solidFill>
                  <a:schemeClr val="accent1">
                    <a:lumMod val="75000"/>
                  </a:schemeClr>
                </a:solidFill>
              </a:rPr>
              <a:t>Why at Harvard?</a:t>
            </a:r>
          </a:p>
          <a:p>
            <a:pPr lvl="1"/>
            <a:r>
              <a:rPr lang="en-US" dirty="0" smtClean="0"/>
              <a:t>Integrated multidisciplinary approach</a:t>
            </a:r>
          </a:p>
          <a:p>
            <a:pPr lvl="1"/>
            <a:r>
              <a:rPr lang="en-US" dirty="0" smtClean="0"/>
              <a:t>Experienced team, already collaborating, with institutional support</a:t>
            </a:r>
          </a:p>
          <a:p>
            <a:pPr lvl="1"/>
            <a:r>
              <a:rPr lang="en-US" dirty="0" smtClean="0"/>
              <a:t>External impact through </a:t>
            </a:r>
            <a:r>
              <a:rPr lang="en-US" dirty="0" err="1" smtClean="0"/>
              <a:t>Dataverse</a:t>
            </a:r>
            <a:r>
              <a:rPr lang="en-US" dirty="0" smtClean="0"/>
              <a:t> Network </a:t>
            </a:r>
          </a:p>
          <a:p>
            <a:pPr lvl="1"/>
            <a:endParaRPr lang="en-US" dirty="0" smtClean="0"/>
          </a:p>
        </p:txBody>
      </p:sp>
    </p:spTree>
    <p:extLst>
      <p:ext uri="{BB962C8B-B14F-4D97-AF65-F5344CB8AC3E}">
        <p14:creationId xmlns:p14="http://schemas.microsoft.com/office/powerpoint/2010/main" val="548508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Social Science</a:t>
            </a:r>
            <a:endParaRPr lang="en-US" dirty="0"/>
          </a:p>
        </p:txBody>
      </p:sp>
      <p:sp>
        <p:nvSpPr>
          <p:cNvPr id="3" name="Content Placeholder 2"/>
          <p:cNvSpPr>
            <a:spLocks noGrp="1"/>
          </p:cNvSpPr>
          <p:nvPr>
            <p:ph idx="1"/>
          </p:nvPr>
        </p:nvSpPr>
        <p:spPr>
          <a:xfrm>
            <a:off x="457200" y="1600200"/>
            <a:ext cx="8229600" cy="3193742"/>
          </a:xfrm>
        </p:spPr>
        <p:txBody>
          <a:bodyPr/>
          <a:lstStyle/>
          <a:p>
            <a:pPr marL="0" indent="0">
              <a:buNone/>
            </a:pPr>
            <a:r>
              <a:rPr lang="en-US" dirty="0" smtClean="0">
                <a:solidFill>
                  <a:schemeClr val="accent1">
                    <a:lumMod val="75000"/>
                  </a:schemeClr>
                </a:solidFill>
              </a:rPr>
              <a:t>The potential</a:t>
            </a:r>
            <a:r>
              <a:rPr lang="en-US" dirty="0" smtClean="0">
                <a:solidFill>
                  <a:schemeClr val="accent2">
                    <a:lumMod val="75000"/>
                  </a:schemeClr>
                </a:solidFill>
              </a:rPr>
              <a:t>: </a:t>
            </a:r>
            <a:r>
              <a:rPr lang="en-US" dirty="0" smtClean="0"/>
              <a:t>massive new sources of data and ease of sharing will revolutionize social science.</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solidFill>
                  <a:schemeClr val="accent1">
                    <a:lumMod val="75000"/>
                  </a:schemeClr>
                </a:solidFill>
              </a:rPr>
              <a:t>The problem</a:t>
            </a:r>
            <a:r>
              <a:rPr lang="en-US" dirty="0" smtClean="0">
                <a:solidFill>
                  <a:schemeClr val="accent2">
                    <a:lumMod val="75000"/>
                  </a:schemeClr>
                </a:solidFill>
              </a:rPr>
              <a:t>: </a:t>
            </a:r>
            <a:r>
              <a:rPr lang="en-US" dirty="0" smtClean="0"/>
              <a:t>protecting the privacy of individual subjects</a:t>
            </a:r>
          </a:p>
          <a:p>
            <a:pPr marL="0" indent="0">
              <a:buNone/>
            </a:pPr>
            <a:endParaRPr lang="en-US" dirty="0" smtClean="0"/>
          </a:p>
          <a:p>
            <a:endParaRPr lang="en-US" dirty="0" smtClean="0"/>
          </a:p>
          <a:p>
            <a:pPr marL="0" indent="0">
              <a:buNone/>
            </a:pPr>
            <a:endParaRPr lang="en-US" dirty="0"/>
          </a:p>
        </p:txBody>
      </p:sp>
      <p:sp>
        <p:nvSpPr>
          <p:cNvPr id="5" name="Right Arrow 4"/>
          <p:cNvSpPr/>
          <p:nvPr/>
        </p:nvSpPr>
        <p:spPr>
          <a:xfrm>
            <a:off x="838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flipH="1">
            <a:off x="2362200" y="4876800"/>
            <a:ext cx="1524000" cy="9144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76785" y="5134824"/>
            <a:ext cx="915635" cy="369332"/>
          </a:xfrm>
          <a:prstGeom prst="rect">
            <a:avLst/>
          </a:prstGeom>
          <a:noFill/>
        </p:spPr>
        <p:txBody>
          <a:bodyPr wrap="none" rtlCol="0">
            <a:spAutoFit/>
          </a:bodyPr>
          <a:lstStyle/>
          <a:p>
            <a:r>
              <a:rPr lang="en-US" dirty="0" smtClean="0"/>
              <a:t>privacy</a:t>
            </a:r>
            <a:endParaRPr lang="en-US" dirty="0"/>
          </a:p>
        </p:txBody>
      </p:sp>
      <p:sp>
        <p:nvSpPr>
          <p:cNvPr id="8" name="TextBox 7"/>
          <p:cNvSpPr txBox="1"/>
          <p:nvPr/>
        </p:nvSpPr>
        <p:spPr>
          <a:xfrm>
            <a:off x="2685854" y="5123156"/>
            <a:ext cx="1210588" cy="369332"/>
          </a:xfrm>
          <a:prstGeom prst="rect">
            <a:avLst/>
          </a:prstGeom>
          <a:noFill/>
        </p:spPr>
        <p:txBody>
          <a:bodyPr wrap="none" rtlCol="0">
            <a:spAutoFit/>
          </a:bodyPr>
          <a:lstStyle/>
          <a:p>
            <a:r>
              <a:rPr lang="en-US" dirty="0" smtClean="0"/>
              <a:t>open data</a:t>
            </a:r>
            <a:endParaRPr lang="en-US" dirty="0"/>
          </a:p>
        </p:txBody>
      </p:sp>
      <p:sp>
        <p:nvSpPr>
          <p:cNvPr id="9" name="TextBox 8"/>
          <p:cNvSpPr txBox="1"/>
          <p:nvPr/>
        </p:nvSpPr>
        <p:spPr>
          <a:xfrm>
            <a:off x="574087" y="6336268"/>
            <a:ext cx="7417480" cy="369332"/>
          </a:xfrm>
          <a:prstGeom prst="rect">
            <a:avLst/>
          </a:prstGeom>
          <a:noFill/>
        </p:spPr>
        <p:txBody>
          <a:bodyPr wrap="none" rtlCol="0">
            <a:spAutoFit/>
          </a:bodyPr>
          <a:lstStyle/>
          <a:p>
            <a:r>
              <a:rPr lang="en-US" dirty="0" smtClean="0"/>
              <a:t>e.g. NYT 5/21/12 “Troves of Personal Data, Forbidden to Researchers”</a:t>
            </a:r>
            <a:endParaRPr lang="en-US" dirty="0"/>
          </a:p>
        </p:txBody>
      </p:sp>
      <p:cxnSp>
        <p:nvCxnSpPr>
          <p:cNvPr id="16" name="Straight Connector 15"/>
          <p:cNvCxnSpPr/>
          <p:nvPr/>
        </p:nvCxnSpPr>
        <p:spPr>
          <a:xfrm>
            <a:off x="5638800" y="47380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638800" y="59436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51965" y="5946274"/>
            <a:ext cx="915635" cy="369332"/>
          </a:xfrm>
          <a:prstGeom prst="rect">
            <a:avLst/>
          </a:prstGeom>
          <a:noFill/>
        </p:spPr>
        <p:txBody>
          <a:bodyPr wrap="none" rtlCol="0">
            <a:spAutoFit/>
          </a:bodyPr>
          <a:lstStyle/>
          <a:p>
            <a:r>
              <a:rPr lang="en-US" dirty="0" smtClean="0"/>
              <a:t>privacy</a:t>
            </a:r>
            <a:endParaRPr lang="en-US" dirty="0"/>
          </a:p>
        </p:txBody>
      </p:sp>
      <p:sp>
        <p:nvSpPr>
          <p:cNvPr id="22" name="TextBox 21"/>
          <p:cNvSpPr txBox="1"/>
          <p:nvPr/>
        </p:nvSpPr>
        <p:spPr>
          <a:xfrm>
            <a:off x="4906399" y="4648200"/>
            <a:ext cx="710451" cy="369332"/>
          </a:xfrm>
          <a:prstGeom prst="rect">
            <a:avLst/>
          </a:prstGeom>
          <a:noFill/>
        </p:spPr>
        <p:txBody>
          <a:bodyPr wrap="none" rtlCol="0">
            <a:spAutoFit/>
          </a:bodyPr>
          <a:lstStyle/>
          <a:p>
            <a:r>
              <a:rPr lang="en-US" dirty="0" smtClean="0"/>
              <a:t>utility</a:t>
            </a:r>
            <a:endParaRPr lang="en-US" dirty="0"/>
          </a:p>
        </p:txBody>
      </p:sp>
      <p:sp>
        <p:nvSpPr>
          <p:cNvPr id="30" name="TextBox 29"/>
          <p:cNvSpPr txBox="1"/>
          <p:nvPr/>
        </p:nvSpPr>
        <p:spPr>
          <a:xfrm>
            <a:off x="6577118" y="4811658"/>
            <a:ext cx="2454518" cy="646331"/>
          </a:xfrm>
          <a:prstGeom prst="rect">
            <a:avLst/>
          </a:prstGeom>
          <a:noFill/>
          <a:ln w="19050">
            <a:solidFill>
              <a:schemeClr val="tx2">
                <a:lumMod val="75000"/>
              </a:schemeClr>
            </a:solidFill>
          </a:ln>
        </p:spPr>
        <p:txBody>
          <a:bodyPr wrap="none" rtlCol="0">
            <a:spAutoFit/>
          </a:bodyPr>
          <a:lstStyle/>
          <a:p>
            <a:r>
              <a:rPr lang="en-US" dirty="0">
                <a:solidFill>
                  <a:schemeClr val="tx2">
                    <a:lumMod val="75000"/>
                  </a:schemeClr>
                </a:solidFill>
              </a:rPr>
              <a:t>t</a:t>
            </a:r>
            <a:r>
              <a:rPr lang="en-US" dirty="0" smtClean="0">
                <a:solidFill>
                  <a:schemeClr val="tx2">
                    <a:lumMod val="75000"/>
                  </a:schemeClr>
                </a:solidFill>
              </a:rPr>
              <a:t>raditional approaches</a:t>
            </a:r>
            <a:br>
              <a:rPr lang="en-US" dirty="0" smtClean="0">
                <a:solidFill>
                  <a:schemeClr val="tx2">
                    <a:lumMod val="75000"/>
                  </a:schemeClr>
                </a:solidFill>
              </a:rPr>
            </a:br>
            <a:r>
              <a:rPr lang="en-US" dirty="0" smtClean="0">
                <a:solidFill>
                  <a:schemeClr val="tx2">
                    <a:lumMod val="75000"/>
                  </a:schemeClr>
                </a:solidFill>
              </a:rPr>
              <a:t>(e.g. “stripping PII”)</a:t>
            </a:r>
            <a:endParaRPr lang="en-US" dirty="0">
              <a:solidFill>
                <a:schemeClr val="tx2">
                  <a:lumMod val="75000"/>
                </a:schemeClr>
              </a:solidFill>
            </a:endParaRPr>
          </a:p>
        </p:txBody>
      </p:sp>
      <p:sp>
        <p:nvSpPr>
          <p:cNvPr id="31" name="Freeform 30"/>
          <p:cNvSpPr/>
          <p:nvPr/>
        </p:nvSpPr>
        <p:spPr>
          <a:xfrm>
            <a:off x="6019060" y="5107592"/>
            <a:ext cx="559293" cy="440952"/>
          </a:xfrm>
          <a:custGeom>
            <a:avLst/>
            <a:gdLst>
              <a:gd name="connsiteX0" fmla="*/ 559293 w 559293"/>
              <a:gd name="connsiteY0" fmla="*/ 32579 h 440952"/>
              <a:gd name="connsiteX1" fmla="*/ 257453 w 559293"/>
              <a:gd name="connsiteY1" fmla="*/ 41457 h 440952"/>
              <a:gd name="connsiteX2" fmla="*/ 0 w 559293"/>
              <a:gd name="connsiteY2" fmla="*/ 440952 h 440952"/>
            </a:gdLst>
            <a:ahLst/>
            <a:cxnLst>
              <a:cxn ang="0">
                <a:pos x="connsiteX0" y="connsiteY0"/>
              </a:cxn>
              <a:cxn ang="0">
                <a:pos x="connsiteX1" y="connsiteY1"/>
              </a:cxn>
              <a:cxn ang="0">
                <a:pos x="connsiteX2" y="connsiteY2"/>
              </a:cxn>
            </a:cxnLst>
            <a:rect l="l" t="t" r="r" b="b"/>
            <a:pathLst>
              <a:path w="559293" h="440952">
                <a:moveTo>
                  <a:pt x="559293" y="32579"/>
                </a:moveTo>
                <a:cubicBezTo>
                  <a:pt x="454980" y="2987"/>
                  <a:pt x="350668" y="-26605"/>
                  <a:pt x="257453" y="41457"/>
                </a:cubicBezTo>
                <a:cubicBezTo>
                  <a:pt x="164238" y="109519"/>
                  <a:pt x="82119" y="275235"/>
                  <a:pt x="0" y="440952"/>
                </a:cubicBezTo>
              </a:path>
            </a:pathLst>
          </a:custGeom>
          <a:noFill/>
          <a:ln>
            <a:solidFill>
              <a:schemeClr val="tx2">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638800" y="4767309"/>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salilv\AppData\Local\Microsoft\Windows\Temporary Internet Files\Content.IE5\T5QY89YH\MC90044133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67" y="2673926"/>
            <a:ext cx="1340733" cy="13407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f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635" y="2903348"/>
            <a:ext cx="981899" cy="9818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google-home-large.png"/>
          <p:cNvPicPr>
            <a:picLocks noChangeAspect="1" noChangeArrowheads="1"/>
          </p:cNvPicPr>
          <p:nvPr/>
        </p:nvPicPr>
        <p:blipFill rotWithShape="1">
          <a:blip r:embed="rId5">
            <a:extLst>
              <a:ext uri="{28A0092B-C50C-407E-A947-70E740481C1C}">
                <a14:useLocalDpi xmlns:a14="http://schemas.microsoft.com/office/drawing/2010/main" val="0"/>
              </a:ext>
            </a:extLst>
          </a:blip>
          <a:srcRect l="848" t="6611" r="15140" b="28251"/>
          <a:stretch/>
        </p:blipFill>
        <p:spPr bwMode="auto">
          <a:xfrm>
            <a:off x="1737360" y="2673926"/>
            <a:ext cx="2161540" cy="1051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TurklogoAI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398030"/>
            <a:ext cx="24288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alilv\Desktop\active\Privacy for Social Science Research\NSF SaTC Proposal Jan 2012\homepag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8900" y="2903348"/>
            <a:ext cx="3506433" cy="21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7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21" grpId="0"/>
      <p:bldP spid="22" grpId="0"/>
      <p:bldP spid="30" grpId="0" animBg="1"/>
      <p:bldP spid="31"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a:grpSpLocks noChangeAspect="1"/>
          </p:cNvGrpSpPr>
          <p:nvPr/>
        </p:nvGrpSpPr>
        <p:grpSpPr>
          <a:xfrm>
            <a:off x="5566748" y="5677931"/>
            <a:ext cx="3577252" cy="901856"/>
            <a:chOff x="1371600" y="3321050"/>
            <a:chExt cx="5202238" cy="1311529"/>
          </a:xfrm>
        </p:grpSpPr>
        <p:pic>
          <p:nvPicPr>
            <p:cNvPr id="63" name="Picture 2" descr="C:\Users\salilv\Desktop\active\Privacy for Social Science Research\NSF SaTC Proposal Jan 2012\privacy_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3321050"/>
              <a:ext cx="17049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C:\Users\salilv\Desktop\active\Privacy for Social Science Research\NSF SaTC Proposal Jan 2012\privacy_1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163" y="3635375"/>
              <a:ext cx="34956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C:\Users\salilv\Desktop\active\Privacy for Social Science Research\NSF SaTC Proposal Jan 2012\privacy_09.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8" y="3635375"/>
              <a:ext cx="17049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7" descr="C:\Users\salilv\Desktop\active\Privacy for Social Science Research\NSF SaTC Proposal Jan 2012\privacy_1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032504"/>
              <a:ext cx="1704975" cy="6000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Our Goal</a:t>
            </a:r>
            <a:endParaRPr lang="en-US" dirty="0"/>
          </a:p>
        </p:txBody>
      </p:sp>
      <p:sp>
        <p:nvSpPr>
          <p:cNvPr id="5" name="TextBox 4"/>
          <p:cNvSpPr txBox="1"/>
          <p:nvPr/>
        </p:nvSpPr>
        <p:spPr>
          <a:xfrm>
            <a:off x="2388534" y="4535269"/>
            <a:ext cx="1252266" cy="707886"/>
          </a:xfrm>
          <a:prstGeom prst="rect">
            <a:avLst/>
          </a:prstGeom>
          <a:noFill/>
        </p:spPr>
        <p:txBody>
          <a:bodyPr wrap="none" rtlCol="0">
            <a:spAutoFit/>
          </a:bodyPr>
          <a:lstStyle/>
          <a:p>
            <a:pPr algn="ctr"/>
            <a:r>
              <a:rPr lang="en-US" sz="2000" dirty="0" smtClean="0">
                <a:solidFill>
                  <a:schemeClr val="accent1">
                    <a:lumMod val="75000"/>
                  </a:schemeClr>
                </a:solidFill>
              </a:rPr>
              <a:t>computer</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6" name="TextBox 5"/>
          <p:cNvSpPr txBox="1"/>
          <p:nvPr/>
        </p:nvSpPr>
        <p:spPr>
          <a:xfrm>
            <a:off x="4278903" y="3221503"/>
            <a:ext cx="1055097" cy="707886"/>
          </a:xfrm>
          <a:prstGeom prst="rect">
            <a:avLst/>
          </a:prstGeom>
          <a:noFill/>
        </p:spPr>
        <p:txBody>
          <a:bodyPr wrap="none" rtlCol="0">
            <a:spAutoFit/>
          </a:bodyPr>
          <a:lstStyle/>
          <a:p>
            <a:pPr algn="ctr"/>
            <a:r>
              <a:rPr lang="en-US" sz="2000" dirty="0" smtClean="0">
                <a:solidFill>
                  <a:schemeClr val="accent1">
                    <a:lumMod val="75000"/>
                  </a:schemeClr>
                </a:solidFill>
              </a:rPr>
              <a:t>social</a:t>
            </a:r>
            <a:br>
              <a:rPr lang="en-US" sz="2000" dirty="0" smtClean="0">
                <a:solidFill>
                  <a:schemeClr val="accent1">
                    <a:lumMod val="75000"/>
                  </a:schemeClr>
                </a:solidFill>
              </a:rPr>
            </a:br>
            <a:r>
              <a:rPr lang="en-US" sz="2000" dirty="0" smtClean="0">
                <a:solidFill>
                  <a:schemeClr val="accent1">
                    <a:lumMod val="75000"/>
                  </a:schemeClr>
                </a:solidFill>
              </a:rPr>
              <a:t>science</a:t>
            </a:r>
            <a:endParaRPr lang="en-US" sz="2000" dirty="0">
              <a:solidFill>
                <a:schemeClr val="accent1">
                  <a:lumMod val="75000"/>
                </a:schemeClr>
              </a:solidFill>
            </a:endParaRPr>
          </a:p>
        </p:txBody>
      </p:sp>
      <p:sp>
        <p:nvSpPr>
          <p:cNvPr id="7" name="TextBox 6"/>
          <p:cNvSpPr txBox="1"/>
          <p:nvPr/>
        </p:nvSpPr>
        <p:spPr>
          <a:xfrm>
            <a:off x="5936213" y="4673769"/>
            <a:ext cx="1167307" cy="400110"/>
          </a:xfrm>
          <a:prstGeom prst="rect">
            <a:avLst/>
          </a:prstGeom>
          <a:noFill/>
        </p:spPr>
        <p:txBody>
          <a:bodyPr wrap="none" rtlCol="0">
            <a:spAutoFit/>
          </a:bodyPr>
          <a:lstStyle/>
          <a:p>
            <a:pPr algn="ctr"/>
            <a:r>
              <a:rPr lang="en-US" sz="2000" dirty="0" smtClean="0">
                <a:solidFill>
                  <a:schemeClr val="accent1">
                    <a:lumMod val="75000"/>
                  </a:schemeClr>
                </a:solidFill>
              </a:rPr>
              <a:t>statistics</a:t>
            </a:r>
            <a:endParaRPr lang="en-US" sz="2000" dirty="0">
              <a:solidFill>
                <a:schemeClr val="accent1">
                  <a:lumMod val="75000"/>
                </a:schemeClr>
              </a:solidFill>
            </a:endParaRPr>
          </a:p>
        </p:txBody>
      </p:sp>
      <p:sp>
        <p:nvSpPr>
          <p:cNvPr id="8" name="TextBox 7"/>
          <p:cNvSpPr txBox="1"/>
          <p:nvPr/>
        </p:nvSpPr>
        <p:spPr>
          <a:xfrm>
            <a:off x="4346320" y="5906869"/>
            <a:ext cx="841898" cy="707886"/>
          </a:xfrm>
          <a:prstGeom prst="rect">
            <a:avLst/>
          </a:prstGeom>
          <a:noFill/>
        </p:spPr>
        <p:txBody>
          <a:bodyPr wrap="none" rtlCol="0">
            <a:spAutoFit/>
          </a:bodyPr>
          <a:lstStyle/>
          <a:p>
            <a:pPr algn="ctr"/>
            <a:r>
              <a:rPr lang="en-US" sz="2000" dirty="0" smtClean="0">
                <a:solidFill>
                  <a:schemeClr val="accent1">
                    <a:lumMod val="75000"/>
                  </a:schemeClr>
                </a:solidFill>
              </a:rPr>
              <a:t>law</a:t>
            </a:r>
            <a:r>
              <a:rPr lang="en-US" sz="2000" dirty="0">
                <a:solidFill>
                  <a:schemeClr val="accent1">
                    <a:lumMod val="75000"/>
                  </a:schemeClr>
                </a:solidFill>
              </a:rPr>
              <a:t> </a:t>
            </a:r>
            <a:r>
              <a:rPr lang="en-US" sz="2000" dirty="0" smtClean="0">
                <a:solidFill>
                  <a:schemeClr val="accent1">
                    <a:lumMod val="75000"/>
                  </a:schemeClr>
                </a:solidFill>
              </a:rPr>
              <a:t>&amp;</a:t>
            </a:r>
            <a:br>
              <a:rPr lang="en-US" sz="2000" dirty="0" smtClean="0">
                <a:solidFill>
                  <a:schemeClr val="accent1">
                    <a:lumMod val="75000"/>
                  </a:schemeClr>
                </a:solidFill>
              </a:rPr>
            </a:br>
            <a:r>
              <a:rPr lang="en-US" sz="2000" dirty="0" smtClean="0">
                <a:solidFill>
                  <a:schemeClr val="accent1">
                    <a:lumMod val="75000"/>
                  </a:schemeClr>
                </a:solidFill>
              </a:rPr>
              <a:t>policy</a:t>
            </a:r>
            <a:endParaRPr lang="en-US" sz="2000" dirty="0">
              <a:solidFill>
                <a:schemeClr val="accent1">
                  <a:lumMod val="75000"/>
                </a:schemeClr>
              </a:solidFill>
            </a:endParaRPr>
          </a:p>
        </p:txBody>
      </p:sp>
      <p:cxnSp>
        <p:nvCxnSpPr>
          <p:cNvPr id="10" name="Straight Connector 9"/>
          <p:cNvCxnSpPr>
            <a:stCxn id="6" idx="2"/>
            <a:endCxn id="8" idx="0"/>
          </p:cNvCxnSpPr>
          <p:nvPr/>
        </p:nvCxnSpPr>
        <p:spPr>
          <a:xfrm flipH="1">
            <a:off x="4767269" y="3929389"/>
            <a:ext cx="39183" cy="19774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5" idx="3"/>
            <a:endCxn id="7" idx="1"/>
          </p:cNvCxnSpPr>
          <p:nvPr/>
        </p:nvCxnSpPr>
        <p:spPr>
          <a:xfrm flipV="1">
            <a:off x="3640800" y="4873824"/>
            <a:ext cx="2295413" cy="153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0"/>
            <a:endCxn id="6" idx="1"/>
          </p:cNvCxnSpPr>
          <p:nvPr/>
        </p:nvCxnSpPr>
        <p:spPr>
          <a:xfrm flipV="1">
            <a:off x="3014667" y="3575446"/>
            <a:ext cx="1264236" cy="9598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3"/>
            <a:endCxn id="7" idx="0"/>
          </p:cNvCxnSpPr>
          <p:nvPr/>
        </p:nvCxnSpPr>
        <p:spPr>
          <a:xfrm>
            <a:off x="5334000" y="3575446"/>
            <a:ext cx="1185867" cy="10983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2"/>
            <a:endCxn id="8" idx="1"/>
          </p:cNvCxnSpPr>
          <p:nvPr/>
        </p:nvCxnSpPr>
        <p:spPr>
          <a:xfrm>
            <a:off x="3014667" y="5243155"/>
            <a:ext cx="1331653" cy="10176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a:endCxn id="8" idx="3"/>
          </p:cNvCxnSpPr>
          <p:nvPr/>
        </p:nvCxnSpPr>
        <p:spPr>
          <a:xfrm flipH="1">
            <a:off x="5188218" y="5073879"/>
            <a:ext cx="1331649" cy="1186933"/>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8" name="Picture 8" descr="crcs">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 r="38200"/>
          <a:stretch/>
        </p:blipFill>
        <p:spPr bwMode="auto">
          <a:xfrm>
            <a:off x="848759" y="3657600"/>
            <a:ext cx="2978301" cy="602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salilv\Desktop\active\Privacy for Social Science Research\NSF SaTC Proposal Jan 2012\iqss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414" y="3659536"/>
            <a:ext cx="2123092" cy="823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alilv\Desktop\active\Privacy for Social Science Research\NSF SaTC Proposal Jan 2012\799px-Berkman_Center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3933" y="5791200"/>
            <a:ext cx="2886067" cy="5887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t-salilv\Desktop\3575000735_6ba08467d9_b.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51019" y="1210206"/>
            <a:ext cx="2018291" cy="1371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837565">
            <a:off x="2029002" y="1430564"/>
            <a:ext cx="915635" cy="369332"/>
          </a:xfrm>
          <a:prstGeom prst="rect">
            <a:avLst/>
          </a:prstGeom>
          <a:noFill/>
        </p:spPr>
        <p:txBody>
          <a:bodyPr wrap="none" rtlCol="0">
            <a:spAutoFit/>
          </a:bodyPr>
          <a:lstStyle/>
          <a:p>
            <a:r>
              <a:rPr lang="en-US" dirty="0" smtClean="0"/>
              <a:t>privacy</a:t>
            </a:r>
            <a:endParaRPr lang="en-US" dirty="0"/>
          </a:p>
        </p:txBody>
      </p:sp>
      <p:sp>
        <p:nvSpPr>
          <p:cNvPr id="23" name="TextBox 22"/>
          <p:cNvSpPr txBox="1"/>
          <p:nvPr/>
        </p:nvSpPr>
        <p:spPr>
          <a:xfrm rot="21124548">
            <a:off x="3295132" y="1720218"/>
            <a:ext cx="1210588" cy="369332"/>
          </a:xfrm>
          <a:prstGeom prst="rect">
            <a:avLst/>
          </a:prstGeom>
          <a:noFill/>
        </p:spPr>
        <p:txBody>
          <a:bodyPr wrap="none" rtlCol="0">
            <a:spAutoFit/>
          </a:bodyPr>
          <a:lstStyle/>
          <a:p>
            <a:r>
              <a:rPr lang="en-US" dirty="0"/>
              <a:t>o</a:t>
            </a:r>
            <a:r>
              <a:rPr lang="en-US" dirty="0" smtClean="0"/>
              <a:t>pen data</a:t>
            </a:r>
            <a:endParaRPr lang="en-US" dirty="0"/>
          </a:p>
        </p:txBody>
      </p:sp>
      <p:cxnSp>
        <p:nvCxnSpPr>
          <p:cNvPr id="25" name="Straight Connector 24"/>
          <p:cNvCxnSpPr/>
          <p:nvPr/>
        </p:nvCxnSpPr>
        <p:spPr>
          <a:xfrm>
            <a:off x="6019800" y="1156602"/>
            <a:ext cx="0" cy="12055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19800" y="2362200"/>
            <a:ext cx="1372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932965" y="2364874"/>
            <a:ext cx="915635" cy="369332"/>
          </a:xfrm>
          <a:prstGeom prst="rect">
            <a:avLst/>
          </a:prstGeom>
          <a:noFill/>
        </p:spPr>
        <p:txBody>
          <a:bodyPr wrap="none" rtlCol="0">
            <a:spAutoFit/>
          </a:bodyPr>
          <a:lstStyle/>
          <a:p>
            <a:r>
              <a:rPr lang="en-US" dirty="0" smtClean="0"/>
              <a:t>privacy</a:t>
            </a:r>
            <a:endParaRPr lang="en-US" dirty="0"/>
          </a:p>
        </p:txBody>
      </p:sp>
      <p:sp>
        <p:nvSpPr>
          <p:cNvPr id="31" name="TextBox 30"/>
          <p:cNvSpPr txBox="1"/>
          <p:nvPr/>
        </p:nvSpPr>
        <p:spPr>
          <a:xfrm>
            <a:off x="5287399" y="1066800"/>
            <a:ext cx="710451" cy="369332"/>
          </a:xfrm>
          <a:prstGeom prst="rect">
            <a:avLst/>
          </a:prstGeom>
          <a:noFill/>
        </p:spPr>
        <p:txBody>
          <a:bodyPr wrap="none" rtlCol="0">
            <a:spAutoFit/>
          </a:bodyPr>
          <a:lstStyle/>
          <a:p>
            <a:r>
              <a:rPr lang="en-US" dirty="0" smtClean="0"/>
              <a:t>utility</a:t>
            </a:r>
            <a:endParaRPr lang="en-US" dirty="0"/>
          </a:p>
        </p:txBody>
      </p:sp>
      <p:sp>
        <p:nvSpPr>
          <p:cNvPr id="35" name="Freeform 34"/>
          <p:cNvSpPr/>
          <p:nvPr/>
        </p:nvSpPr>
        <p:spPr>
          <a:xfrm>
            <a:off x="6041340" y="1172476"/>
            <a:ext cx="1313896" cy="1180730"/>
          </a:xfrm>
          <a:custGeom>
            <a:avLst/>
            <a:gdLst>
              <a:gd name="connsiteX0" fmla="*/ 0 w 1313896"/>
              <a:gd name="connsiteY0" fmla="*/ 0 h 1180730"/>
              <a:gd name="connsiteX1" fmla="*/ 230820 w 1313896"/>
              <a:gd name="connsiteY1" fmla="*/ 923277 h 1180730"/>
              <a:gd name="connsiteX2" fmla="*/ 1313896 w 1313896"/>
              <a:gd name="connsiteY2" fmla="*/ 1180730 h 1180730"/>
            </a:gdLst>
            <a:ahLst/>
            <a:cxnLst>
              <a:cxn ang="0">
                <a:pos x="connsiteX0" y="connsiteY0"/>
              </a:cxn>
              <a:cxn ang="0">
                <a:pos x="connsiteX1" y="connsiteY1"/>
              </a:cxn>
              <a:cxn ang="0">
                <a:pos x="connsiteX2" y="connsiteY2"/>
              </a:cxn>
            </a:cxnLst>
            <a:rect l="l" t="t" r="r" b="b"/>
            <a:pathLst>
              <a:path w="1313896" h="1180730">
                <a:moveTo>
                  <a:pt x="0" y="0"/>
                </a:moveTo>
                <a:cubicBezTo>
                  <a:pt x="5918" y="363244"/>
                  <a:pt x="11837" y="726489"/>
                  <a:pt x="230820" y="923277"/>
                </a:cubicBezTo>
                <a:cubicBezTo>
                  <a:pt x="449803" y="1120065"/>
                  <a:pt x="881849" y="1150397"/>
                  <a:pt x="1313896" y="1180730"/>
                </a:cubicBezTo>
              </a:path>
            </a:pathLst>
          </a:cu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021366" y="1172476"/>
            <a:ext cx="1358284" cy="1162975"/>
          </a:xfrm>
          <a:custGeom>
            <a:avLst/>
            <a:gdLst>
              <a:gd name="connsiteX0" fmla="*/ 0 w 1358284"/>
              <a:gd name="connsiteY0" fmla="*/ 0 h 1162975"/>
              <a:gd name="connsiteX1" fmla="*/ 816746 w 1358284"/>
              <a:gd name="connsiteY1" fmla="*/ 390617 h 1162975"/>
              <a:gd name="connsiteX2" fmla="*/ 1358284 w 1358284"/>
              <a:gd name="connsiteY2" fmla="*/ 1162975 h 1162975"/>
            </a:gdLst>
            <a:ahLst/>
            <a:cxnLst>
              <a:cxn ang="0">
                <a:pos x="connsiteX0" y="connsiteY0"/>
              </a:cxn>
              <a:cxn ang="0">
                <a:pos x="connsiteX1" y="connsiteY1"/>
              </a:cxn>
              <a:cxn ang="0">
                <a:pos x="connsiteX2" y="connsiteY2"/>
              </a:cxn>
            </a:cxnLst>
            <a:rect l="l" t="t" r="r" b="b"/>
            <a:pathLst>
              <a:path w="1358284" h="1162975">
                <a:moveTo>
                  <a:pt x="0" y="0"/>
                </a:moveTo>
                <a:cubicBezTo>
                  <a:pt x="295182" y="98394"/>
                  <a:pt x="590365" y="196788"/>
                  <a:pt x="816746" y="390617"/>
                </a:cubicBezTo>
                <a:cubicBezTo>
                  <a:pt x="1043127" y="584446"/>
                  <a:pt x="1358284" y="1162975"/>
                  <a:pt x="1358284" y="1162975"/>
                </a:cubicBezTo>
              </a:path>
            </a:pathLst>
          </a:cu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354199" y="1638533"/>
            <a:ext cx="482891" cy="409873"/>
          </a:xfrm>
          <a:prstGeom prst="straightConnector1">
            <a:avLst/>
          </a:prstGeom>
          <a:ln w="28575">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45336" y="1407700"/>
            <a:ext cx="1345240" cy="461665"/>
          </a:xfrm>
          <a:prstGeom prst="rect">
            <a:avLst/>
          </a:prstGeom>
          <a:noFill/>
        </p:spPr>
        <p:txBody>
          <a:bodyPr wrap="none" rtlCol="0">
            <a:spAutoFit/>
          </a:bodyPr>
          <a:lstStyle/>
          <a:p>
            <a:r>
              <a:rPr lang="en-US" sz="2400" dirty="0" smtClean="0">
                <a:solidFill>
                  <a:schemeClr val="accent1">
                    <a:lumMod val="75000"/>
                  </a:schemeClr>
                </a:solidFill>
              </a:rPr>
              <a:t>Achieve</a:t>
            </a:r>
            <a:r>
              <a:rPr lang="en-US" dirty="0" smtClean="0">
                <a:solidFill>
                  <a:schemeClr val="accent1">
                    <a:lumMod val="75000"/>
                  </a:schemeClr>
                </a:solidFill>
              </a:rPr>
              <a:t>:</a:t>
            </a:r>
            <a:endParaRPr lang="en-US" dirty="0">
              <a:solidFill>
                <a:schemeClr val="accent1">
                  <a:lumMod val="75000"/>
                </a:schemeClr>
              </a:solidFill>
            </a:endParaRPr>
          </a:p>
        </p:txBody>
      </p:sp>
      <p:sp>
        <p:nvSpPr>
          <p:cNvPr id="41" name="TextBox 40"/>
          <p:cNvSpPr txBox="1"/>
          <p:nvPr/>
        </p:nvSpPr>
        <p:spPr>
          <a:xfrm>
            <a:off x="4671009" y="1407700"/>
            <a:ext cx="389850" cy="461665"/>
          </a:xfrm>
          <a:prstGeom prst="rect">
            <a:avLst/>
          </a:prstGeom>
          <a:noFill/>
        </p:spPr>
        <p:txBody>
          <a:bodyPr wrap="none" rtlCol="0">
            <a:spAutoFit/>
          </a:bodyPr>
          <a:lstStyle/>
          <a:p>
            <a:r>
              <a:rPr lang="en-US" sz="2400" dirty="0" smtClean="0">
                <a:solidFill>
                  <a:schemeClr val="accent1">
                    <a:lumMod val="75000"/>
                  </a:schemeClr>
                </a:solidFill>
              </a:rPr>
              <a:t>&amp;</a:t>
            </a:r>
            <a:endParaRPr lang="en-US" dirty="0">
              <a:solidFill>
                <a:schemeClr val="accent1">
                  <a:lumMod val="75000"/>
                </a:schemeClr>
              </a:solidFill>
            </a:endParaRPr>
          </a:p>
        </p:txBody>
      </p:sp>
      <p:sp>
        <p:nvSpPr>
          <p:cNvPr id="42" name="TextBox 41"/>
          <p:cNvSpPr txBox="1"/>
          <p:nvPr/>
        </p:nvSpPr>
        <p:spPr>
          <a:xfrm>
            <a:off x="609600" y="2581806"/>
            <a:ext cx="688843" cy="461665"/>
          </a:xfrm>
          <a:prstGeom prst="rect">
            <a:avLst/>
          </a:prstGeom>
          <a:noFill/>
        </p:spPr>
        <p:txBody>
          <a:bodyPr wrap="none" rtlCol="0">
            <a:spAutoFit/>
          </a:bodyPr>
          <a:lstStyle/>
          <a:p>
            <a:r>
              <a:rPr lang="en-US" sz="2400" dirty="0" smtClean="0">
                <a:solidFill>
                  <a:schemeClr val="accent1">
                    <a:lumMod val="75000"/>
                  </a:schemeClr>
                </a:solidFill>
              </a:rPr>
              <a:t>Via</a:t>
            </a:r>
            <a:r>
              <a:rPr lang="en-US" dirty="0" smtClean="0">
                <a:solidFill>
                  <a:schemeClr val="accent1">
                    <a:lumMod val="75000"/>
                  </a:schemeClr>
                </a:solidFill>
              </a:rPr>
              <a:t>:</a:t>
            </a:r>
            <a:endParaRPr lang="en-US" dirty="0">
              <a:solidFill>
                <a:schemeClr val="accent1">
                  <a:lumMod val="75000"/>
                </a:schemeClr>
              </a:solidFill>
            </a:endParaRPr>
          </a:p>
        </p:txBody>
      </p:sp>
      <p:pic>
        <p:nvPicPr>
          <p:cNvPr id="1027" name="Picture 3" descr="C:\Users\salilv\Desktop\active\Privacy for Social Science Research\NSF SaTC Proposal Jan 2012\airoldi.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3766" y="4673769"/>
            <a:ext cx="684438" cy="647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alilv\Desktop\active\Privacy for Social Science Research\NSF SaTC Proposal Jan 2012\Chong-sep09.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9600" y="3536472"/>
            <a:ext cx="478318" cy="7971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alilv\Desktop\active\Privacy for Social Science Research\NSF SaTC Proposal Jan 2012\king-cropped.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81928" y="3502463"/>
            <a:ext cx="794589" cy="7747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lilv\Desktop\active\Privacy for Social Science Research\NSF SaTC Proposal Jan 2012\merce_crosas.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20507" y="3504044"/>
            <a:ext cx="669338" cy="8121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alilv\Desktop\active\Privacy for Social Science Research\NSF SaTC Proposal Jan 2012\philmalonephotomini.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426" y="5268630"/>
            <a:ext cx="613952" cy="81860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C:\Users\salilv\Desktop\active\Privacy for Social Science Research\NSF SaTC Proposal Jan 2012\radphot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9487" y="3505200"/>
            <a:ext cx="690132" cy="8717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9" descr="C:\Users\salilv\Desktop\active\Privacy for Social Science Research\NSF SaTC Proposal Jan 2012\Sweeney6small.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7227" t="10166" r="18637"/>
          <a:stretch/>
        </p:blipFill>
        <p:spPr bwMode="auto">
          <a:xfrm>
            <a:off x="5394960" y="5257800"/>
            <a:ext cx="731520" cy="80772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381000" y="4335271"/>
            <a:ext cx="787395" cy="338554"/>
          </a:xfrm>
          <a:prstGeom prst="rect">
            <a:avLst/>
          </a:prstGeom>
          <a:noFill/>
        </p:spPr>
        <p:txBody>
          <a:bodyPr wrap="none" rtlCol="0">
            <a:spAutoFit/>
          </a:bodyPr>
          <a:lstStyle/>
          <a:p>
            <a:r>
              <a:rPr lang="en-US" sz="1600" dirty="0" smtClean="0"/>
              <a:t>Chong</a:t>
            </a:r>
            <a:endParaRPr lang="en-US" sz="1600" dirty="0"/>
          </a:p>
        </p:txBody>
      </p:sp>
      <p:sp>
        <p:nvSpPr>
          <p:cNvPr id="51" name="TextBox 50"/>
          <p:cNvSpPr txBox="1"/>
          <p:nvPr/>
        </p:nvSpPr>
        <p:spPr>
          <a:xfrm>
            <a:off x="3429000" y="4348003"/>
            <a:ext cx="874727" cy="338554"/>
          </a:xfrm>
          <a:prstGeom prst="rect">
            <a:avLst/>
          </a:prstGeom>
          <a:noFill/>
        </p:spPr>
        <p:txBody>
          <a:bodyPr wrap="none" rtlCol="0">
            <a:spAutoFit/>
          </a:bodyPr>
          <a:lstStyle/>
          <a:p>
            <a:r>
              <a:rPr lang="en-US" sz="1600" dirty="0" smtClean="0"/>
              <a:t>Vadhan</a:t>
            </a:r>
            <a:endParaRPr lang="en-US" sz="1600" dirty="0"/>
          </a:p>
        </p:txBody>
      </p:sp>
      <p:sp>
        <p:nvSpPr>
          <p:cNvPr id="52" name="TextBox 51"/>
          <p:cNvSpPr txBox="1"/>
          <p:nvPr/>
        </p:nvSpPr>
        <p:spPr>
          <a:xfrm>
            <a:off x="3432590" y="4930076"/>
            <a:ext cx="856325" cy="338554"/>
          </a:xfrm>
          <a:prstGeom prst="rect">
            <a:avLst/>
          </a:prstGeom>
          <a:noFill/>
        </p:spPr>
        <p:txBody>
          <a:bodyPr wrap="none" rtlCol="0">
            <a:spAutoFit/>
          </a:bodyPr>
          <a:lstStyle/>
          <a:p>
            <a:r>
              <a:rPr lang="en-US" sz="1600" dirty="0" smtClean="0"/>
              <a:t>Malone</a:t>
            </a:r>
            <a:endParaRPr lang="en-US" sz="1600" dirty="0"/>
          </a:p>
        </p:txBody>
      </p:sp>
      <p:sp>
        <p:nvSpPr>
          <p:cNvPr id="54" name="TextBox 53"/>
          <p:cNvSpPr txBox="1"/>
          <p:nvPr/>
        </p:nvSpPr>
        <p:spPr>
          <a:xfrm>
            <a:off x="5219158" y="4930076"/>
            <a:ext cx="1026243" cy="338554"/>
          </a:xfrm>
          <a:prstGeom prst="rect">
            <a:avLst/>
          </a:prstGeom>
          <a:noFill/>
        </p:spPr>
        <p:txBody>
          <a:bodyPr wrap="none" rtlCol="0">
            <a:spAutoFit/>
          </a:bodyPr>
          <a:lstStyle/>
          <a:p>
            <a:r>
              <a:rPr lang="en-US" sz="1600" dirty="0" smtClean="0"/>
              <a:t>Sweeney</a:t>
            </a:r>
            <a:endParaRPr lang="en-US" sz="1600" dirty="0"/>
          </a:p>
        </p:txBody>
      </p:sp>
      <p:sp>
        <p:nvSpPr>
          <p:cNvPr id="55" name="TextBox 54"/>
          <p:cNvSpPr txBox="1"/>
          <p:nvPr/>
        </p:nvSpPr>
        <p:spPr>
          <a:xfrm>
            <a:off x="5478783" y="4277187"/>
            <a:ext cx="593432" cy="338554"/>
          </a:xfrm>
          <a:prstGeom prst="rect">
            <a:avLst/>
          </a:prstGeom>
          <a:noFill/>
        </p:spPr>
        <p:txBody>
          <a:bodyPr wrap="none" rtlCol="0">
            <a:spAutoFit/>
          </a:bodyPr>
          <a:lstStyle/>
          <a:p>
            <a:r>
              <a:rPr lang="en-US" sz="1600" dirty="0" smtClean="0"/>
              <a:t>King</a:t>
            </a:r>
            <a:endParaRPr lang="en-US" sz="1600" dirty="0"/>
          </a:p>
        </p:txBody>
      </p:sp>
      <p:sp>
        <p:nvSpPr>
          <p:cNvPr id="56" name="TextBox 55"/>
          <p:cNvSpPr txBox="1"/>
          <p:nvPr/>
        </p:nvSpPr>
        <p:spPr>
          <a:xfrm>
            <a:off x="8233917" y="4309646"/>
            <a:ext cx="833883" cy="338554"/>
          </a:xfrm>
          <a:prstGeom prst="rect">
            <a:avLst/>
          </a:prstGeom>
          <a:noFill/>
        </p:spPr>
        <p:txBody>
          <a:bodyPr wrap="none" rtlCol="0">
            <a:spAutoFit/>
          </a:bodyPr>
          <a:lstStyle/>
          <a:p>
            <a:r>
              <a:rPr lang="en-US" sz="1600" dirty="0" smtClean="0"/>
              <a:t>Crosas</a:t>
            </a:r>
            <a:endParaRPr lang="en-US" sz="1600" dirty="0"/>
          </a:p>
        </p:txBody>
      </p:sp>
      <p:sp>
        <p:nvSpPr>
          <p:cNvPr id="43" name="TextBox 42"/>
          <p:cNvSpPr txBox="1"/>
          <p:nvPr/>
        </p:nvSpPr>
        <p:spPr>
          <a:xfrm>
            <a:off x="7928204" y="4812773"/>
            <a:ext cx="825867" cy="369332"/>
          </a:xfrm>
          <a:prstGeom prst="rect">
            <a:avLst/>
          </a:prstGeom>
          <a:noFill/>
        </p:spPr>
        <p:txBody>
          <a:bodyPr wrap="none" rtlCol="0">
            <a:spAutoFit/>
          </a:bodyPr>
          <a:lstStyle/>
          <a:p>
            <a:r>
              <a:rPr lang="en-US" dirty="0" smtClean="0"/>
              <a:t>Airoldi</a:t>
            </a:r>
            <a:endParaRPr lang="en-US" dirty="0"/>
          </a:p>
        </p:txBody>
      </p:sp>
      <p:pic>
        <p:nvPicPr>
          <p:cNvPr id="2050" name="Picture 2" descr="C:\Users\salilv\Desktop\active\Privacy for Social Science Research\NSF SaTC Proposal Jan 2012\altman.jpg"/>
          <p:cNvPicPr>
            <a:picLocks noChangeAspect="1" noChangeArrowheads="1"/>
          </p:cNvPicPr>
          <p:nvPr/>
        </p:nvPicPr>
        <p:blipFill rotWithShape="1">
          <a:blip r:embed="rId19">
            <a:extLst>
              <a:ext uri="{28A0092B-C50C-407E-A947-70E740481C1C}">
                <a14:useLocalDpi xmlns:a14="http://schemas.microsoft.com/office/drawing/2010/main" val="0"/>
              </a:ext>
            </a:extLst>
          </a:blip>
          <a:srcRect l="28093" t="-3" r="4879" b="55065"/>
          <a:stretch/>
        </p:blipFill>
        <p:spPr bwMode="auto">
          <a:xfrm>
            <a:off x="4406250" y="227700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lilv\Desktop\active\Privacy for Social Science Research\NSF SaTC Proposal Jan 2012\croppedcynthia001.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77465" y="2830325"/>
            <a:ext cx="1046143" cy="747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30139" y="2896170"/>
            <a:ext cx="822661" cy="615553"/>
          </a:xfrm>
          <a:prstGeom prst="rect">
            <a:avLst/>
          </a:prstGeom>
          <a:noFill/>
        </p:spPr>
        <p:txBody>
          <a:bodyPr wrap="none" rtlCol="0">
            <a:spAutoFit/>
          </a:bodyPr>
          <a:lstStyle/>
          <a:p>
            <a:r>
              <a:rPr lang="en-US" sz="1600" dirty="0" err="1" smtClean="0"/>
              <a:t>Dwork</a:t>
            </a:r>
            <a:r>
              <a:rPr lang="en-US" sz="1600" dirty="0" smtClean="0"/>
              <a:t> </a:t>
            </a:r>
            <a:br>
              <a:rPr lang="en-US" sz="1600" dirty="0" smtClean="0"/>
            </a:br>
            <a:r>
              <a:rPr lang="en-US" sz="1600" dirty="0" smtClean="0"/>
              <a:t>(MSR</a:t>
            </a:r>
            <a:r>
              <a:rPr lang="en-US" dirty="0" smtClean="0"/>
              <a:t>)</a:t>
            </a:r>
          </a:p>
        </p:txBody>
      </p:sp>
      <p:sp>
        <p:nvSpPr>
          <p:cNvPr id="50" name="TextBox 49"/>
          <p:cNvSpPr txBox="1"/>
          <p:nvPr/>
        </p:nvSpPr>
        <p:spPr>
          <a:xfrm>
            <a:off x="5281821" y="2426429"/>
            <a:ext cx="880369" cy="615553"/>
          </a:xfrm>
          <a:prstGeom prst="rect">
            <a:avLst/>
          </a:prstGeom>
          <a:noFill/>
        </p:spPr>
        <p:txBody>
          <a:bodyPr wrap="none" rtlCol="0">
            <a:spAutoFit/>
          </a:bodyPr>
          <a:lstStyle/>
          <a:p>
            <a:r>
              <a:rPr lang="en-US" sz="1600" dirty="0" smtClean="0"/>
              <a:t>Altman </a:t>
            </a:r>
            <a:br>
              <a:rPr lang="en-US" sz="1600" dirty="0" smtClean="0"/>
            </a:br>
            <a:r>
              <a:rPr lang="en-US" sz="1600" dirty="0" smtClean="0"/>
              <a:t>(MIT</a:t>
            </a:r>
            <a:r>
              <a:rPr lang="en-US" dirty="0" smtClean="0"/>
              <a:t>)</a:t>
            </a:r>
          </a:p>
        </p:txBody>
      </p:sp>
      <p:pic>
        <p:nvPicPr>
          <p:cNvPr id="2052" name="Picture 4" descr="C:\Users\salilv\Desktop\active\Privacy for Social Science Research\NSF SaTC Proposal Jan 2012\kobbi.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41815" y="4376520"/>
            <a:ext cx="609105" cy="8299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4000" y="5130225"/>
            <a:ext cx="856325" cy="584775"/>
          </a:xfrm>
          <a:prstGeom prst="rect">
            <a:avLst/>
          </a:prstGeom>
          <a:noFill/>
        </p:spPr>
        <p:txBody>
          <a:bodyPr wrap="none" rtlCol="0">
            <a:spAutoFit/>
          </a:bodyPr>
          <a:lstStyle/>
          <a:p>
            <a:r>
              <a:rPr lang="en-US" sz="1600" dirty="0" smtClean="0"/>
              <a:t>Nissim </a:t>
            </a:r>
          </a:p>
          <a:p>
            <a:pPr algn="ctr"/>
            <a:r>
              <a:rPr lang="en-US" sz="1600" dirty="0" smtClean="0"/>
              <a:t>(BGU)</a:t>
            </a:r>
          </a:p>
        </p:txBody>
      </p:sp>
      <mc:AlternateContent xmlns:mc="http://schemas.openxmlformats.org/markup-compatibility/2006" xmlns:p14="http://schemas.microsoft.com/office/powerpoint/2010/main">
        <mc:Choice Requires="p14">
          <p:contentPart p14:bwMode="auto" r:id="rId22">
            <p14:nvContentPartPr>
              <p14:cNvPr id="2109" name="Ink 2108"/>
              <p14:cNvContentPartPr/>
              <p14:nvPr/>
            </p14:nvContentPartPr>
            <p14:xfrm>
              <a:off x="-1411640" y="3041880"/>
              <a:ext cx="25200" cy="16200"/>
            </p14:xfrm>
          </p:contentPart>
        </mc:Choice>
        <mc:Fallback xmlns="">
          <p:pic>
            <p:nvPicPr>
              <p:cNvPr id="2109" name="Ink 2108"/>
              <p:cNvPicPr/>
              <p:nvPr/>
            </p:nvPicPr>
            <p:blipFill>
              <a:blip r:embed="rId23"/>
              <a:stretch>
                <a:fillRect/>
              </a:stretch>
            </p:blipFill>
            <p:spPr>
              <a:xfrm>
                <a:off x="-1421360" y="3035400"/>
                <a:ext cx="40320" cy="32400"/>
              </a:xfrm>
              <a:prstGeom prst="rect">
                <a:avLst/>
              </a:prstGeom>
            </p:spPr>
          </p:pic>
        </mc:Fallback>
      </mc:AlternateContent>
    </p:spTree>
    <p:extLst>
      <p:ext uri="{BB962C8B-B14F-4D97-AF65-F5344CB8AC3E}">
        <p14:creationId xmlns:p14="http://schemas.microsoft.com/office/powerpoint/2010/main" val="34339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2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2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3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02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205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5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23" grpId="0"/>
      <p:bldP spid="29" grpId="0"/>
      <p:bldP spid="31" grpId="0"/>
      <p:bldP spid="35" grpId="0" animBg="1"/>
      <p:bldP spid="16" grpId="0" animBg="1"/>
      <p:bldP spid="36" grpId="0"/>
      <p:bldP spid="41" grpId="0"/>
      <p:bldP spid="42" grpId="0"/>
      <p:bldP spid="39" grpId="0"/>
      <p:bldP spid="51" grpId="0"/>
      <p:bldP spid="52" grpId="0"/>
      <p:bldP spid="54" grpId="0"/>
      <p:bldP spid="55" grpId="0"/>
      <p:bldP spid="56" grpId="0"/>
      <p:bldP spid="43" grpId="0"/>
      <p:bldP spid="3" grpId="0"/>
      <p:bldP spid="5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Our Approach</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accent1">
                    <a:lumMod val="75000"/>
                  </a:schemeClr>
                </a:solidFill>
              </a:rPr>
              <a:t>Defining &amp; Measuring Privacy</a:t>
            </a:r>
          </a:p>
          <a:p>
            <a:pPr lvl="1"/>
            <a:r>
              <a:rPr lang="en-US" dirty="0" smtClean="0"/>
              <a:t>Mathematical, legal, statistical, experimental</a:t>
            </a:r>
            <a:br>
              <a:rPr lang="en-US" dirty="0" smtClean="0"/>
            </a:br>
            <a:endParaRPr lang="en-US" dirty="0" smtClean="0"/>
          </a:p>
          <a:p>
            <a:pPr marL="0" indent="0">
              <a:buNone/>
            </a:pPr>
            <a:r>
              <a:rPr lang="en-US" dirty="0" smtClean="0">
                <a:solidFill>
                  <a:schemeClr val="accent1">
                    <a:lumMod val="75000"/>
                  </a:schemeClr>
                </a:solidFill>
              </a:rPr>
              <a:t>Defining &amp; Measuring Data Utility</a:t>
            </a:r>
          </a:p>
          <a:p>
            <a:pPr lvl="1"/>
            <a:r>
              <a:rPr lang="en-US" dirty="0" smtClean="0"/>
              <a:t>Replicating real studies on real data</a:t>
            </a:r>
            <a:br>
              <a:rPr lang="en-US" dirty="0" smtClean="0"/>
            </a:br>
            <a:r>
              <a:rPr lang="en-US" dirty="0" smtClean="0"/>
              <a:t> </a:t>
            </a:r>
          </a:p>
          <a:p>
            <a:pPr marL="0" indent="0">
              <a:buNone/>
            </a:pPr>
            <a:r>
              <a:rPr lang="en-US" dirty="0" smtClean="0">
                <a:solidFill>
                  <a:schemeClr val="accent1">
                    <a:lumMod val="75000"/>
                  </a:schemeClr>
                </a:solidFill>
              </a:rPr>
              <a:t>Tools for Privacy</a:t>
            </a:r>
          </a:p>
          <a:p>
            <a:pPr lvl="1"/>
            <a:r>
              <a:rPr lang="en-US" dirty="0" smtClean="0"/>
              <a:t>Algorithms </a:t>
            </a:r>
          </a:p>
          <a:p>
            <a:pPr lvl="1"/>
            <a:r>
              <a:rPr lang="en-US" dirty="0" smtClean="0"/>
              <a:t>Legal instruments &amp; best practices</a:t>
            </a:r>
          </a:p>
          <a:p>
            <a:pPr marL="0" indent="0">
              <a:buNone/>
            </a:pP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Education &amp; Outreach</a:t>
            </a:r>
          </a:p>
          <a:p>
            <a:pPr lvl="1"/>
            <a:r>
              <a:rPr lang="en-US" dirty="0" smtClean="0"/>
              <a:t>Open materials &amp; videos</a:t>
            </a:r>
          </a:p>
          <a:p>
            <a:pPr lvl="1"/>
            <a:r>
              <a:rPr lang="en-US" dirty="0" smtClean="0"/>
              <a:t>Multidisciplinary training</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2050" name="Picture 2" descr="C:\Users\salilv\Desktop\active\Privacy for Social Science Research\NSF SaTC Proposal Jan 2012\thedatabanner2.png"/>
          <p:cNvPicPr>
            <a:picLocks noChangeAspect="1" noChangeArrowheads="1"/>
          </p:cNvPicPr>
          <p:nvPr/>
        </p:nvPicPr>
        <p:blipFill rotWithShape="1">
          <a:blip r:embed="rId3">
            <a:extLst>
              <a:ext uri="{28A0092B-C50C-407E-A947-70E740481C1C}">
                <a14:useLocalDpi xmlns:a14="http://schemas.microsoft.com/office/drawing/2010/main" val="0"/>
              </a:ext>
            </a:extLst>
          </a:blip>
          <a:srcRect l="4" r="69331"/>
          <a:stretch/>
        </p:blipFill>
        <p:spPr bwMode="auto">
          <a:xfrm>
            <a:off x="6050280" y="3124200"/>
            <a:ext cx="210312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2730169"/>
            <a:ext cx="2497800" cy="369332"/>
          </a:xfrm>
          <a:prstGeom prst="rect">
            <a:avLst/>
          </a:prstGeom>
          <a:noFill/>
        </p:spPr>
        <p:txBody>
          <a:bodyPr wrap="none" rtlCol="0">
            <a:spAutoFit/>
          </a:bodyPr>
          <a:lstStyle/>
          <a:p>
            <a:r>
              <a:rPr lang="en-US" dirty="0" smtClean="0"/>
              <a:t>Implemented on IQSS’</a:t>
            </a:r>
            <a:endParaRPr lang="en-US" dirty="0"/>
          </a:p>
        </p:txBody>
      </p:sp>
      <p:sp>
        <p:nvSpPr>
          <p:cNvPr id="8" name="TextBox 7"/>
          <p:cNvSpPr txBox="1"/>
          <p:nvPr/>
        </p:nvSpPr>
        <p:spPr>
          <a:xfrm>
            <a:off x="5943600" y="4355068"/>
            <a:ext cx="3200400" cy="2031325"/>
          </a:xfrm>
          <a:prstGeom prst="rect">
            <a:avLst/>
          </a:prstGeom>
          <a:noFill/>
        </p:spPr>
        <p:txBody>
          <a:bodyPr wrap="square" rtlCol="0">
            <a:spAutoFit/>
          </a:bodyPr>
          <a:lstStyle/>
          <a:p>
            <a:r>
              <a:rPr lang="en-US" dirty="0" smtClean="0"/>
              <a:t>52,000 studies, 700,000 files.</a:t>
            </a:r>
          </a:p>
          <a:p>
            <a:r>
              <a:rPr lang="en-US" dirty="0" smtClean="0"/>
              <a:t>Sociology, Political Science,</a:t>
            </a:r>
          </a:p>
          <a:p>
            <a:r>
              <a:rPr lang="en-US" dirty="0" smtClean="0"/>
              <a:t>Economics, Psychology,</a:t>
            </a:r>
            <a:br>
              <a:rPr lang="en-US" dirty="0" smtClean="0"/>
            </a:br>
            <a:r>
              <a:rPr lang="en-US" dirty="0" smtClean="0"/>
              <a:t>Anthropology, and </a:t>
            </a:r>
            <a:br>
              <a:rPr lang="en-US" dirty="0" smtClean="0"/>
            </a:br>
            <a:r>
              <a:rPr lang="en-US" dirty="0" smtClean="0"/>
              <a:t>aspects of Public Policy, Education, Law, Public Health, History… </a:t>
            </a:r>
          </a:p>
        </p:txBody>
      </p:sp>
      <p:sp>
        <p:nvSpPr>
          <p:cNvPr id="7" name="Rectangle 6"/>
          <p:cNvSpPr/>
          <p:nvPr/>
        </p:nvSpPr>
        <p:spPr>
          <a:xfrm>
            <a:off x="393577" y="2438400"/>
            <a:ext cx="5029200" cy="24383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e 11"/>
          <p:cNvSpPr/>
          <p:nvPr/>
        </p:nvSpPr>
        <p:spPr>
          <a:xfrm>
            <a:off x="5456811" y="2653683"/>
            <a:ext cx="762000" cy="3975717"/>
          </a:xfrm>
          <a:prstGeom prst="leftBrace">
            <a:avLst>
              <a:gd name="adj1" fmla="val 8333"/>
              <a:gd name="adj2" fmla="val 256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8803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and Measuring Privacy</a:t>
            </a:r>
            <a:endParaRPr lang="en-US" dirty="0"/>
          </a:p>
        </p:txBody>
      </p:sp>
      <p:sp>
        <p:nvSpPr>
          <p:cNvPr id="3" name="Content Placeholder 2"/>
          <p:cNvSpPr>
            <a:spLocks noGrp="1"/>
          </p:cNvSpPr>
          <p:nvPr>
            <p:ph idx="1"/>
          </p:nvPr>
        </p:nvSpPr>
        <p:spPr>
          <a:xfrm>
            <a:off x="457200" y="1447800"/>
            <a:ext cx="8458200" cy="5029200"/>
          </a:xfrm>
        </p:spPr>
        <p:txBody>
          <a:bodyPr>
            <a:normAutofit/>
          </a:bodyPr>
          <a:lstStyle/>
          <a:p>
            <a:pPr marL="0" indent="0">
              <a:buNone/>
            </a:pPr>
            <a:r>
              <a:rPr lang="en-US" dirty="0" smtClean="0">
                <a:solidFill>
                  <a:schemeClr val="accent1">
                    <a:lumMod val="75000"/>
                  </a:schemeClr>
                </a:solidFill>
              </a:rPr>
              <a:t>Bridging Mathematical and Legal Definitions of Privacy</a:t>
            </a:r>
          </a:p>
          <a:p>
            <a:pPr lvl="1"/>
            <a:r>
              <a:rPr lang="en-US" dirty="0" smtClean="0"/>
              <a:t>Engage with revision of  the “Common Rule”</a:t>
            </a:r>
          </a:p>
          <a:p>
            <a:pPr lvl="1"/>
            <a:r>
              <a:rPr lang="en-US" dirty="0" smtClean="0"/>
              <a:t>Bring CS insights to law &amp; policy (and vice-versa)</a:t>
            </a:r>
          </a:p>
          <a:p>
            <a:pPr lvl="2"/>
            <a:r>
              <a:rPr lang="en-US" dirty="0" smtClean="0"/>
              <a:t>Expand conception of “data” beyond “</a:t>
            </a:r>
            <a:r>
              <a:rPr lang="en-US" dirty="0" err="1" smtClean="0"/>
              <a:t>microdata</a:t>
            </a:r>
            <a:r>
              <a:rPr lang="en-US" dirty="0" smtClean="0"/>
              <a:t>" (collection of person-specific records). </a:t>
            </a:r>
          </a:p>
          <a:p>
            <a:pPr lvl="1"/>
            <a:r>
              <a:rPr lang="en-US" dirty="0" smtClean="0"/>
              <a:t>Match protections with data type, sensitivity, context, consent…</a:t>
            </a:r>
          </a:p>
          <a:p>
            <a:pPr lvl="1"/>
            <a:endParaRPr lang="en-US" dirty="0"/>
          </a:p>
          <a:p>
            <a:pPr marL="0" indent="0">
              <a:buNone/>
            </a:pPr>
            <a:r>
              <a:rPr lang="en-US" dirty="0" smtClean="0">
                <a:solidFill>
                  <a:schemeClr val="accent1">
                    <a:lumMod val="75000"/>
                  </a:schemeClr>
                </a:solidFill>
              </a:rPr>
              <a:t>Estimating Privacy Risk</a:t>
            </a:r>
          </a:p>
          <a:p>
            <a:pPr lvl="1"/>
            <a:r>
              <a:rPr lang="en-US" dirty="0" smtClean="0"/>
              <a:t>Develop new statistical and experimental methods to predict privacy risks and expose vulnerabilities</a:t>
            </a:r>
          </a:p>
          <a:p>
            <a:pPr lvl="1"/>
            <a:r>
              <a:rPr lang="en-US" dirty="0" smtClean="0"/>
              <a:t>Understand when does “worst-case” concept of differential privacy translate to real attacks, and when is it overly pessimistic.</a:t>
            </a:r>
            <a:endParaRPr lang="en-US" dirty="0"/>
          </a:p>
          <a:p>
            <a:endParaRPr lang="en-US" dirty="0" smtClean="0"/>
          </a:p>
          <a:p>
            <a:pPr lvl="1"/>
            <a:endParaRPr lang="en-US" dirty="0" smtClean="0"/>
          </a:p>
        </p:txBody>
      </p:sp>
    </p:spTree>
    <p:extLst>
      <p:ext uri="{BB962C8B-B14F-4D97-AF65-F5344CB8AC3E}">
        <p14:creationId xmlns:p14="http://schemas.microsoft.com/office/powerpoint/2010/main" val="2397456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Tools: Algorithms</a:t>
            </a:r>
            <a:endParaRPr lang="en-US" dirty="0"/>
          </a:p>
        </p:txBody>
      </p:sp>
      <p:sp>
        <p:nvSpPr>
          <p:cNvPr id="3" name="Content Placeholder 2"/>
          <p:cNvSpPr>
            <a:spLocks noGrp="1"/>
          </p:cNvSpPr>
          <p:nvPr>
            <p:ph idx="1"/>
          </p:nvPr>
        </p:nvSpPr>
        <p:spPr>
          <a:xfrm>
            <a:off x="457200" y="1447800"/>
            <a:ext cx="8686800" cy="5029200"/>
          </a:xfrm>
        </p:spPr>
        <p:txBody>
          <a:bodyPr/>
          <a:lstStyle/>
          <a:p>
            <a:pPr marL="0" indent="0">
              <a:buNone/>
            </a:pPr>
            <a:r>
              <a:rPr lang="en-US" dirty="0" smtClean="0">
                <a:solidFill>
                  <a:schemeClr val="accent1">
                    <a:lumMod val="75000"/>
                  </a:schemeClr>
                </a:solidFill>
              </a:rPr>
              <a:t>Theory, Design, and Testing</a:t>
            </a:r>
          </a:p>
          <a:p>
            <a:pPr lvl="1"/>
            <a:r>
              <a:rPr lang="en-US" dirty="0" smtClean="0"/>
              <a:t>Differentially private </a:t>
            </a:r>
            <a:r>
              <a:rPr lang="en-US" dirty="0" err="1"/>
              <a:t>Z</a:t>
            </a:r>
            <a:r>
              <a:rPr lang="en-US" dirty="0" err="1" smtClean="0"/>
              <a:t>elig</a:t>
            </a:r>
            <a:r>
              <a:rPr lang="en-US" dirty="0" smtClean="0"/>
              <a:t> (unified framework for statistical estimation) </a:t>
            </a:r>
          </a:p>
          <a:p>
            <a:pPr lvl="1"/>
            <a:r>
              <a:rPr lang="en-US" dirty="0" smtClean="0"/>
              <a:t>Managing “privacy </a:t>
            </a:r>
            <a:r>
              <a:rPr lang="en-US" dirty="0"/>
              <a:t>b</a:t>
            </a:r>
            <a:r>
              <a:rPr lang="en-US" dirty="0" smtClean="0"/>
              <a:t>udget”</a:t>
            </a:r>
          </a:p>
          <a:p>
            <a:pPr lvl="1"/>
            <a:r>
              <a:rPr lang="en-US" dirty="0" smtClean="0"/>
              <a:t>Synthetic data/data summaries</a:t>
            </a:r>
          </a:p>
          <a:p>
            <a:pPr lvl="1"/>
            <a:r>
              <a:rPr lang="en-US" dirty="0" smtClean="0"/>
              <a:t>Data redaction and </a:t>
            </a:r>
            <a:r>
              <a:rPr lang="en-US" dirty="0" err="1"/>
              <a:t>a</a:t>
            </a:r>
            <a:r>
              <a:rPr lang="en-US" dirty="0" err="1" smtClean="0"/>
              <a:t>nonymization</a:t>
            </a:r>
            <a:endParaRPr lang="en-US" dirty="0" smtClean="0"/>
          </a:p>
          <a:p>
            <a:endParaRPr lang="en-US" dirty="0" smtClean="0"/>
          </a:p>
          <a:p>
            <a:pPr marL="0" indent="0">
              <a:buNone/>
            </a:pPr>
            <a:r>
              <a:rPr lang="en-US" dirty="0" smtClean="0">
                <a:solidFill>
                  <a:schemeClr val="accent1">
                    <a:lumMod val="75000"/>
                  </a:schemeClr>
                </a:solidFill>
              </a:rPr>
              <a:t>Implementation and Deployment</a:t>
            </a:r>
          </a:p>
          <a:p>
            <a:pPr lvl="1"/>
            <a:r>
              <a:rPr lang="en-US" dirty="0" smtClean="0"/>
              <a:t>Secure implementations in </a:t>
            </a:r>
            <a:r>
              <a:rPr lang="en-US" dirty="0" err="1" smtClean="0"/>
              <a:t>Dataverse</a:t>
            </a:r>
            <a:r>
              <a:rPr lang="en-US" dirty="0" smtClean="0"/>
              <a:t> Network</a:t>
            </a:r>
          </a:p>
          <a:p>
            <a:pPr lvl="1"/>
            <a:r>
              <a:rPr lang="en-US" dirty="0" smtClean="0"/>
              <a:t>Enable </a:t>
            </a:r>
            <a:r>
              <a:rPr lang="en-US" dirty="0" smtClean="0">
                <a:solidFill>
                  <a:schemeClr val="bg2">
                    <a:lumMod val="50000"/>
                  </a:schemeClr>
                </a:solidFill>
              </a:rPr>
              <a:t>wider access </a:t>
            </a:r>
            <a:r>
              <a:rPr lang="en-US" dirty="0" smtClean="0"/>
              <a:t>to privacy-sensitive data, beyond stringent access controls for raw data. </a:t>
            </a:r>
            <a:endParaRPr lang="en-US" dirty="0"/>
          </a:p>
          <a:p>
            <a:pPr marL="0" indent="0">
              <a:buNone/>
            </a:pPr>
            <a:endParaRPr lang="en-US" dirty="0" smtClean="0"/>
          </a:p>
          <a:p>
            <a:endParaRPr lang="en-US" dirty="0" smtClean="0"/>
          </a:p>
        </p:txBody>
      </p:sp>
    </p:spTree>
    <p:extLst>
      <p:ext uri="{BB962C8B-B14F-4D97-AF65-F5344CB8AC3E}">
        <p14:creationId xmlns:p14="http://schemas.microsoft.com/office/powerpoint/2010/main" val="1511892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Differentially Private </a:t>
            </a:r>
            <a:r>
              <a:rPr lang="en-US" dirty="0" err="1" smtClean="0"/>
              <a:t>Zelig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257800"/>
              </a:xfrm>
            </p:spPr>
            <p:txBody>
              <a:bodyPr>
                <a:normAutofit lnSpcReduction="10000"/>
              </a:bodyPr>
              <a:lstStyle/>
              <a:p>
                <a:r>
                  <a:rPr lang="en-US" dirty="0" smtClean="0"/>
                  <a:t>Differential Privacy </a:t>
                </a:r>
                <a:r>
                  <a:rPr lang="en-US" sz="2000" dirty="0" smtClean="0"/>
                  <a:t>[DN03,DN04,BDMN05,DMNS06] </a:t>
                </a:r>
                <a:r>
                  <a:rPr lang="en-US" dirty="0" smtClean="0"/>
                  <a:t>is a strong privacy notion for computing on sensitive datasets.</a:t>
                </a:r>
              </a:p>
              <a:p>
                <a:pPr lvl="1"/>
                <a:r>
                  <a:rPr lang="en-US" dirty="0" smtClean="0"/>
                  <a:t>No individual’s data should have a significant influence on output.</a:t>
                </a:r>
              </a:p>
              <a:p>
                <a:pPr lvl="1"/>
                <a:r>
                  <a:rPr lang="en-US" dirty="0" smtClean="0"/>
                  <a:t>Attend CS229r this term (</a:t>
                </a:r>
                <a:r>
                  <a:rPr lang="en-US" dirty="0" err="1" smtClean="0"/>
                  <a:t>TuTh</a:t>
                </a:r>
                <a:r>
                  <a:rPr lang="en-US" smtClean="0"/>
                  <a:t> 10-11:30, MD 221) to learn more!</a:t>
                </a:r>
                <a:endParaRPr lang="en-US" dirty="0" smtClean="0"/>
              </a:p>
              <a:p>
                <a:endParaRPr lang="en-US" dirty="0"/>
              </a:p>
              <a:p>
                <a:r>
                  <a:rPr lang="en-US" dirty="0" err="1" smtClean="0"/>
                  <a:t>Zelig</a:t>
                </a:r>
                <a:r>
                  <a:rPr lang="en-US" dirty="0" smtClean="0"/>
                  <a:t> </a:t>
                </a:r>
                <a:r>
                  <a:rPr lang="en-US" sz="2000" dirty="0" smtClean="0"/>
                  <a:t>[IKL08] </a:t>
                </a:r>
                <a:r>
                  <a:rPr lang="en-US" dirty="0" smtClean="0"/>
                  <a:t>is “a </a:t>
                </a:r>
                <a:r>
                  <a:rPr lang="en-US" dirty="0"/>
                  <a:t>single, easy-to-use program that can </a:t>
                </a:r>
                <a:r>
                  <a:rPr lang="en-US" dirty="0" smtClean="0"/>
                  <a:t>estimate, help </a:t>
                </a:r>
                <a:r>
                  <a:rPr lang="en-US" dirty="0"/>
                  <a:t>interpret, and present the results of a </a:t>
                </a:r>
                <a:r>
                  <a:rPr lang="en-US" dirty="0" smtClean="0"/>
                  <a:t>large range </a:t>
                </a:r>
                <a:r>
                  <a:rPr lang="en-US" dirty="0"/>
                  <a:t>of statistical methods</a:t>
                </a:r>
                <a:r>
                  <a:rPr lang="en-US" dirty="0" smtClean="0"/>
                  <a:t>.”</a:t>
                </a:r>
              </a:p>
              <a:p>
                <a:pPr lvl="1"/>
                <a:r>
                  <a:rPr lang="en-US" dirty="0" smtClean="0"/>
                  <a:t>Package in </a:t>
                </a:r>
                <a:r>
                  <a:rPr lang="en-US" dirty="0" err="1" smtClean="0"/>
                  <a:t>Stata</a:t>
                </a:r>
                <a:r>
                  <a:rPr lang="en-US" dirty="0" smtClean="0"/>
                  <a:t> &amp; R</a:t>
                </a:r>
              </a:p>
              <a:p>
                <a:endParaRPr lang="en-US" dirty="0"/>
              </a:p>
              <a:p>
                <a:pPr marL="182880" lvl="1"/>
                <a:r>
                  <a:rPr lang="en-US" sz="2400" dirty="0" smtClean="0"/>
                  <a:t>A great match: in theory, most </a:t>
                </a:r>
                <a:r>
                  <a:rPr lang="en-US" sz="2400" dirty="0" err="1" smtClean="0"/>
                  <a:t>Zelig</a:t>
                </a:r>
                <a:r>
                  <a:rPr lang="en-US" sz="2400" dirty="0" smtClean="0"/>
                  <a:t> methods can be made differentially private </a:t>
                </a:r>
                <a:r>
                  <a:rPr lang="en-US" sz="2400" dirty="0"/>
                  <a:t>[</a:t>
                </a:r>
                <a:r>
                  <a:rPr lang="en-US" sz="2400" dirty="0" err="1"/>
                  <a:t>DL,CMS,Smi,KST</a:t>
                </a:r>
                <a:r>
                  <a:rPr lang="en-US" sz="2400" dirty="0" smtClean="0"/>
                  <a:t>].</a:t>
                </a:r>
              </a:p>
              <a:p>
                <a:pPr lvl="1"/>
                <a:r>
                  <a:rPr lang="en-US" dirty="0" smtClean="0"/>
                  <a:t>With loss of “utility” </a:t>
                </a:r>
                <a14:m>
                  <m:oMath xmlns:m="http://schemas.openxmlformats.org/officeDocument/2006/math">
                    <m:r>
                      <a:rPr lang="en-US" i="1">
                        <a:latin typeface="Cambria Math"/>
                        <a:ea typeface="Cambria Math"/>
                      </a:rPr>
                      <m:t>→ </m:t>
                    </m:r>
                  </m:oMath>
                </a14:m>
                <a:r>
                  <a:rPr lang="en-US" dirty="0" smtClean="0"/>
                  <a:t>0 as database size </a:t>
                </a:r>
                <a14:m>
                  <m:oMath xmlns:m="http://schemas.openxmlformats.org/officeDocument/2006/math">
                    <m:r>
                      <a:rPr lang="en-US" i="1" smtClean="0">
                        <a:latin typeface="Cambria Math"/>
                        <a:ea typeface="Cambria Math"/>
                      </a:rPr>
                      <m:t>→</m:t>
                    </m:r>
                    <m:r>
                      <a:rPr lang="en-US" b="0" i="1" smtClean="0">
                        <a:latin typeface="Cambria Math"/>
                        <a:ea typeface="Cambria Math"/>
                      </a:rPr>
                      <m:t> </m:t>
                    </m:r>
                  </m:oMath>
                </a14:m>
                <a:r>
                  <a:rPr lang="en-US" dirty="0" smtClean="0">
                    <a:latin typeface="cmsy10"/>
                  </a:rPr>
                  <a:t>1</a:t>
                </a:r>
              </a:p>
              <a:p>
                <a:pPr lvl="1"/>
                <a:r>
                  <a:rPr lang="en-US" dirty="0" smtClean="0"/>
                  <a:t>Without changing the way you interact with </a:t>
                </a:r>
                <a:r>
                  <a:rPr lang="en-US" dirty="0" err="1" smtClean="0"/>
                  <a:t>Zelig</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257800"/>
              </a:xfrm>
              <a:blipFill rotWithShape="1">
                <a:blip r:embed="rId2"/>
                <a:stretch>
                  <a:fillRect l="-593" t="-1508" r="-1481"/>
                </a:stretch>
              </a:blipFill>
            </p:spPr>
            <p:txBody>
              <a:bodyPr/>
              <a:lstStyle/>
              <a:p>
                <a:r>
                  <a:rPr lang="en-US">
                    <a:noFill/>
                  </a:rPr>
                  <a:t> </a:t>
                </a:r>
              </a:p>
            </p:txBody>
          </p:sp>
        </mc:Fallback>
      </mc:AlternateContent>
    </p:spTree>
    <p:extLst>
      <p:ext uri="{BB962C8B-B14F-4D97-AF65-F5344CB8AC3E}">
        <p14:creationId xmlns:p14="http://schemas.microsoft.com/office/powerpoint/2010/main" val="3759891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64414025"/>
              </p:ext>
            </p:extLst>
          </p:nvPr>
        </p:nvGraphicFramePr>
        <p:xfrm>
          <a:off x="0" y="322367"/>
          <a:ext cx="9220200" cy="7094594"/>
        </p:xfrm>
        <a:graphic>
          <a:graphicData uri="http://schemas.openxmlformats.org/presentationml/2006/ole">
            <mc:AlternateContent xmlns:mc="http://schemas.openxmlformats.org/markup-compatibility/2006">
              <mc:Choice xmlns:v="urn:schemas-microsoft-com:vml" Requires="v">
                <p:oleObj spid="_x0000_s1038" name="Acrobat Document" r:id="rId3" imgW="9753504" imgH="7505503" progId="AcroExch.Document.7">
                  <p:embed/>
                </p:oleObj>
              </mc:Choice>
              <mc:Fallback>
                <p:oleObj name="Acrobat Document" r:id="rId3" imgW="9753504" imgH="7505503" progId="AcroExch.Document.7">
                  <p:embed/>
                  <p:pic>
                    <p:nvPicPr>
                      <p:cNvPr id="0" name=""/>
                      <p:cNvPicPr/>
                      <p:nvPr/>
                    </p:nvPicPr>
                    <p:blipFill>
                      <a:blip r:embed="rId4"/>
                      <a:stretch>
                        <a:fillRect/>
                      </a:stretch>
                    </p:blipFill>
                    <p:spPr>
                      <a:xfrm>
                        <a:off x="0" y="322367"/>
                        <a:ext cx="9220200" cy="7094594"/>
                      </a:xfrm>
                      <a:prstGeom prst="rect">
                        <a:avLst/>
                      </a:prstGeom>
                    </p:spPr>
                  </p:pic>
                </p:oleObj>
              </mc:Fallback>
            </mc:AlternateContent>
          </a:graphicData>
        </a:graphic>
      </p:graphicFrame>
    </p:spTree>
    <p:extLst>
      <p:ext uri="{BB962C8B-B14F-4D97-AF65-F5344CB8AC3E}">
        <p14:creationId xmlns:p14="http://schemas.microsoft.com/office/powerpoint/2010/main" val="11261734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ALIL@QZHAVKNFUVWZY5H8" val="46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4681</TotalTime>
  <Words>4391</Words>
  <Application>Microsoft Office PowerPoint</Application>
  <PresentationFormat>On-screen Show (4:3)</PresentationFormat>
  <Paragraphs>304</Paragraphs>
  <Slides>24</Slides>
  <Notes>12</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Cambria Math</vt:lpstr>
      <vt:lpstr>Calibri</vt:lpstr>
      <vt:lpstr>cmsy10</vt:lpstr>
      <vt:lpstr>Clarity</vt:lpstr>
      <vt:lpstr>Acrobat Document</vt:lpstr>
      <vt:lpstr>Privacy TOOLS FOR SHARING RESEARCH DATA</vt:lpstr>
      <vt:lpstr>Goal for today</vt:lpstr>
      <vt:lpstr>Computational Social Science</vt:lpstr>
      <vt:lpstr>Our Goal</vt:lpstr>
      <vt:lpstr>Elements of Our Approach</vt:lpstr>
      <vt:lpstr>Defining and Measuring Privacy</vt:lpstr>
      <vt:lpstr>Privacy Tools: Algorithms</vt:lpstr>
      <vt:lpstr>Differentially Private Zelig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Differentially Private Zelig: Challenges</vt:lpstr>
      <vt:lpstr>Private Data Summaries</vt:lpstr>
      <vt:lpstr>Privacy Tools: Legal Instruments</vt:lpstr>
      <vt:lpstr>PowerPoint Presentation</vt:lpstr>
      <vt:lpstr>PowerPoint Presentation</vt:lpstr>
      <vt:lpstr>Outreach and Education</vt:lpstr>
      <vt:lpstr>Outcomes</vt:lpstr>
      <vt:lpstr>To get involved</vt:lpstr>
      <vt:lpstr>Why are we doing this?</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 &amp; Society</dc:title>
  <dc:creator>Salil Vadhan</dc:creator>
  <cp:lastModifiedBy>Salil</cp:lastModifiedBy>
  <cp:revision>288</cp:revision>
  <cp:lastPrinted>2012-06-04T05:43:59Z</cp:lastPrinted>
  <dcterms:created xsi:type="dcterms:W3CDTF">2012-01-06T18:37:26Z</dcterms:created>
  <dcterms:modified xsi:type="dcterms:W3CDTF">2013-02-04T16:10:54Z</dcterms:modified>
</cp:coreProperties>
</file>