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3.jpg" ContentType="image/jpeg"/>
  <Override PartName="/ppt/media/image2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16" r:id="rId1"/>
  </p:sldMasterIdLst>
  <p:notesMasterIdLst>
    <p:notesMasterId r:id="rId30"/>
  </p:notesMasterIdLst>
  <p:sldIdLst>
    <p:sldId id="256" r:id="rId2"/>
    <p:sldId id="257" r:id="rId3"/>
    <p:sldId id="260" r:id="rId4"/>
    <p:sldId id="258" r:id="rId5"/>
    <p:sldId id="261" r:id="rId6"/>
    <p:sldId id="262" r:id="rId7"/>
    <p:sldId id="284" r:id="rId8"/>
    <p:sldId id="263" r:id="rId9"/>
    <p:sldId id="264" r:id="rId10"/>
    <p:sldId id="288" r:id="rId11"/>
    <p:sldId id="265" r:id="rId12"/>
    <p:sldId id="281" r:id="rId13"/>
    <p:sldId id="267" r:id="rId14"/>
    <p:sldId id="268" r:id="rId15"/>
    <p:sldId id="287" r:id="rId16"/>
    <p:sldId id="271" r:id="rId17"/>
    <p:sldId id="272" r:id="rId18"/>
    <p:sldId id="289" r:id="rId19"/>
    <p:sldId id="274" r:id="rId20"/>
    <p:sldId id="290" r:id="rId21"/>
    <p:sldId id="275" r:id="rId22"/>
    <p:sldId id="276" r:id="rId23"/>
    <p:sldId id="277" r:id="rId24"/>
    <p:sldId id="278" r:id="rId25"/>
    <p:sldId id="269" r:id="rId26"/>
    <p:sldId id="291" r:id="rId27"/>
    <p:sldId id="270" r:id="rId28"/>
    <p:sldId id="28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4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89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69D7E6-9D93-6F4D-BFB3-DFA05A40D62A}" type="datetimeFigureOut">
              <a:rPr lang="en-US" smtClean="0"/>
              <a:t>5/26/2015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7BB34A-F33E-C845-8D0D-4C371D66CAE1}" type="slidenum">
              <a:rPr lang="en-US" smtClean="0"/>
              <a:t>‹#›</a:t>
            </a:fld>
            <a:endParaRPr lang="en-US"/>
          </a:p>
        </p:txBody>
      </p:sp>
    </p:spTree>
    <p:extLst>
      <p:ext uri="{BB962C8B-B14F-4D97-AF65-F5344CB8AC3E}">
        <p14:creationId xmlns:p14="http://schemas.microsoft.com/office/powerpoint/2010/main" val="18692877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BB34A-F33E-C845-8D0D-4C371D66CAE1}" type="slidenum">
              <a:rPr lang="en-US" smtClean="0"/>
              <a:t>4</a:t>
            </a:fld>
            <a:endParaRPr lang="en-US"/>
          </a:p>
        </p:txBody>
      </p:sp>
    </p:spTree>
    <p:extLst>
      <p:ext uri="{BB962C8B-B14F-4D97-AF65-F5344CB8AC3E}">
        <p14:creationId xmlns:p14="http://schemas.microsoft.com/office/powerpoint/2010/main" val="317784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BB34A-F33E-C845-8D0D-4C371D66CAE1}" type="slidenum">
              <a:rPr lang="en-US" smtClean="0"/>
              <a:t>8</a:t>
            </a:fld>
            <a:endParaRPr lang="en-US"/>
          </a:p>
        </p:txBody>
      </p:sp>
    </p:spTree>
    <p:extLst>
      <p:ext uri="{BB962C8B-B14F-4D97-AF65-F5344CB8AC3E}">
        <p14:creationId xmlns:p14="http://schemas.microsoft.com/office/powerpoint/2010/main" val="1878680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ACD3076-A99F-154E-A7FB-061DE7962DDC}" type="datetimeFigureOut">
              <a:rPr lang="en-US" smtClean="0"/>
              <a:t>5/26/2015</a:t>
            </a:fld>
            <a:endParaRPr lang="en-US"/>
          </a:p>
        </p:txBody>
      </p:sp>
      <p:sp>
        <p:nvSpPr>
          <p:cNvPr id="8" name="Slide Number Placeholder 7"/>
          <p:cNvSpPr>
            <a:spLocks noGrp="1"/>
          </p:cNvSpPr>
          <p:nvPr>
            <p:ph type="sldNum" sz="quarter" idx="11"/>
          </p:nvPr>
        </p:nvSpPr>
        <p:spPr/>
        <p:txBody>
          <a:bodyPr/>
          <a:lstStyle/>
          <a:p>
            <a:fld id="{0B20FB1A-13B5-3443-863E-BBAC5338233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CD3076-A99F-154E-A7FB-061DE7962DDC}" type="datetimeFigureOut">
              <a:rPr lang="en-US" smtClean="0"/>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0FB1A-13B5-3443-863E-BBAC533823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CD3076-A99F-154E-A7FB-061DE7962DDC}" type="datetimeFigureOut">
              <a:rPr lang="en-US" smtClean="0"/>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0FB1A-13B5-3443-863E-BBAC5338233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ACD3076-A99F-154E-A7FB-061DE7962DDC}" type="datetimeFigureOut">
              <a:rPr lang="en-US" smtClean="0"/>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0FB1A-13B5-3443-863E-BBAC5338233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CD3076-A99F-154E-A7FB-061DE7962DDC}" type="datetimeFigureOut">
              <a:rPr lang="en-US" smtClean="0"/>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0FB1A-13B5-3443-863E-BBAC53382336}"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ACD3076-A99F-154E-A7FB-061DE7962DDC}" type="datetimeFigureOut">
              <a:rPr lang="en-US" smtClean="0"/>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0FB1A-13B5-3443-863E-BBAC53382336}"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ACD3076-A99F-154E-A7FB-061DE7962DDC}" type="datetimeFigureOut">
              <a:rPr lang="en-US" smtClean="0"/>
              <a:t>5/26/2015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20FB1A-13B5-3443-863E-BBAC53382336}"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CD3076-A99F-154E-A7FB-061DE7962DDC}" type="datetimeFigureOut">
              <a:rPr lang="en-US" smtClean="0"/>
              <a:t>5/26/2015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20FB1A-13B5-3443-863E-BBAC533823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D3076-A99F-154E-A7FB-061DE7962DDC}" type="datetimeFigureOut">
              <a:rPr lang="en-US" smtClean="0"/>
              <a:t>5/26/2015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20FB1A-13B5-3443-863E-BBAC533823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CD3076-A99F-154E-A7FB-061DE7962DDC}" type="datetimeFigureOut">
              <a:rPr lang="en-US" smtClean="0"/>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0FB1A-13B5-3443-863E-BBAC5338233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CD3076-A99F-154E-A7FB-061DE7962DDC}" type="datetimeFigureOut">
              <a:rPr lang="en-US" smtClean="0"/>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0FB1A-13B5-3443-863E-BBAC5338233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ACD3076-A99F-154E-A7FB-061DE7962DDC}" type="datetimeFigureOut">
              <a:rPr lang="en-US" smtClean="0"/>
              <a:t>5/26/2015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B20FB1A-13B5-3443-863E-BBAC53382336}"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jpeg"/><Relationship Id="rId7" Type="http://schemas.openxmlformats.org/officeDocument/2006/relationships/image" Target="../media/image10.jpeg"/><Relationship Id="rId2" Type="http://schemas.openxmlformats.org/officeDocument/2006/relationships/image" Target="../media/image28.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10.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0.jpeg"/><Relationship Id="rId5" Type="http://schemas.microsoft.com/office/2007/relationships/hdphoto" Target="../media/hdphoto12.wdp"/><Relationship Id="rId4" Type="http://schemas.openxmlformats.org/officeDocument/2006/relationships/image" Target="../media/image19.jpeg"/><Relationship Id="rId9" Type="http://schemas.microsoft.com/office/2007/relationships/hdphoto" Target="../media/hdphoto1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1.png"/><Relationship Id="rId18" Type="http://schemas.microsoft.com/office/2007/relationships/hdphoto" Target="../media/hdphoto6.wdp"/><Relationship Id="rId26" Type="http://schemas.microsoft.com/office/2007/relationships/hdphoto" Target="../media/hdphoto10.wdp"/><Relationship Id="rId3" Type="http://schemas.openxmlformats.org/officeDocument/2006/relationships/image" Target="../media/image4.png"/><Relationship Id="rId21" Type="http://schemas.openxmlformats.org/officeDocument/2006/relationships/image" Target="../media/image15.png"/><Relationship Id="rId34" Type="http://schemas.microsoft.com/office/2007/relationships/hdphoto" Target="../media/hdphoto14.wdp"/><Relationship Id="rId7" Type="http://schemas.openxmlformats.org/officeDocument/2006/relationships/image" Target="../media/image8.jpeg"/><Relationship Id="rId12" Type="http://schemas.microsoft.com/office/2007/relationships/hdphoto" Target="../media/hdphoto3.wdp"/><Relationship Id="rId17" Type="http://schemas.openxmlformats.org/officeDocument/2006/relationships/image" Target="../media/image13.jpeg"/><Relationship Id="rId25" Type="http://schemas.openxmlformats.org/officeDocument/2006/relationships/image" Target="../media/image17.jpeg"/><Relationship Id="rId33" Type="http://schemas.openxmlformats.org/officeDocument/2006/relationships/image" Target="../media/image21.png"/><Relationship Id="rId38" Type="http://schemas.openxmlformats.org/officeDocument/2006/relationships/image" Target="../media/image25.jpg"/><Relationship Id="rId2" Type="http://schemas.openxmlformats.org/officeDocument/2006/relationships/notesSlide" Target="../notesSlides/notesSlide2.xml"/><Relationship Id="rId16" Type="http://schemas.microsoft.com/office/2007/relationships/hdphoto" Target="../media/hdphoto5.wdp"/><Relationship Id="rId20" Type="http://schemas.microsoft.com/office/2007/relationships/hdphoto" Target="../media/hdphoto7.wdp"/><Relationship Id="rId29"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0.jpeg"/><Relationship Id="rId24" Type="http://schemas.microsoft.com/office/2007/relationships/hdphoto" Target="../media/hdphoto9.wdp"/><Relationship Id="rId32" Type="http://schemas.microsoft.com/office/2007/relationships/hdphoto" Target="../media/hdphoto13.wdp"/><Relationship Id="rId37" Type="http://schemas.openxmlformats.org/officeDocument/2006/relationships/image" Target="../media/image24.png"/><Relationship Id="rId5" Type="http://schemas.openxmlformats.org/officeDocument/2006/relationships/image" Target="../media/image6.png"/><Relationship Id="rId15" Type="http://schemas.openxmlformats.org/officeDocument/2006/relationships/image" Target="../media/image12.jpeg"/><Relationship Id="rId23" Type="http://schemas.openxmlformats.org/officeDocument/2006/relationships/image" Target="../media/image16.jpeg"/><Relationship Id="rId28" Type="http://schemas.microsoft.com/office/2007/relationships/hdphoto" Target="../media/hdphoto11.wdp"/><Relationship Id="rId36" Type="http://schemas.openxmlformats.org/officeDocument/2006/relationships/image" Target="../media/image23.jpg"/><Relationship Id="rId10" Type="http://schemas.microsoft.com/office/2007/relationships/hdphoto" Target="../media/hdphoto2.wdp"/><Relationship Id="rId19" Type="http://schemas.openxmlformats.org/officeDocument/2006/relationships/image" Target="../media/image14.jpeg"/><Relationship Id="rId31" Type="http://schemas.openxmlformats.org/officeDocument/2006/relationships/image" Target="../media/image20.jpeg"/><Relationship Id="rId4" Type="http://schemas.openxmlformats.org/officeDocument/2006/relationships/image" Target="../media/image5.jpg"/><Relationship Id="rId9" Type="http://schemas.openxmlformats.org/officeDocument/2006/relationships/image" Target="../media/image9.jpeg"/><Relationship Id="rId14" Type="http://schemas.microsoft.com/office/2007/relationships/hdphoto" Target="../media/hdphoto4.wdp"/><Relationship Id="rId22" Type="http://schemas.microsoft.com/office/2007/relationships/hdphoto" Target="../media/hdphoto8.wdp"/><Relationship Id="rId27" Type="http://schemas.openxmlformats.org/officeDocument/2006/relationships/image" Target="../media/image18.jpeg"/><Relationship Id="rId30" Type="http://schemas.microsoft.com/office/2007/relationships/hdphoto" Target="../media/hdphoto12.wdp"/><Relationship Id="rId35"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9194" y="5111847"/>
            <a:ext cx="6056510" cy="1013554"/>
          </a:xfrm>
        </p:spPr>
        <p:txBody>
          <a:bodyPr>
            <a:noAutofit/>
          </a:bodyPr>
          <a:lstStyle/>
          <a:p>
            <a:pPr algn="ctr"/>
            <a:r>
              <a:rPr lang="en-US" sz="1800" b="1" dirty="0" smtClean="0">
                <a:solidFill>
                  <a:schemeClr val="accent1"/>
                </a:solidFill>
                <a:latin typeface="+mj-lt"/>
                <a:cs typeface="Times New Roman"/>
              </a:rPr>
              <a:t>Privacy Tools for Sharing Research Data</a:t>
            </a:r>
          </a:p>
          <a:p>
            <a:pPr algn="ctr"/>
            <a:r>
              <a:rPr lang="en-US" sz="1600" dirty="0" smtClean="0">
                <a:solidFill>
                  <a:schemeClr val="accent1"/>
                </a:solidFill>
                <a:latin typeface="+mj-lt"/>
                <a:cs typeface="Times New Roman"/>
              </a:rPr>
              <a:t>Presentation to the National Science Foundation</a:t>
            </a:r>
          </a:p>
          <a:p>
            <a:pPr algn="ctr"/>
            <a:r>
              <a:rPr lang="en-US" sz="1600" dirty="0" smtClean="0">
                <a:solidFill>
                  <a:schemeClr val="accent1"/>
                </a:solidFill>
                <a:latin typeface="+mj-lt"/>
                <a:cs typeface="Times New Roman"/>
              </a:rPr>
              <a:t>December 1, 2014</a:t>
            </a:r>
            <a:endParaRPr lang="en-US" sz="1600" dirty="0">
              <a:solidFill>
                <a:schemeClr val="accent1"/>
              </a:solidFill>
              <a:latin typeface="+mj-lt"/>
            </a:endParaRPr>
          </a:p>
        </p:txBody>
      </p:sp>
      <p:sp>
        <p:nvSpPr>
          <p:cNvPr id="6" name="TextBox 5"/>
          <p:cNvSpPr txBox="1"/>
          <p:nvPr/>
        </p:nvSpPr>
        <p:spPr>
          <a:xfrm>
            <a:off x="2169388" y="1322025"/>
            <a:ext cx="4892750" cy="1415772"/>
          </a:xfrm>
          <a:prstGeom prst="rect">
            <a:avLst/>
          </a:prstGeom>
          <a:noFill/>
        </p:spPr>
        <p:txBody>
          <a:bodyPr wrap="none" rtlCol="0">
            <a:spAutoFit/>
          </a:bodyPr>
          <a:lstStyle/>
          <a:p>
            <a:pPr algn="ctr">
              <a:lnSpc>
                <a:spcPct val="75000"/>
              </a:lnSpc>
            </a:pPr>
            <a:r>
              <a:rPr lang="en-US" sz="7200" b="1" dirty="0" err="1" smtClean="0">
                <a:solidFill>
                  <a:schemeClr val="accent3"/>
                </a:solidFill>
                <a:latin typeface="Calibri" pitchFamily="34" charset="0"/>
              </a:rPr>
              <a:t>DataTags</a:t>
            </a:r>
            <a:endParaRPr lang="en-US" sz="7200" b="1" dirty="0" smtClean="0">
              <a:solidFill>
                <a:schemeClr val="accent3"/>
              </a:solidFill>
              <a:latin typeface="Calibri" pitchFamily="34" charset="0"/>
            </a:endParaRPr>
          </a:p>
          <a:p>
            <a:pPr algn="ctr"/>
            <a:r>
              <a:rPr lang="en-US" sz="3200" b="1" dirty="0" smtClean="0">
                <a:solidFill>
                  <a:schemeClr val="accent1">
                    <a:lumMod val="75000"/>
                  </a:schemeClr>
                </a:solidFill>
                <a:latin typeface="Calibri" pitchFamily="34" charset="0"/>
              </a:rPr>
              <a:t>Framework &amp; Development</a:t>
            </a:r>
            <a:endParaRPr lang="en-US" sz="3200" b="1" dirty="0">
              <a:solidFill>
                <a:schemeClr val="accent1">
                  <a:lumMod val="75000"/>
                </a:schemeClr>
              </a:solidFill>
              <a:latin typeface="Calibri" pitchFamily="34" charset="0"/>
            </a:endParaRPr>
          </a:p>
        </p:txBody>
      </p:sp>
      <p:pic>
        <p:nvPicPr>
          <p:cNvPr id="10" name="Picture 4"/>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13315" y="1225605"/>
            <a:ext cx="856320" cy="85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916935" y="2987646"/>
            <a:ext cx="5352701" cy="1938992"/>
          </a:xfrm>
          <a:prstGeom prst="rect">
            <a:avLst/>
          </a:prstGeom>
        </p:spPr>
        <p:txBody>
          <a:bodyPr wrap="square">
            <a:spAutoFit/>
          </a:bodyPr>
          <a:lstStyle/>
          <a:p>
            <a:pPr algn="ctr"/>
            <a:r>
              <a:rPr lang="en-US" sz="2400" b="1" dirty="0" err="1">
                <a:solidFill>
                  <a:schemeClr val="accent1">
                    <a:lumMod val="75000"/>
                  </a:schemeClr>
                </a:solidFill>
                <a:latin typeface="Calibri" pitchFamily="34" charset="0"/>
              </a:rPr>
              <a:t>Merc</a:t>
            </a:r>
            <a:r>
              <a:rPr lang="en-US" sz="2400" b="1" dirty="0" err="1">
                <a:solidFill>
                  <a:schemeClr val="accent1">
                    <a:lumMod val="75000"/>
                  </a:schemeClr>
                </a:solidFill>
                <a:latin typeface="Calibri" pitchFamily="34" charset="0"/>
                <a:cs typeface="Times New Roman"/>
              </a:rPr>
              <a:t>è</a:t>
            </a:r>
            <a:r>
              <a:rPr lang="en-US" sz="2400" b="1" dirty="0">
                <a:solidFill>
                  <a:schemeClr val="accent1">
                    <a:lumMod val="75000"/>
                  </a:schemeClr>
                </a:solidFill>
                <a:latin typeface="Calibri" pitchFamily="34" charset="0"/>
                <a:cs typeface="Times New Roman"/>
              </a:rPr>
              <a:t> </a:t>
            </a:r>
            <a:r>
              <a:rPr lang="en-US" sz="2400" b="1" dirty="0" err="1">
                <a:solidFill>
                  <a:schemeClr val="accent1">
                    <a:lumMod val="75000"/>
                  </a:schemeClr>
                </a:solidFill>
                <a:latin typeface="Calibri" pitchFamily="34" charset="0"/>
                <a:cs typeface="Times New Roman"/>
              </a:rPr>
              <a:t>Crosas</a:t>
            </a:r>
            <a:endParaRPr lang="en-US" sz="2400" b="1" dirty="0">
              <a:solidFill>
                <a:schemeClr val="accent1">
                  <a:lumMod val="75000"/>
                </a:schemeClr>
              </a:solidFill>
              <a:latin typeface="Calibri" pitchFamily="34" charset="0"/>
              <a:cs typeface="Times New Roman"/>
            </a:endParaRPr>
          </a:p>
          <a:p>
            <a:pPr algn="ctr">
              <a:spcBef>
                <a:spcPts val="0"/>
              </a:spcBef>
            </a:pPr>
            <a:r>
              <a:rPr lang="en-US" sz="2400" dirty="0">
                <a:solidFill>
                  <a:schemeClr val="accent1">
                    <a:lumMod val="75000"/>
                  </a:schemeClr>
                </a:solidFill>
                <a:latin typeface="Calibri" pitchFamily="34" charset="0"/>
                <a:cs typeface="Times New Roman"/>
              </a:rPr>
              <a:t>Institute </a:t>
            </a:r>
            <a:r>
              <a:rPr lang="en-US" sz="2400" dirty="0" smtClean="0">
                <a:solidFill>
                  <a:schemeClr val="accent1">
                    <a:lumMod val="75000"/>
                  </a:schemeClr>
                </a:solidFill>
                <a:latin typeface="Calibri" pitchFamily="34" charset="0"/>
                <a:cs typeface="Times New Roman"/>
              </a:rPr>
              <a:t>for Quantitative </a:t>
            </a:r>
            <a:r>
              <a:rPr lang="en-US" sz="2400" dirty="0">
                <a:solidFill>
                  <a:schemeClr val="accent1">
                    <a:lumMod val="75000"/>
                  </a:schemeClr>
                </a:solidFill>
                <a:latin typeface="Calibri" pitchFamily="34" charset="0"/>
                <a:cs typeface="Times New Roman"/>
              </a:rPr>
              <a:t>Social </a:t>
            </a:r>
            <a:r>
              <a:rPr lang="en-US" sz="2400" dirty="0" smtClean="0">
                <a:solidFill>
                  <a:schemeClr val="accent1">
                    <a:lumMod val="75000"/>
                  </a:schemeClr>
                </a:solidFill>
                <a:latin typeface="Calibri" pitchFamily="34" charset="0"/>
                <a:cs typeface="Times New Roman"/>
              </a:rPr>
              <a:t>Science</a:t>
            </a:r>
          </a:p>
          <a:p>
            <a:pPr algn="ctr">
              <a:spcBef>
                <a:spcPts val="0"/>
              </a:spcBef>
            </a:pPr>
            <a:endParaRPr lang="en-US" sz="2400" dirty="0">
              <a:solidFill>
                <a:schemeClr val="accent1">
                  <a:lumMod val="75000"/>
                </a:schemeClr>
              </a:solidFill>
              <a:latin typeface="Calibri" pitchFamily="34" charset="0"/>
              <a:cs typeface="Times New Roman"/>
            </a:endParaRPr>
          </a:p>
          <a:p>
            <a:pPr algn="ctr"/>
            <a:r>
              <a:rPr lang="en-US" sz="2400" b="1" dirty="0">
                <a:solidFill>
                  <a:schemeClr val="accent1">
                    <a:lumMod val="75000"/>
                  </a:schemeClr>
                </a:solidFill>
                <a:latin typeface="Calibri" pitchFamily="34" charset="0"/>
                <a:cs typeface="Times New Roman"/>
              </a:rPr>
              <a:t>David O’Brien</a:t>
            </a:r>
          </a:p>
          <a:p>
            <a:pPr algn="ctr"/>
            <a:r>
              <a:rPr lang="en-US" sz="2400" dirty="0" err="1">
                <a:solidFill>
                  <a:schemeClr val="accent1">
                    <a:lumMod val="75000"/>
                  </a:schemeClr>
                </a:solidFill>
                <a:latin typeface="Calibri" pitchFamily="34" charset="0"/>
                <a:cs typeface="Times New Roman"/>
              </a:rPr>
              <a:t>Berkman</a:t>
            </a:r>
            <a:r>
              <a:rPr lang="en-US" sz="2400" dirty="0">
                <a:solidFill>
                  <a:schemeClr val="accent1">
                    <a:lumMod val="75000"/>
                  </a:schemeClr>
                </a:solidFill>
                <a:latin typeface="Calibri" pitchFamily="34" charset="0"/>
                <a:cs typeface="Times New Roman"/>
              </a:rPr>
              <a:t> </a:t>
            </a:r>
            <a:r>
              <a:rPr lang="en-US" sz="2400" dirty="0" smtClean="0">
                <a:solidFill>
                  <a:schemeClr val="accent1">
                    <a:lumMod val="75000"/>
                  </a:schemeClr>
                </a:solidFill>
                <a:latin typeface="Calibri" pitchFamily="34" charset="0"/>
                <a:cs typeface="Times New Roman"/>
              </a:rPr>
              <a:t>Center for </a:t>
            </a:r>
            <a:r>
              <a:rPr lang="en-US" sz="2400" dirty="0">
                <a:solidFill>
                  <a:schemeClr val="accent1">
                    <a:lumMod val="75000"/>
                  </a:schemeClr>
                </a:solidFill>
                <a:latin typeface="Calibri" pitchFamily="34" charset="0"/>
                <a:cs typeface="Times New Roman"/>
              </a:rPr>
              <a:t>Internet &amp; </a:t>
            </a:r>
            <a:r>
              <a:rPr lang="en-US" sz="2400" dirty="0" smtClean="0">
                <a:solidFill>
                  <a:schemeClr val="accent1">
                    <a:lumMod val="75000"/>
                  </a:schemeClr>
                </a:solidFill>
                <a:latin typeface="Calibri" pitchFamily="34" charset="0"/>
                <a:cs typeface="Times New Roman"/>
              </a:rPr>
              <a:t>Society</a:t>
            </a:r>
            <a:endParaRPr lang="en-US" sz="2400" dirty="0">
              <a:solidFill>
                <a:schemeClr val="accent1">
                  <a:lumMod val="75000"/>
                </a:schemeClr>
              </a:solidFill>
              <a:latin typeface="Calibri" pitchFamily="34" charset="0"/>
              <a:cs typeface="Times New Roman"/>
            </a:endParaRPr>
          </a:p>
        </p:txBody>
      </p:sp>
    </p:spTree>
    <p:extLst>
      <p:ext uri="{BB962C8B-B14F-4D97-AF65-F5344CB8AC3E}">
        <p14:creationId xmlns:p14="http://schemas.microsoft.com/office/powerpoint/2010/main" val="278797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099"/>
            <a:ext cx="8229600" cy="904875"/>
          </a:xfrm>
        </p:spPr>
        <p:txBody>
          <a:bodyPr>
            <a:normAutofit/>
          </a:bodyPr>
          <a:lstStyle/>
          <a:p>
            <a:r>
              <a:rPr lang="en-US" b="1" dirty="0" err="1" smtClean="0">
                <a:solidFill>
                  <a:schemeClr val="accent3"/>
                </a:solidFill>
                <a:effectLst/>
                <a:latin typeface="Calibri" pitchFamily="34" charset="0"/>
              </a:rPr>
              <a:t>DataTags</a:t>
            </a:r>
            <a:r>
              <a:rPr lang="en-US" b="1" dirty="0" smtClean="0">
                <a:solidFill>
                  <a:schemeClr val="accent3"/>
                </a:solidFill>
                <a:effectLst/>
                <a:latin typeface="Calibri" pitchFamily="34" charset="0"/>
              </a:rPr>
              <a:t> Design Goals</a:t>
            </a:r>
            <a:endParaRPr lang="en-US" b="1" dirty="0">
              <a:solidFill>
                <a:schemeClr val="accent3"/>
              </a:solidFill>
              <a:effectLst/>
              <a:latin typeface="Calibri" pitchFamily="34" charset="0"/>
            </a:endParaRPr>
          </a:p>
        </p:txBody>
      </p:sp>
      <p:sp>
        <p:nvSpPr>
          <p:cNvPr id="3" name="Content Placeholder 2"/>
          <p:cNvSpPr>
            <a:spLocks noGrp="1"/>
          </p:cNvSpPr>
          <p:nvPr>
            <p:ph idx="1"/>
          </p:nvPr>
        </p:nvSpPr>
        <p:spPr>
          <a:xfrm>
            <a:off x="342900" y="1765300"/>
            <a:ext cx="8582753" cy="4673600"/>
          </a:xfrm>
          <a:ln>
            <a:noFill/>
          </a:ln>
        </p:spPr>
        <p:txBody>
          <a:bodyPr>
            <a:normAutofit/>
          </a:bodyPr>
          <a:lstStyle/>
          <a:p>
            <a:pPr marL="514350" indent="-514350">
              <a:spcBef>
                <a:spcPts val="0"/>
              </a:spcBef>
              <a:spcAft>
                <a:spcPts val="1200"/>
              </a:spcAft>
              <a:buFont typeface="+mj-lt"/>
              <a:buAutoNum type="arabicPeriod"/>
            </a:pPr>
            <a:r>
              <a:rPr lang="en-US" b="1" dirty="0" smtClean="0">
                <a:solidFill>
                  <a:schemeClr val="accent2"/>
                </a:solidFill>
                <a:latin typeface="Calibri" pitchFamily="34" charset="0"/>
              </a:rPr>
              <a:t>Define simple, </a:t>
            </a:r>
            <a:r>
              <a:rPr lang="en-US" b="1" dirty="0">
                <a:solidFill>
                  <a:schemeClr val="accent2"/>
                </a:solidFill>
                <a:latin typeface="Calibri" pitchFamily="34" charset="0"/>
              </a:rPr>
              <a:t>iconic labels </a:t>
            </a:r>
            <a:r>
              <a:rPr lang="en-US" b="1" dirty="0" smtClean="0">
                <a:solidFill>
                  <a:schemeClr val="accent2"/>
                </a:solidFill>
                <a:latin typeface="Calibri" pitchFamily="34" charset="0"/>
              </a:rPr>
              <a:t>(tags) </a:t>
            </a:r>
            <a:r>
              <a:rPr lang="en-US" dirty="0" smtClean="0">
                <a:solidFill>
                  <a:srgbClr val="7F7F7F"/>
                </a:solidFill>
                <a:latin typeface="Calibri" pitchFamily="34" charset="0"/>
              </a:rPr>
              <a:t>to set r</a:t>
            </a:r>
            <a:r>
              <a:rPr lang="en-US" dirty="0" smtClean="0">
                <a:latin typeface="Calibri" pitchFamily="34" charset="0"/>
              </a:rPr>
              <a:t>equirements for transmitting, storing and using the dataset.</a:t>
            </a:r>
          </a:p>
          <a:p>
            <a:pPr marL="514350" indent="-514350">
              <a:spcBef>
                <a:spcPts val="0"/>
              </a:spcBef>
              <a:spcAft>
                <a:spcPts val="1200"/>
              </a:spcAft>
              <a:buFont typeface="+mj-lt"/>
              <a:buAutoNum type="arabicPeriod"/>
            </a:pPr>
            <a:r>
              <a:rPr lang="en-US" b="1" dirty="0" smtClean="0">
                <a:solidFill>
                  <a:srgbClr val="F96A1B"/>
                </a:solidFill>
                <a:latin typeface="Calibri" pitchFamily="34" charset="0"/>
              </a:rPr>
              <a:t>Construct a decision graph</a:t>
            </a:r>
            <a:r>
              <a:rPr lang="en-US" dirty="0" smtClean="0">
                <a:solidFill>
                  <a:srgbClr val="7F7F7F"/>
                </a:solidFill>
                <a:latin typeface="Calibri" pitchFamily="34" charset="0"/>
              </a:rPr>
              <a:t> to </a:t>
            </a:r>
            <a:r>
              <a:rPr lang="en-US" dirty="0" smtClean="0">
                <a:latin typeface="Calibri" pitchFamily="34" charset="0"/>
              </a:rPr>
              <a:t>map legal restrictions to dataset properties</a:t>
            </a:r>
            <a:endParaRPr lang="en-US" b="1" dirty="0">
              <a:latin typeface="Calibri" pitchFamily="34" charset="0"/>
            </a:endParaRPr>
          </a:p>
          <a:p>
            <a:pPr marL="514350" indent="-514350">
              <a:spcBef>
                <a:spcPts val="0"/>
              </a:spcBef>
              <a:spcAft>
                <a:spcPts val="1200"/>
              </a:spcAft>
              <a:buFont typeface="+mj-lt"/>
              <a:buAutoNum type="arabicPeriod"/>
            </a:pPr>
            <a:r>
              <a:rPr lang="en-US" b="1" dirty="0" smtClean="0">
                <a:solidFill>
                  <a:schemeClr val="accent2"/>
                </a:solidFill>
                <a:latin typeface="Calibri" pitchFamily="34" charset="0"/>
              </a:rPr>
              <a:t>Automate a user-friendly interview</a:t>
            </a:r>
            <a:r>
              <a:rPr lang="en-US" dirty="0" smtClean="0">
                <a:solidFill>
                  <a:srgbClr val="7F7F7F"/>
                </a:solidFill>
                <a:latin typeface="Calibri" pitchFamily="34" charset="0"/>
              </a:rPr>
              <a:t> to  </a:t>
            </a:r>
            <a:r>
              <a:rPr lang="en-US" dirty="0" smtClean="0">
                <a:latin typeface="Calibri" pitchFamily="34" charset="0"/>
              </a:rPr>
              <a:t>elicit </a:t>
            </a:r>
            <a:r>
              <a:rPr lang="en-US" dirty="0">
                <a:latin typeface="Calibri" pitchFamily="34" charset="0"/>
              </a:rPr>
              <a:t>properties of the data and the </a:t>
            </a:r>
            <a:r>
              <a:rPr lang="en-US" dirty="0" smtClean="0">
                <a:latin typeface="Calibri" pitchFamily="34" charset="0"/>
              </a:rPr>
              <a:t>collector </a:t>
            </a:r>
            <a:r>
              <a:rPr lang="en-US" dirty="0">
                <a:latin typeface="Calibri" pitchFamily="34" charset="0"/>
              </a:rPr>
              <a:t>from the </a:t>
            </a:r>
            <a:r>
              <a:rPr lang="en-US" dirty="0" smtClean="0">
                <a:latin typeface="Calibri" pitchFamily="34" charset="0"/>
              </a:rPr>
              <a:t>user </a:t>
            </a:r>
          </a:p>
          <a:p>
            <a:pPr marL="514350" indent="-514350">
              <a:spcBef>
                <a:spcPts val="0"/>
              </a:spcBef>
              <a:spcAft>
                <a:spcPts val="1200"/>
              </a:spcAft>
              <a:buFont typeface="+mj-lt"/>
              <a:buAutoNum type="arabicPeriod"/>
            </a:pPr>
            <a:r>
              <a:rPr lang="en-US" b="1" dirty="0" smtClean="0">
                <a:solidFill>
                  <a:srgbClr val="F96A1B"/>
                </a:solidFill>
                <a:latin typeface="Calibri" pitchFamily="34" charset="0"/>
              </a:rPr>
              <a:t>Generate a final report </a:t>
            </a:r>
            <a:r>
              <a:rPr lang="en-US" dirty="0" smtClean="0">
                <a:solidFill>
                  <a:srgbClr val="7F7F7F"/>
                </a:solidFill>
                <a:latin typeface="Calibri" pitchFamily="34" charset="0"/>
              </a:rPr>
              <a:t>with</a:t>
            </a:r>
            <a:r>
              <a:rPr lang="en-US" dirty="0" smtClean="0">
                <a:latin typeface="Calibri" pitchFamily="34" charset="0"/>
              </a:rPr>
              <a:t> machine-actionable tags and related documentation</a:t>
            </a:r>
          </a:p>
          <a:p>
            <a:pPr marL="514350" indent="-514350">
              <a:spcBef>
                <a:spcPts val="0"/>
              </a:spcBef>
              <a:spcAft>
                <a:spcPts val="1200"/>
              </a:spcAft>
              <a:buFont typeface="+mj-lt"/>
              <a:buAutoNum type="arabicPeriod"/>
            </a:pPr>
            <a:r>
              <a:rPr lang="en-US" b="1" dirty="0" smtClean="0">
                <a:solidFill>
                  <a:schemeClr val="accent2"/>
                </a:solidFill>
                <a:latin typeface="Calibri" pitchFamily="34" charset="0"/>
              </a:rPr>
              <a:t>Interoperate with data repositories </a:t>
            </a:r>
            <a:r>
              <a:rPr lang="en-US" dirty="0" smtClean="0">
                <a:latin typeface="Calibri" pitchFamily="34" charset="0"/>
              </a:rPr>
              <a:t>(e.g., </a:t>
            </a:r>
            <a:r>
              <a:rPr lang="en-US" dirty="0" err="1" smtClean="0">
                <a:latin typeface="Calibri" pitchFamily="34" charset="0"/>
              </a:rPr>
              <a:t>Dataverse</a:t>
            </a:r>
            <a:r>
              <a:rPr lang="en-US" dirty="0" smtClean="0">
                <a:latin typeface="Calibri" pitchFamily="34" charset="0"/>
              </a:rPr>
              <a:t>)</a:t>
            </a:r>
          </a:p>
        </p:txBody>
      </p:sp>
    </p:spTree>
    <p:extLst>
      <p:ext uri="{BB962C8B-B14F-4D97-AF65-F5344CB8AC3E}">
        <p14:creationId xmlns:p14="http://schemas.microsoft.com/office/powerpoint/2010/main" val="4077778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52"/>
            <a:ext cx="8229600" cy="1271874"/>
          </a:xfrm>
        </p:spPr>
        <p:txBody>
          <a:bodyPr/>
          <a:lstStyle/>
          <a:p>
            <a:r>
              <a:rPr lang="en-US" b="1" dirty="0" smtClean="0">
                <a:solidFill>
                  <a:schemeClr val="accent3"/>
                </a:solidFill>
                <a:effectLst/>
                <a:latin typeface="Calibri" pitchFamily="34" charset="0"/>
              </a:rPr>
              <a:t>How </a:t>
            </a:r>
            <a:r>
              <a:rPr lang="en-US" b="1" dirty="0" err="1" smtClean="0">
                <a:solidFill>
                  <a:schemeClr val="accent3"/>
                </a:solidFill>
                <a:effectLst/>
                <a:latin typeface="Calibri" pitchFamily="34" charset="0"/>
              </a:rPr>
              <a:t>DataTags</a:t>
            </a:r>
            <a:r>
              <a:rPr lang="en-US" b="1" dirty="0" smtClean="0">
                <a:solidFill>
                  <a:schemeClr val="accent3"/>
                </a:solidFill>
                <a:effectLst/>
                <a:latin typeface="Calibri" pitchFamily="34" charset="0"/>
              </a:rPr>
              <a:t> Works</a:t>
            </a:r>
            <a:endParaRPr lang="en-US" b="1" dirty="0">
              <a:solidFill>
                <a:schemeClr val="accent3"/>
              </a:solidFill>
              <a:effectLst/>
              <a:latin typeface="Calibri" pitchFamily="34" charset="0"/>
            </a:endParaRPr>
          </a:p>
        </p:txBody>
      </p:sp>
      <p:sp>
        <p:nvSpPr>
          <p:cNvPr id="11" name="TextBox 10"/>
          <p:cNvSpPr txBox="1"/>
          <p:nvPr/>
        </p:nvSpPr>
        <p:spPr>
          <a:xfrm>
            <a:off x="694683" y="3273006"/>
            <a:ext cx="2495515" cy="2954655"/>
          </a:xfrm>
          <a:prstGeom prst="rect">
            <a:avLst/>
          </a:prstGeom>
          <a:noFill/>
        </p:spPr>
        <p:txBody>
          <a:bodyPr wrap="square" rtlCol="0">
            <a:spAutoFit/>
          </a:bodyPr>
          <a:lstStyle/>
          <a:p>
            <a:pPr algn="ctr"/>
            <a:r>
              <a:rPr lang="en-US" sz="3200" b="1" dirty="0" smtClean="0">
                <a:solidFill>
                  <a:schemeClr val="accent2"/>
                </a:solidFill>
                <a:latin typeface="Calibri" pitchFamily="34" charset="0"/>
              </a:rPr>
              <a:t>Step 1</a:t>
            </a:r>
          </a:p>
          <a:p>
            <a:pPr algn="ctr">
              <a:spcAft>
                <a:spcPts val="1200"/>
              </a:spcAft>
            </a:pPr>
            <a:r>
              <a:rPr lang="en-US" sz="2400" b="1" dirty="0" smtClean="0">
                <a:solidFill>
                  <a:schemeClr val="accent2"/>
                </a:solidFill>
                <a:latin typeface="Calibri" pitchFamily="34" charset="0"/>
              </a:rPr>
              <a:t>Dynamic Questionnaire</a:t>
            </a:r>
          </a:p>
          <a:p>
            <a:pPr algn="ctr"/>
            <a:r>
              <a:rPr lang="en-US" sz="1600" dirty="0" err="1" smtClean="0">
                <a:solidFill>
                  <a:schemeClr val="accent1">
                    <a:lumMod val="50000"/>
                  </a:schemeClr>
                </a:solidFill>
                <a:latin typeface="Calibri" pitchFamily="34" charset="0"/>
              </a:rPr>
              <a:t>DataTags</a:t>
            </a:r>
            <a:r>
              <a:rPr lang="en-US" sz="1600" dirty="0" smtClean="0">
                <a:solidFill>
                  <a:schemeClr val="accent1">
                    <a:lumMod val="50000"/>
                  </a:schemeClr>
                </a:solidFill>
                <a:latin typeface="Calibri" pitchFamily="34" charset="0"/>
              </a:rPr>
              <a:t> elicits key properties of a given dataset by asking the user a sequence of questions that adjusts based on the user’s answers</a:t>
            </a:r>
            <a:endParaRPr lang="en-US" sz="1600" dirty="0">
              <a:solidFill>
                <a:schemeClr val="accent1">
                  <a:lumMod val="50000"/>
                </a:schemeClr>
              </a:solidFill>
              <a:latin typeface="Calibri" pitchFamily="34" charset="0"/>
            </a:endParaRPr>
          </a:p>
        </p:txBody>
      </p:sp>
      <p:sp>
        <p:nvSpPr>
          <p:cNvPr id="12" name="TextBox 11"/>
          <p:cNvSpPr txBox="1"/>
          <p:nvPr/>
        </p:nvSpPr>
        <p:spPr>
          <a:xfrm>
            <a:off x="3240671" y="3288554"/>
            <a:ext cx="2683879" cy="2831544"/>
          </a:xfrm>
          <a:prstGeom prst="rect">
            <a:avLst/>
          </a:prstGeom>
          <a:noFill/>
        </p:spPr>
        <p:txBody>
          <a:bodyPr wrap="square" rtlCol="0">
            <a:spAutoFit/>
          </a:bodyPr>
          <a:lstStyle/>
          <a:p>
            <a:pPr algn="ctr"/>
            <a:r>
              <a:rPr lang="en-US" sz="3200" b="1" dirty="0" smtClean="0">
                <a:solidFill>
                  <a:schemeClr val="accent2"/>
                </a:solidFill>
                <a:latin typeface="Calibri" pitchFamily="34" charset="0"/>
              </a:rPr>
              <a:t>Step 2</a:t>
            </a:r>
          </a:p>
          <a:p>
            <a:pPr algn="ctr">
              <a:spcAft>
                <a:spcPts val="1200"/>
              </a:spcAft>
            </a:pPr>
            <a:r>
              <a:rPr lang="en-US" sz="2400" b="1" dirty="0" smtClean="0">
                <a:solidFill>
                  <a:schemeClr val="accent2"/>
                </a:solidFill>
                <a:latin typeface="Calibri" pitchFamily="34" charset="0"/>
              </a:rPr>
              <a:t>Inference</a:t>
            </a:r>
          </a:p>
          <a:p>
            <a:pPr algn="ctr"/>
            <a:r>
              <a:rPr lang="en-US" sz="1600" dirty="0" smtClean="0">
                <a:solidFill>
                  <a:schemeClr val="accent1">
                    <a:lumMod val="50000"/>
                  </a:schemeClr>
                </a:solidFill>
                <a:latin typeface="Calibri" pitchFamily="34" charset="0"/>
              </a:rPr>
              <a:t>Based on the user’s responses to the questionnaire, </a:t>
            </a:r>
            <a:r>
              <a:rPr lang="en-US" sz="1600" dirty="0" err="1" smtClean="0">
                <a:solidFill>
                  <a:schemeClr val="accent1">
                    <a:lumMod val="50000"/>
                  </a:schemeClr>
                </a:solidFill>
                <a:latin typeface="Calibri" pitchFamily="34" charset="0"/>
              </a:rPr>
              <a:t>DataTags</a:t>
            </a:r>
            <a:r>
              <a:rPr lang="en-US" sz="1600" dirty="0" smtClean="0">
                <a:solidFill>
                  <a:schemeClr val="accent1">
                    <a:lumMod val="50000"/>
                  </a:schemeClr>
                </a:solidFill>
                <a:latin typeface="Calibri" pitchFamily="34" charset="0"/>
              </a:rPr>
              <a:t> applies inference rules to determine which legal restrictions are applicable and therefore which data handling tags should be assigned </a:t>
            </a:r>
            <a:endParaRPr lang="en-US" sz="1600" dirty="0">
              <a:solidFill>
                <a:schemeClr val="accent1">
                  <a:lumMod val="50000"/>
                </a:schemeClr>
              </a:solidFill>
              <a:latin typeface="Calibri" pitchFamily="34" charset="0"/>
            </a:endParaRPr>
          </a:p>
        </p:txBody>
      </p:sp>
      <p:sp>
        <p:nvSpPr>
          <p:cNvPr id="13" name="TextBox 12"/>
          <p:cNvSpPr txBox="1"/>
          <p:nvPr/>
        </p:nvSpPr>
        <p:spPr>
          <a:xfrm>
            <a:off x="5880409" y="3275413"/>
            <a:ext cx="2758766" cy="2585323"/>
          </a:xfrm>
          <a:prstGeom prst="rect">
            <a:avLst/>
          </a:prstGeom>
          <a:noFill/>
        </p:spPr>
        <p:txBody>
          <a:bodyPr wrap="square" rtlCol="0">
            <a:spAutoFit/>
          </a:bodyPr>
          <a:lstStyle/>
          <a:p>
            <a:pPr algn="ctr"/>
            <a:r>
              <a:rPr lang="en-US" sz="3200" b="1" dirty="0" smtClean="0">
                <a:solidFill>
                  <a:schemeClr val="accent2"/>
                </a:solidFill>
                <a:latin typeface="Calibri" pitchFamily="34" charset="0"/>
              </a:rPr>
              <a:t>Step 3</a:t>
            </a:r>
          </a:p>
          <a:p>
            <a:pPr algn="ctr">
              <a:spcAft>
                <a:spcPts val="1200"/>
              </a:spcAft>
            </a:pPr>
            <a:r>
              <a:rPr lang="en-US" sz="2400" b="1" dirty="0" smtClean="0">
                <a:solidFill>
                  <a:schemeClr val="accent2"/>
                </a:solidFill>
                <a:latin typeface="Calibri" pitchFamily="34" charset="0"/>
              </a:rPr>
              <a:t>Assignment</a:t>
            </a:r>
          </a:p>
          <a:p>
            <a:pPr algn="ctr"/>
            <a:r>
              <a:rPr lang="en-US" sz="1600" dirty="0" err="1" smtClean="0">
                <a:solidFill>
                  <a:schemeClr val="accent1">
                    <a:lumMod val="50000"/>
                  </a:schemeClr>
                </a:solidFill>
                <a:latin typeface="Calibri" pitchFamily="34" charset="0"/>
              </a:rPr>
              <a:t>DataTags</a:t>
            </a:r>
            <a:r>
              <a:rPr lang="en-US" sz="1600" dirty="0" smtClean="0">
                <a:solidFill>
                  <a:schemeClr val="accent1">
                    <a:lumMod val="50000"/>
                  </a:schemeClr>
                </a:solidFill>
                <a:latin typeface="Calibri" pitchFamily="34" charset="0"/>
              </a:rPr>
              <a:t> generates simple, iconic tags that indicate how the dataset can be stored, transmitted, or used based on the dataset’s properties and applicable legal restrictions</a:t>
            </a:r>
            <a:endParaRPr lang="en-US" sz="1600" dirty="0">
              <a:solidFill>
                <a:schemeClr val="accent1">
                  <a:lumMod val="50000"/>
                </a:schemeClr>
              </a:solidFill>
              <a:latin typeface="Calibri" pitchFamily="34" charset="0"/>
            </a:endParaRPr>
          </a:p>
        </p:txBody>
      </p:sp>
      <p:cxnSp>
        <p:nvCxnSpPr>
          <p:cNvPr id="15" name="Straight Arrow Connector 14"/>
          <p:cNvCxnSpPr/>
          <p:nvPr/>
        </p:nvCxnSpPr>
        <p:spPr>
          <a:xfrm flipV="1">
            <a:off x="2818396" y="2227759"/>
            <a:ext cx="88265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cxnSpLocks/>
          </p:cNvCxnSpPr>
          <p:nvPr/>
        </p:nvCxnSpPr>
        <p:spPr>
          <a:xfrm flipH="1">
            <a:off x="2793653" y="2600000"/>
            <a:ext cx="90739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5499410" y="2376655"/>
            <a:ext cx="83471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1117325" y="1638580"/>
            <a:ext cx="1573064" cy="1573064"/>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C41B"/>
              </a:solidFill>
            </a:endParaRPr>
          </a:p>
        </p:txBody>
      </p:sp>
      <p:sp>
        <p:nvSpPr>
          <p:cNvPr id="16" name="Oval 15"/>
          <p:cNvSpPr/>
          <p:nvPr/>
        </p:nvSpPr>
        <p:spPr>
          <a:xfrm>
            <a:off x="3811300" y="1649597"/>
            <a:ext cx="1573064" cy="1573064"/>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C41B"/>
              </a:solidFill>
            </a:endParaRPr>
          </a:p>
        </p:txBody>
      </p:sp>
      <p:sp>
        <p:nvSpPr>
          <p:cNvPr id="18" name="Oval 17"/>
          <p:cNvSpPr/>
          <p:nvPr/>
        </p:nvSpPr>
        <p:spPr>
          <a:xfrm>
            <a:off x="6431713" y="1638580"/>
            <a:ext cx="1573064" cy="1573064"/>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C41B"/>
              </a:solidFill>
            </a:endParaRPr>
          </a:p>
        </p:txBody>
      </p:sp>
      <p:pic>
        <p:nvPicPr>
          <p:cNvPr id="19" name="Picture 4"/>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15549" y="2016598"/>
            <a:ext cx="841826" cy="84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7"/>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11702" y="1827965"/>
            <a:ext cx="1187212" cy="118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8"/>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38530" y="2073750"/>
            <a:ext cx="763399" cy="76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634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71451"/>
            <a:ext cx="8229600" cy="1133474"/>
          </a:xfrm>
        </p:spPr>
        <p:txBody>
          <a:bodyPr/>
          <a:lstStyle/>
          <a:p>
            <a:pPr>
              <a:lnSpc>
                <a:spcPct val="75000"/>
              </a:lnSpc>
            </a:pPr>
            <a:r>
              <a:rPr lang="en-US" b="1" dirty="0" smtClean="0">
                <a:solidFill>
                  <a:schemeClr val="accent3"/>
                </a:solidFill>
                <a:effectLst/>
                <a:latin typeface="Calibri" pitchFamily="34" charset="0"/>
              </a:rPr>
              <a:t>Draft Tag Levels</a:t>
            </a:r>
            <a:endParaRPr lang="en-US" b="1" dirty="0">
              <a:solidFill>
                <a:schemeClr val="accent3"/>
              </a:solidFill>
              <a:effectLst/>
              <a:latin typeface="Calibri" pitchFamily="34" charset="0"/>
            </a:endParaRPr>
          </a:p>
        </p:txBody>
      </p:sp>
      <p:sp>
        <p:nvSpPr>
          <p:cNvPr id="5" name="Pentagon 4"/>
          <p:cNvSpPr/>
          <p:nvPr/>
        </p:nvSpPr>
        <p:spPr>
          <a:xfrm flipH="1">
            <a:off x="690614" y="1591701"/>
            <a:ext cx="1452510" cy="517793"/>
          </a:xfrm>
          <a:prstGeom prst="homePlate">
            <a:avLst/>
          </a:prstGeom>
          <a:solidFill>
            <a:srgbClr val="00B0F0"/>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pitchFamily="34" charset="0"/>
              </a:rPr>
              <a:t>blue</a:t>
            </a:r>
            <a:endParaRPr lang="en-US" dirty="0">
              <a:solidFill>
                <a:schemeClr val="tx1"/>
              </a:solidFill>
              <a:latin typeface="Calibri" pitchFamily="34" charset="0"/>
            </a:endParaRPr>
          </a:p>
        </p:txBody>
      </p:sp>
      <p:sp>
        <p:nvSpPr>
          <p:cNvPr id="6" name="Pentagon 5"/>
          <p:cNvSpPr/>
          <p:nvPr/>
        </p:nvSpPr>
        <p:spPr>
          <a:xfrm flipH="1">
            <a:off x="690613" y="2319044"/>
            <a:ext cx="1452510" cy="517793"/>
          </a:xfrm>
          <a:prstGeom prst="homePlate">
            <a:avLst/>
          </a:prstGeom>
          <a:solidFill>
            <a:srgbClr val="92D050"/>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pitchFamily="34" charset="0"/>
              </a:rPr>
              <a:t>green</a:t>
            </a:r>
            <a:endParaRPr lang="en-US" dirty="0">
              <a:solidFill>
                <a:schemeClr val="tx1"/>
              </a:solidFill>
              <a:latin typeface="Calibri" pitchFamily="34" charset="0"/>
            </a:endParaRPr>
          </a:p>
        </p:txBody>
      </p:sp>
      <p:sp>
        <p:nvSpPr>
          <p:cNvPr id="7" name="Pentagon 6"/>
          <p:cNvSpPr/>
          <p:nvPr/>
        </p:nvSpPr>
        <p:spPr>
          <a:xfrm flipH="1">
            <a:off x="690612" y="3046387"/>
            <a:ext cx="1452510" cy="517793"/>
          </a:xfrm>
          <a:prstGeom prst="homePlate">
            <a:avLst/>
          </a:prstGeom>
          <a:solidFill>
            <a:srgbClr val="FFFF00"/>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pitchFamily="34" charset="0"/>
              </a:rPr>
              <a:t>yellow</a:t>
            </a:r>
            <a:endParaRPr lang="en-US" dirty="0">
              <a:solidFill>
                <a:schemeClr val="tx1"/>
              </a:solidFill>
              <a:latin typeface="Calibri" pitchFamily="34" charset="0"/>
            </a:endParaRPr>
          </a:p>
        </p:txBody>
      </p:sp>
      <p:sp>
        <p:nvSpPr>
          <p:cNvPr id="8" name="Pentagon 7"/>
          <p:cNvSpPr/>
          <p:nvPr/>
        </p:nvSpPr>
        <p:spPr>
          <a:xfrm flipH="1">
            <a:off x="690611" y="3773730"/>
            <a:ext cx="1452510" cy="517793"/>
          </a:xfrm>
          <a:prstGeom prst="homePlate">
            <a:avLst/>
          </a:prstGeom>
          <a:solidFill>
            <a:srgbClr val="FFC000"/>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pitchFamily="34" charset="0"/>
              </a:rPr>
              <a:t>orange</a:t>
            </a:r>
            <a:endParaRPr lang="en-US" dirty="0">
              <a:solidFill>
                <a:schemeClr val="tx1"/>
              </a:solidFill>
              <a:latin typeface="Calibri" pitchFamily="34" charset="0"/>
            </a:endParaRPr>
          </a:p>
        </p:txBody>
      </p:sp>
      <p:sp>
        <p:nvSpPr>
          <p:cNvPr id="9" name="Pentagon 8"/>
          <p:cNvSpPr/>
          <p:nvPr/>
        </p:nvSpPr>
        <p:spPr>
          <a:xfrm flipH="1">
            <a:off x="690614" y="4501073"/>
            <a:ext cx="1452510" cy="517793"/>
          </a:xfrm>
          <a:prstGeom prst="homePlate">
            <a:avLst/>
          </a:prstGeom>
          <a:solidFill>
            <a:srgbClr val="FF0000"/>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pitchFamily="34" charset="0"/>
              </a:rPr>
              <a:t>red</a:t>
            </a:r>
            <a:endParaRPr lang="en-US" dirty="0">
              <a:solidFill>
                <a:schemeClr val="tx1"/>
              </a:solidFill>
              <a:latin typeface="Calibri" pitchFamily="34" charset="0"/>
            </a:endParaRPr>
          </a:p>
        </p:txBody>
      </p:sp>
      <p:sp>
        <p:nvSpPr>
          <p:cNvPr id="10" name="Pentagon 9"/>
          <p:cNvSpPr/>
          <p:nvPr/>
        </p:nvSpPr>
        <p:spPr>
          <a:xfrm flipH="1">
            <a:off x="690610" y="5239432"/>
            <a:ext cx="1452510" cy="517793"/>
          </a:xfrm>
          <a:prstGeom prst="homePlate">
            <a:avLst/>
          </a:prstGeom>
          <a:solidFill>
            <a:srgbClr val="C00000"/>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Calibri" pitchFamily="34" charset="0"/>
              </a:rPr>
              <a:t>crimson</a:t>
            </a:r>
            <a:endParaRPr lang="en-US" dirty="0">
              <a:solidFill>
                <a:schemeClr val="bg1"/>
              </a:solidFill>
              <a:latin typeface="Calibri" pitchFamily="34" charset="0"/>
            </a:endParaRPr>
          </a:p>
        </p:txBody>
      </p:sp>
      <p:sp>
        <p:nvSpPr>
          <p:cNvPr id="11" name="TextBox 10"/>
          <p:cNvSpPr txBox="1"/>
          <p:nvPr/>
        </p:nvSpPr>
        <p:spPr>
          <a:xfrm>
            <a:off x="2301946" y="1687965"/>
            <a:ext cx="6413424" cy="338554"/>
          </a:xfrm>
          <a:prstGeom prst="rect">
            <a:avLst/>
          </a:prstGeom>
          <a:noFill/>
        </p:spPr>
        <p:txBody>
          <a:bodyPr wrap="square" rtlCol="0">
            <a:spAutoFit/>
          </a:bodyPr>
          <a:lstStyle/>
          <a:p>
            <a:r>
              <a:rPr lang="en-US" sz="1600" dirty="0" smtClean="0">
                <a:solidFill>
                  <a:schemeClr val="accent1">
                    <a:lumMod val="50000"/>
                  </a:schemeClr>
                </a:solidFill>
                <a:latin typeface="Calibri" pitchFamily="34" charset="0"/>
              </a:rPr>
              <a:t>Non-confidential information that can be stored and shared freely</a:t>
            </a:r>
            <a:endParaRPr lang="en-US" sz="1600" dirty="0">
              <a:solidFill>
                <a:schemeClr val="accent1">
                  <a:lumMod val="50000"/>
                </a:schemeClr>
              </a:solidFill>
              <a:latin typeface="Calibri" pitchFamily="34" charset="0"/>
            </a:endParaRPr>
          </a:p>
        </p:txBody>
      </p:sp>
      <p:sp>
        <p:nvSpPr>
          <p:cNvPr id="12" name="TextBox 11"/>
          <p:cNvSpPr txBox="1"/>
          <p:nvPr/>
        </p:nvSpPr>
        <p:spPr>
          <a:xfrm>
            <a:off x="2301946" y="2276808"/>
            <a:ext cx="6413423" cy="584775"/>
          </a:xfrm>
          <a:prstGeom prst="rect">
            <a:avLst/>
          </a:prstGeom>
          <a:noFill/>
        </p:spPr>
        <p:txBody>
          <a:bodyPr wrap="square" rtlCol="0">
            <a:spAutoFit/>
          </a:bodyPr>
          <a:lstStyle/>
          <a:p>
            <a:r>
              <a:rPr lang="en-US" sz="1600" dirty="0" smtClean="0">
                <a:solidFill>
                  <a:schemeClr val="accent1">
                    <a:lumMod val="50000"/>
                  </a:schemeClr>
                </a:solidFill>
                <a:latin typeface="Calibri" pitchFamily="34" charset="0"/>
              </a:rPr>
              <a:t>Potentially identifiable but not harmful personal information, shared with some access control</a:t>
            </a:r>
            <a:endParaRPr lang="en-US" sz="1600" dirty="0">
              <a:solidFill>
                <a:schemeClr val="accent1">
                  <a:lumMod val="50000"/>
                </a:schemeClr>
              </a:solidFill>
              <a:latin typeface="Calibri" pitchFamily="34" charset="0"/>
            </a:endParaRPr>
          </a:p>
        </p:txBody>
      </p:sp>
      <p:sp>
        <p:nvSpPr>
          <p:cNvPr id="13" name="TextBox 12"/>
          <p:cNvSpPr txBox="1"/>
          <p:nvPr/>
        </p:nvSpPr>
        <p:spPr>
          <a:xfrm>
            <a:off x="2301947" y="3004151"/>
            <a:ext cx="6413428" cy="584775"/>
          </a:xfrm>
          <a:prstGeom prst="rect">
            <a:avLst/>
          </a:prstGeom>
          <a:noFill/>
        </p:spPr>
        <p:txBody>
          <a:bodyPr wrap="square" rtlCol="0">
            <a:spAutoFit/>
          </a:bodyPr>
          <a:lstStyle/>
          <a:p>
            <a:r>
              <a:rPr lang="en-US" sz="1600" dirty="0" smtClean="0">
                <a:solidFill>
                  <a:schemeClr val="accent1">
                    <a:lumMod val="50000"/>
                  </a:schemeClr>
                </a:solidFill>
                <a:latin typeface="Calibri" pitchFamily="34" charset="0"/>
              </a:rPr>
              <a:t>Potentially harmful personal information, shared with loosely verified and/or approved recipients</a:t>
            </a:r>
            <a:endParaRPr lang="en-US" sz="1600" dirty="0">
              <a:solidFill>
                <a:schemeClr val="accent1">
                  <a:lumMod val="50000"/>
                </a:schemeClr>
              </a:solidFill>
              <a:latin typeface="Calibri" pitchFamily="34" charset="0"/>
            </a:endParaRPr>
          </a:p>
        </p:txBody>
      </p:sp>
      <p:sp>
        <p:nvSpPr>
          <p:cNvPr id="14" name="TextBox 13"/>
          <p:cNvSpPr txBox="1"/>
          <p:nvPr/>
        </p:nvSpPr>
        <p:spPr>
          <a:xfrm>
            <a:off x="2301946" y="3753528"/>
            <a:ext cx="6413428" cy="584775"/>
          </a:xfrm>
          <a:prstGeom prst="rect">
            <a:avLst/>
          </a:prstGeom>
          <a:noFill/>
        </p:spPr>
        <p:txBody>
          <a:bodyPr wrap="square" rtlCol="0">
            <a:spAutoFit/>
          </a:bodyPr>
          <a:lstStyle/>
          <a:p>
            <a:r>
              <a:rPr lang="en-US" sz="1600" dirty="0" smtClean="0">
                <a:solidFill>
                  <a:schemeClr val="accent1">
                    <a:lumMod val="50000"/>
                  </a:schemeClr>
                </a:solidFill>
                <a:latin typeface="Calibri" pitchFamily="34" charset="0"/>
              </a:rPr>
              <a:t>May include sensitive, identifiable personal information, shared with verified and/or approved recipients under agreement</a:t>
            </a:r>
            <a:endParaRPr lang="en-US" sz="1600" dirty="0">
              <a:solidFill>
                <a:schemeClr val="accent1">
                  <a:lumMod val="50000"/>
                </a:schemeClr>
              </a:solidFill>
              <a:latin typeface="Calibri" pitchFamily="34" charset="0"/>
            </a:endParaRPr>
          </a:p>
        </p:txBody>
      </p:sp>
      <p:sp>
        <p:nvSpPr>
          <p:cNvPr id="15" name="TextBox 14"/>
          <p:cNvSpPr txBox="1"/>
          <p:nvPr/>
        </p:nvSpPr>
        <p:spPr>
          <a:xfrm>
            <a:off x="2301943" y="4501073"/>
            <a:ext cx="6413428" cy="584775"/>
          </a:xfrm>
          <a:prstGeom prst="rect">
            <a:avLst/>
          </a:prstGeom>
          <a:noFill/>
        </p:spPr>
        <p:txBody>
          <a:bodyPr wrap="square" rtlCol="0">
            <a:spAutoFit/>
          </a:bodyPr>
          <a:lstStyle/>
          <a:p>
            <a:r>
              <a:rPr lang="en-US" sz="1600" dirty="0" smtClean="0">
                <a:solidFill>
                  <a:schemeClr val="accent1">
                    <a:lumMod val="50000"/>
                  </a:schemeClr>
                </a:solidFill>
                <a:latin typeface="Calibri" pitchFamily="34" charset="0"/>
              </a:rPr>
              <a:t>Very sensitive identifiable personal information, shared with strong verification of approved recipients under signed agreement</a:t>
            </a:r>
            <a:endParaRPr lang="en-US" sz="1600" dirty="0">
              <a:solidFill>
                <a:schemeClr val="accent1">
                  <a:lumMod val="50000"/>
                </a:schemeClr>
              </a:solidFill>
              <a:latin typeface="Calibri" pitchFamily="34" charset="0"/>
            </a:endParaRPr>
          </a:p>
        </p:txBody>
      </p:sp>
      <p:sp>
        <p:nvSpPr>
          <p:cNvPr id="16" name="TextBox 15"/>
          <p:cNvSpPr txBox="1"/>
          <p:nvPr/>
        </p:nvSpPr>
        <p:spPr>
          <a:xfrm>
            <a:off x="2301947" y="5239432"/>
            <a:ext cx="6413428" cy="584775"/>
          </a:xfrm>
          <a:prstGeom prst="rect">
            <a:avLst/>
          </a:prstGeom>
          <a:noFill/>
        </p:spPr>
        <p:txBody>
          <a:bodyPr wrap="square" rtlCol="0">
            <a:spAutoFit/>
          </a:bodyPr>
          <a:lstStyle/>
          <a:p>
            <a:r>
              <a:rPr lang="en-US" sz="1600" dirty="0" smtClean="0">
                <a:solidFill>
                  <a:schemeClr val="accent1">
                    <a:lumMod val="50000"/>
                  </a:schemeClr>
                </a:solidFill>
                <a:latin typeface="Calibri" pitchFamily="34" charset="0"/>
              </a:rPr>
              <a:t>Requires explicit permission for each transaction, using strong verification of approved recipients under signed agreement</a:t>
            </a:r>
            <a:endParaRPr lang="en-US" sz="1600" dirty="0">
              <a:solidFill>
                <a:schemeClr val="accent1">
                  <a:lumMod val="50000"/>
                </a:schemeClr>
              </a:solidFill>
              <a:latin typeface="Calibri" pitchFamily="34" charset="0"/>
            </a:endParaRPr>
          </a:p>
        </p:txBody>
      </p:sp>
      <p:sp>
        <p:nvSpPr>
          <p:cNvPr id="17" name="Oval 16"/>
          <p:cNvSpPr/>
          <p:nvPr/>
        </p:nvSpPr>
        <p:spPr>
          <a:xfrm>
            <a:off x="876784" y="1803672"/>
            <a:ext cx="101735" cy="101735"/>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86309" y="2536597"/>
            <a:ext cx="101735" cy="101735"/>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86308" y="3263940"/>
            <a:ext cx="101735" cy="101735"/>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95834" y="3981758"/>
            <a:ext cx="101735" cy="101735"/>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95832" y="4718626"/>
            <a:ext cx="101735" cy="101735"/>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86309" y="5447460"/>
            <a:ext cx="101735" cy="101735"/>
          </a:xfrm>
          <a:prstGeom prst="ellipse">
            <a:avLst/>
          </a:prstGeom>
          <a:solidFill>
            <a:schemeClr val="bg1"/>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612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9941" y="2216722"/>
            <a:ext cx="2525029" cy="2008480"/>
          </a:xfrm>
        </p:spPr>
        <p:txBody>
          <a:bodyPr>
            <a:normAutofit/>
          </a:bodyPr>
          <a:lstStyle/>
          <a:p>
            <a:r>
              <a:rPr lang="en-US" sz="4800" b="1" dirty="0" err="1" smtClean="0">
                <a:solidFill>
                  <a:schemeClr val="accent3"/>
                </a:solidFill>
                <a:effectLst/>
                <a:latin typeface="Calibri" pitchFamily="34" charset="0"/>
              </a:rPr>
              <a:t>DataTags</a:t>
            </a:r>
            <a:r>
              <a:rPr lang="en-US" sz="4800" b="1" dirty="0" smtClean="0">
                <a:solidFill>
                  <a:schemeClr val="accent3"/>
                </a:solidFill>
                <a:effectLst/>
                <a:latin typeface="Calibri" pitchFamily="34" charset="0"/>
              </a:rPr>
              <a:t/>
            </a:r>
            <a:br>
              <a:rPr lang="en-US" sz="4800" b="1" dirty="0" smtClean="0">
                <a:solidFill>
                  <a:schemeClr val="accent3"/>
                </a:solidFill>
                <a:effectLst/>
                <a:latin typeface="Calibri" pitchFamily="34" charset="0"/>
              </a:rPr>
            </a:br>
            <a:r>
              <a:rPr lang="en-US" sz="4800" b="1" dirty="0" smtClean="0">
                <a:solidFill>
                  <a:schemeClr val="accent3"/>
                </a:solidFill>
                <a:effectLst/>
                <a:latin typeface="Calibri" pitchFamily="34" charset="0"/>
              </a:rPr>
              <a:t>API</a:t>
            </a:r>
            <a:endParaRPr lang="en-US" sz="4800" b="1" dirty="0">
              <a:solidFill>
                <a:schemeClr val="accent3"/>
              </a:solidFill>
              <a:effectLst/>
              <a:latin typeface="Calibri" pitchFamily="34" charset="0"/>
            </a:endParaRPr>
          </a:p>
        </p:txBody>
      </p:sp>
      <p:pic>
        <p:nvPicPr>
          <p:cNvPr id="7" name="Picture 6" descr="dt-dv_intera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879" y="219075"/>
            <a:ext cx="5119960" cy="6524625"/>
          </a:xfrm>
          <a:prstGeom prst="rect">
            <a:avLst/>
          </a:prstGeom>
        </p:spPr>
      </p:pic>
      <p:sp>
        <p:nvSpPr>
          <p:cNvPr id="4" name="Oval 3"/>
          <p:cNvSpPr>
            <a:spLocks/>
          </p:cNvSpPr>
          <p:nvPr/>
        </p:nvSpPr>
        <p:spPr>
          <a:xfrm>
            <a:off x="6813550" y="4225202"/>
            <a:ext cx="742950" cy="742950"/>
          </a:xfrm>
          <a:prstGeom prst="ellipse">
            <a:avLst/>
          </a:prstGeom>
          <a:blipFill dpi="0" rotWithShape="1">
            <a:blip r:embed="rId3">
              <a:extLst>
                <a:ext uri="{BEBA8EAE-BF5A-486C-A8C5-ECC9F3942E4B}">
                  <a14:imgProps xmlns:a14="http://schemas.microsoft.com/office/drawing/2010/main">
                    <a14:imgLayer r:embed="rId4">
                      <a14:imgEffect>
                        <a14:sharpenSoften amount="85000"/>
                      </a14:imgEffect>
                      <a14:imgEffect>
                        <a14:saturation sat="88000"/>
                      </a14:imgEffect>
                    </a14:imgLayer>
                  </a14:imgProps>
                </a:ext>
                <a:ext uri="{28A0092B-C50C-407E-A947-70E740481C1C}">
                  <a14:useLocalDpi xmlns:a14="http://schemas.microsoft.com/office/drawing/2010/main" val="0"/>
                </a:ext>
              </a:extLst>
            </a:blip>
            <a:srcRect/>
            <a:stretch>
              <a:fillRect l="1000" t="-1000" r="1000" b="-11000"/>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a:spLocks/>
          </p:cNvSpPr>
          <p:nvPr/>
        </p:nvSpPr>
        <p:spPr>
          <a:xfrm>
            <a:off x="6289675" y="5131717"/>
            <a:ext cx="742950" cy="742950"/>
          </a:xfrm>
          <a:prstGeom prst="ellipse">
            <a:avLst/>
          </a:prstGeom>
          <a:blipFill dpi="0" rotWithShape="1">
            <a:blip r:embed="rId5">
              <a:extLst>
                <a:ext uri="{BEBA8EAE-BF5A-486C-A8C5-ECC9F3942E4B}">
                  <a14:imgProps xmlns:a14="http://schemas.microsoft.com/office/drawing/2010/main">
                    <a14:imgLayer r:embed="rId6">
                      <a14:imgEffect>
                        <a14:sharpenSoften amount="100000"/>
                      </a14:imgEffect>
                      <a14:imgEffect>
                        <a14:saturation sat="57000"/>
                      </a14:imgEffect>
                    </a14:imgLayer>
                  </a14:imgProps>
                </a:ext>
                <a:ext uri="{28A0092B-C50C-407E-A947-70E740481C1C}">
                  <a14:useLocalDpi xmlns:a14="http://schemas.microsoft.com/office/drawing/2010/main" val="0"/>
                </a:ext>
              </a:extLst>
            </a:blip>
            <a:srcRect/>
            <a:stretch>
              <a:fillRect l="8000" t="6000" r="7000"/>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a:spLocks/>
          </p:cNvSpPr>
          <p:nvPr/>
        </p:nvSpPr>
        <p:spPr>
          <a:xfrm>
            <a:off x="7354195" y="5131717"/>
            <a:ext cx="742950" cy="742950"/>
          </a:xfrm>
          <a:prstGeom prst="ellipse">
            <a:avLst/>
          </a:prstGeom>
          <a:blipFill dpi="0" rotWithShape="1">
            <a:blip r:embed="rId7">
              <a:extLst>
                <a:ext uri="{BEBA8EAE-BF5A-486C-A8C5-ECC9F3942E4B}">
                  <a14:imgProps xmlns:a14="http://schemas.microsoft.com/office/drawing/2010/main">
                    <a14:imgLayer r:embed="rId8">
                      <a14:imgEffect>
                        <a14:sharpenSoften amount="100000"/>
                      </a14:imgEffect>
                      <a14:imgEffect>
                        <a14:saturation sat="79000"/>
                      </a14:imgEffect>
                    </a14:imgLayer>
                  </a14:imgProps>
                </a:ext>
                <a:ext uri="{28A0092B-C50C-407E-A947-70E740481C1C}">
                  <a14:useLocalDpi xmlns:a14="http://schemas.microsoft.com/office/drawing/2010/main" val="0"/>
                </a:ext>
              </a:extLst>
            </a:blip>
            <a:srcRect/>
            <a:stretch>
              <a:fillRect/>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725670" y="4254423"/>
            <a:ext cx="1418330"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REU </a:t>
            </a:r>
          </a:p>
          <a:p>
            <a:r>
              <a:rPr lang="en-US" dirty="0" smtClean="0">
                <a:latin typeface="Arial" panose="020B0604020202020204" pitchFamily="34" charset="0"/>
                <a:cs typeface="Arial" panose="020B0604020202020204" pitchFamily="34" charset="0"/>
              </a:rPr>
              <a:t>Project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65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24" y="1371600"/>
            <a:ext cx="8295701" cy="2505075"/>
          </a:xfrm>
        </p:spPr>
        <p:txBody>
          <a:bodyPr>
            <a:normAutofit/>
          </a:bodyPr>
          <a:lstStyle/>
          <a:p>
            <a:r>
              <a:rPr lang="en-US" sz="5400" b="1" dirty="0" smtClean="0">
                <a:solidFill>
                  <a:schemeClr val="accent2"/>
                </a:solidFill>
                <a:effectLst/>
                <a:latin typeface="Calibri" pitchFamily="34" charset="0"/>
              </a:rPr>
              <a:t>Research and Development</a:t>
            </a:r>
            <a:endParaRPr lang="en-US" sz="5400" b="1" dirty="0">
              <a:solidFill>
                <a:schemeClr val="accent2"/>
              </a:solidFill>
              <a:effectLst/>
              <a:latin typeface="Calibri" pitchFamily="34" charset="0"/>
            </a:endParaRPr>
          </a:p>
        </p:txBody>
      </p:sp>
    </p:spTree>
    <p:extLst>
      <p:ext uri="{BB962C8B-B14F-4D97-AF65-F5344CB8AC3E}">
        <p14:creationId xmlns:p14="http://schemas.microsoft.com/office/powerpoint/2010/main" val="2273580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taverse_network-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2326" y="1446080"/>
            <a:ext cx="1583672" cy="861412"/>
          </a:xfrm>
          <a:prstGeom prst="rect">
            <a:avLst/>
          </a:prstGeom>
        </p:spPr>
      </p:pic>
      <p:sp>
        <p:nvSpPr>
          <p:cNvPr id="5" name="Process 30"/>
          <p:cNvSpPr/>
          <p:nvPr/>
        </p:nvSpPr>
        <p:spPr>
          <a:xfrm>
            <a:off x="5695258" y="1447800"/>
            <a:ext cx="1498736" cy="897373"/>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Risk Assessment and</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De-Identification</a:t>
            </a:r>
            <a:endParaRPr kumimoji="0" lang="en-US" sz="1400" b="0" i="0" u="none" strike="noStrike" kern="0" cap="none" spc="0" normalizeH="0" baseline="0" noProof="0" dirty="0">
              <a:ln>
                <a:noFill/>
              </a:ln>
              <a:solidFill>
                <a:srgbClr val="000000"/>
              </a:solidFill>
              <a:effectLst/>
              <a:uLnTx/>
              <a:uFillTx/>
            </a:endParaRPr>
          </a:p>
        </p:txBody>
      </p:sp>
      <p:sp>
        <p:nvSpPr>
          <p:cNvPr id="6" name="Process 31"/>
          <p:cNvSpPr/>
          <p:nvPr/>
        </p:nvSpPr>
        <p:spPr>
          <a:xfrm>
            <a:off x="6057900" y="2960863"/>
            <a:ext cx="1136094" cy="897373"/>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Differential </a:t>
            </a:r>
            <a:r>
              <a:rPr kumimoji="0" lang="en-US" sz="1400" b="0" i="0" u="none" strike="noStrike" kern="0" cap="none" spc="0" normalizeH="0" baseline="0" noProof="0" dirty="0" smtClean="0">
                <a:ln>
                  <a:noFill/>
                </a:ln>
                <a:solidFill>
                  <a:prstClr val="black"/>
                </a:solidFill>
                <a:effectLst/>
                <a:uLnTx/>
                <a:uFillTx/>
              </a:rPr>
              <a:t>Privacy</a:t>
            </a:r>
            <a:endParaRPr kumimoji="0" lang="en-US" sz="1400" b="0" i="0" u="none" strike="noStrike" kern="0" cap="none" spc="0" normalizeH="0" baseline="0" noProof="0" dirty="0">
              <a:ln>
                <a:noFill/>
              </a:ln>
              <a:solidFill>
                <a:prstClr val="black"/>
              </a:solidFill>
              <a:effectLst/>
              <a:uLnTx/>
              <a:uFillTx/>
            </a:endParaRPr>
          </a:p>
        </p:txBody>
      </p:sp>
      <p:sp>
        <p:nvSpPr>
          <p:cNvPr id="7" name="Process 32"/>
          <p:cNvSpPr/>
          <p:nvPr/>
        </p:nvSpPr>
        <p:spPr>
          <a:xfrm>
            <a:off x="5873526" y="4468165"/>
            <a:ext cx="1320468" cy="1049862"/>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Customized &amp; Machine-Actionable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Terms of </a:t>
            </a:r>
            <a:r>
              <a:rPr kumimoji="0" lang="en-US" sz="1400" b="0" i="0" u="none" strike="noStrike" kern="0" cap="none" spc="0" normalizeH="0" baseline="0" noProof="0" dirty="0" smtClean="0">
                <a:ln>
                  <a:noFill/>
                </a:ln>
                <a:solidFill>
                  <a:prstClr val="black"/>
                </a:solidFill>
                <a:effectLst/>
                <a:uLnTx/>
                <a:uFillTx/>
              </a:rPr>
              <a:t>Use</a:t>
            </a:r>
            <a:endParaRPr kumimoji="0" lang="en-US" sz="1400" b="0" i="0" u="none" strike="noStrike" kern="0" cap="none" spc="0" normalizeH="0" baseline="0" noProof="0" dirty="0">
              <a:ln>
                <a:noFill/>
              </a:ln>
              <a:solidFill>
                <a:prstClr val="black"/>
              </a:solidFill>
              <a:effectLst/>
              <a:uLnTx/>
              <a:uFillTx/>
            </a:endParaRPr>
          </a:p>
        </p:txBody>
      </p:sp>
      <p:sp>
        <p:nvSpPr>
          <p:cNvPr id="8" name="Process 9"/>
          <p:cNvSpPr/>
          <p:nvPr/>
        </p:nvSpPr>
        <p:spPr>
          <a:xfrm>
            <a:off x="4300444" y="2990807"/>
            <a:ext cx="1086599" cy="837485"/>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Data Tag </a:t>
            </a:r>
            <a:r>
              <a:rPr kumimoji="0" lang="en-US" sz="1400" b="0" i="0" u="none" strike="noStrike" kern="0" cap="none" spc="0" normalizeH="0" baseline="0" noProof="0" dirty="0" smtClean="0">
                <a:ln>
                  <a:noFill/>
                </a:ln>
                <a:solidFill>
                  <a:prstClr val="black"/>
                </a:solidFill>
                <a:effectLst/>
                <a:uLnTx/>
                <a:uFillTx/>
              </a:rPr>
              <a:t>Generator</a:t>
            </a:r>
            <a:endParaRPr kumimoji="0" lang="en-US" sz="1400" b="0" i="0" u="none" strike="noStrike" kern="0" cap="none" spc="0" normalizeH="0" baseline="0" noProof="0" dirty="0">
              <a:ln>
                <a:noFill/>
              </a:ln>
              <a:solidFill>
                <a:prstClr val="black"/>
              </a:solidFill>
              <a:effectLst/>
              <a:uLnTx/>
              <a:uFillTx/>
            </a:endParaRPr>
          </a:p>
        </p:txBody>
      </p:sp>
      <p:sp>
        <p:nvSpPr>
          <p:cNvPr id="9" name="Data 10"/>
          <p:cNvSpPr/>
          <p:nvPr/>
        </p:nvSpPr>
        <p:spPr>
          <a:xfrm>
            <a:off x="2894918" y="2986101"/>
            <a:ext cx="991281" cy="842191"/>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Data Set</a:t>
            </a:r>
          </a:p>
        </p:txBody>
      </p:sp>
      <p:sp>
        <p:nvSpPr>
          <p:cNvPr id="10" name="Data 12"/>
          <p:cNvSpPr/>
          <p:nvPr/>
        </p:nvSpPr>
        <p:spPr>
          <a:xfrm>
            <a:off x="7404111" y="2988454"/>
            <a:ext cx="1735091" cy="842191"/>
          </a:xfrm>
          <a:prstGeom prst="flowChartInputOutpu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Query Access</a:t>
            </a:r>
          </a:p>
        </p:txBody>
      </p:sp>
      <p:sp>
        <p:nvSpPr>
          <p:cNvPr id="11" name="Data 13"/>
          <p:cNvSpPr/>
          <p:nvPr/>
        </p:nvSpPr>
        <p:spPr>
          <a:xfrm>
            <a:off x="7385807" y="4565817"/>
            <a:ext cx="1713529" cy="842191"/>
          </a:xfrm>
          <a:prstGeom prst="flowChartInputOutpu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Restricted Access</a:t>
            </a:r>
          </a:p>
        </p:txBody>
      </p:sp>
      <p:cxnSp>
        <p:nvCxnSpPr>
          <p:cNvPr id="12" name="Straight Arrow Connector 11"/>
          <p:cNvCxnSpPr>
            <a:stCxn id="9" idx="5"/>
            <a:endCxn id="8" idx="1"/>
          </p:cNvCxnSpPr>
          <p:nvPr/>
        </p:nvCxnSpPr>
        <p:spPr>
          <a:xfrm>
            <a:off x="3787071" y="3407197"/>
            <a:ext cx="513373" cy="235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3" name="Straight Arrow Connector 12"/>
          <p:cNvCxnSpPr>
            <a:stCxn id="8" idx="3"/>
            <a:endCxn id="5" idx="2"/>
          </p:cNvCxnSpPr>
          <p:nvPr/>
        </p:nvCxnSpPr>
        <p:spPr>
          <a:xfrm flipV="1">
            <a:off x="5387043" y="2345173"/>
            <a:ext cx="1057583" cy="106437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4" name="Straight Arrow Connector 13"/>
          <p:cNvCxnSpPr>
            <a:stCxn id="8" idx="3"/>
            <a:endCxn id="6" idx="1"/>
          </p:cNvCxnSpPr>
          <p:nvPr/>
        </p:nvCxnSpPr>
        <p:spPr>
          <a:xfrm>
            <a:off x="5387043" y="3409550"/>
            <a:ext cx="670857"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5" name="Straight Arrow Connector 14"/>
          <p:cNvCxnSpPr>
            <a:stCxn id="8" idx="3"/>
            <a:endCxn id="7" idx="0"/>
          </p:cNvCxnSpPr>
          <p:nvPr/>
        </p:nvCxnSpPr>
        <p:spPr>
          <a:xfrm>
            <a:off x="5387043" y="3409550"/>
            <a:ext cx="1146717" cy="1058615"/>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6" name="Straight Arrow Connector 15"/>
          <p:cNvCxnSpPr>
            <a:stCxn id="5" idx="3"/>
            <a:endCxn id="20" idx="2"/>
          </p:cNvCxnSpPr>
          <p:nvPr/>
        </p:nvCxnSpPr>
        <p:spPr>
          <a:xfrm>
            <a:off x="7193994" y="1896487"/>
            <a:ext cx="383626"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7" name="Straight Arrow Connector 16"/>
          <p:cNvCxnSpPr>
            <a:stCxn id="6" idx="3"/>
            <a:endCxn id="10" idx="2"/>
          </p:cNvCxnSpPr>
          <p:nvPr/>
        </p:nvCxnSpPr>
        <p:spPr>
          <a:xfrm>
            <a:off x="7193994" y="3409550"/>
            <a:ext cx="383626"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8" name="Straight Arrow Connector 17"/>
          <p:cNvCxnSpPr>
            <a:stCxn id="7" idx="3"/>
            <a:endCxn id="11" idx="2"/>
          </p:cNvCxnSpPr>
          <p:nvPr/>
        </p:nvCxnSpPr>
        <p:spPr>
          <a:xfrm flipV="1">
            <a:off x="7193994" y="4986913"/>
            <a:ext cx="363166" cy="618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9" name="Process 66"/>
          <p:cNvSpPr/>
          <p:nvPr/>
        </p:nvSpPr>
        <p:spPr>
          <a:xfrm>
            <a:off x="1785591" y="2986101"/>
            <a:ext cx="881409" cy="842191"/>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Consent from subjects</a:t>
            </a:r>
          </a:p>
        </p:txBody>
      </p:sp>
      <p:sp>
        <p:nvSpPr>
          <p:cNvPr id="20" name="Data 67"/>
          <p:cNvSpPr/>
          <p:nvPr/>
        </p:nvSpPr>
        <p:spPr>
          <a:xfrm>
            <a:off x="7404111" y="1475391"/>
            <a:ext cx="1735090" cy="842191"/>
          </a:xfrm>
          <a:prstGeom prst="flowChartInputOutpu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Open Access to</a:t>
            </a:r>
            <a:br>
              <a:rPr kumimoji="0" lang="en-US" sz="1400" b="0" i="0" u="none" strike="noStrike" kern="0" cap="none" spc="0" normalizeH="0" baseline="0" noProof="0" dirty="0">
                <a:ln>
                  <a:noFill/>
                </a:ln>
                <a:solidFill>
                  <a:prstClr val="black"/>
                </a:solidFill>
                <a:effectLst/>
                <a:uLnTx/>
                <a:uFillTx/>
              </a:rPr>
            </a:br>
            <a:r>
              <a:rPr kumimoji="0" lang="en-US" sz="1400" b="0" i="0" u="none" strike="noStrike" kern="0" cap="none" spc="0" normalizeH="0" baseline="0" noProof="0" dirty="0">
                <a:ln>
                  <a:noFill/>
                </a:ln>
                <a:solidFill>
                  <a:prstClr val="black"/>
                </a:solidFill>
                <a:effectLst/>
                <a:uLnTx/>
                <a:uFillTx/>
              </a:rPr>
              <a:t>Sanitized Data Set</a:t>
            </a:r>
          </a:p>
        </p:txBody>
      </p:sp>
      <p:cxnSp>
        <p:nvCxnSpPr>
          <p:cNvPr id="21" name="Straight Arrow Connector 20"/>
          <p:cNvCxnSpPr>
            <a:stCxn id="19" idx="3"/>
            <a:endCxn id="9" idx="2"/>
          </p:cNvCxnSpPr>
          <p:nvPr/>
        </p:nvCxnSpPr>
        <p:spPr>
          <a:xfrm>
            <a:off x="2667000" y="3407197"/>
            <a:ext cx="327046"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2" name="Data 88"/>
          <p:cNvSpPr/>
          <p:nvPr/>
        </p:nvSpPr>
        <p:spPr>
          <a:xfrm>
            <a:off x="0" y="2982841"/>
            <a:ext cx="1507645" cy="842191"/>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IRB proposal &amp; review</a:t>
            </a:r>
          </a:p>
        </p:txBody>
      </p:sp>
      <p:cxnSp>
        <p:nvCxnSpPr>
          <p:cNvPr id="23" name="Straight Arrow Connector 22"/>
          <p:cNvCxnSpPr>
            <a:stCxn id="22" idx="5"/>
            <a:endCxn id="19" idx="1"/>
          </p:cNvCxnSpPr>
          <p:nvPr/>
        </p:nvCxnSpPr>
        <p:spPr>
          <a:xfrm>
            <a:off x="1356881" y="3403937"/>
            <a:ext cx="428710" cy="326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4" name="Process 98"/>
          <p:cNvSpPr/>
          <p:nvPr/>
        </p:nvSpPr>
        <p:spPr>
          <a:xfrm>
            <a:off x="1705944" y="4578183"/>
            <a:ext cx="1086599" cy="842191"/>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Policy Proposals and Best </a:t>
            </a:r>
            <a:r>
              <a:rPr kumimoji="0" lang="en-US" sz="1400" b="0" i="0" u="none" strike="noStrike" kern="0" cap="none" spc="0" normalizeH="0" baseline="0" noProof="0" dirty="0" smtClean="0">
                <a:ln>
                  <a:noFill/>
                </a:ln>
                <a:solidFill>
                  <a:prstClr val="black"/>
                </a:solidFill>
                <a:effectLst/>
                <a:uLnTx/>
                <a:uFillTx/>
              </a:rPr>
              <a:t>Practices</a:t>
            </a:r>
            <a:endParaRPr kumimoji="0" lang="en-US" sz="1400" b="0" i="0" u="none" strike="noStrike" kern="0" cap="none" spc="0" normalizeH="0" baseline="0" noProof="0" dirty="0">
              <a:ln>
                <a:noFill/>
              </a:ln>
              <a:solidFill>
                <a:prstClr val="black"/>
              </a:solidFill>
              <a:effectLst/>
              <a:uLnTx/>
              <a:uFillTx/>
            </a:endParaRPr>
          </a:p>
        </p:txBody>
      </p:sp>
      <p:sp>
        <p:nvSpPr>
          <p:cNvPr id="25" name="Process 99"/>
          <p:cNvSpPr/>
          <p:nvPr/>
        </p:nvSpPr>
        <p:spPr>
          <a:xfrm>
            <a:off x="3776767" y="4529650"/>
            <a:ext cx="1252433" cy="960741"/>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Database of Privacy Laws &amp; </a:t>
            </a:r>
            <a:r>
              <a:rPr kumimoji="0" lang="en-US" sz="1400" b="0" i="0" u="none" strike="noStrike" kern="0" cap="none" spc="0" normalizeH="0" baseline="0" noProof="0" dirty="0" smtClean="0">
                <a:ln>
                  <a:noFill/>
                </a:ln>
                <a:solidFill>
                  <a:prstClr val="black"/>
                </a:solidFill>
                <a:effectLst/>
                <a:uLnTx/>
                <a:uFillTx/>
              </a:rPr>
              <a:t>Regulations</a:t>
            </a:r>
            <a:endParaRPr kumimoji="0" lang="en-US" sz="1400" b="0" i="0" u="none" strike="noStrike" kern="0" cap="none" spc="0" normalizeH="0" baseline="0" noProof="0" dirty="0">
              <a:ln>
                <a:noFill/>
              </a:ln>
              <a:solidFill>
                <a:prstClr val="black"/>
              </a:solidFill>
              <a:effectLst/>
              <a:uLnTx/>
              <a:uFillTx/>
            </a:endParaRPr>
          </a:p>
        </p:txBody>
      </p:sp>
      <p:cxnSp>
        <p:nvCxnSpPr>
          <p:cNvPr id="26" name="Straight Arrow Connector 25"/>
          <p:cNvCxnSpPr>
            <a:stCxn id="24" idx="0"/>
            <a:endCxn id="22" idx="4"/>
          </p:cNvCxnSpPr>
          <p:nvPr/>
        </p:nvCxnSpPr>
        <p:spPr>
          <a:xfrm flipH="1" flipV="1">
            <a:off x="753823" y="3825032"/>
            <a:ext cx="1495421" cy="753151"/>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7" name="Straight Arrow Connector 26"/>
          <p:cNvCxnSpPr>
            <a:stCxn id="24" idx="0"/>
            <a:endCxn id="8" idx="2"/>
          </p:cNvCxnSpPr>
          <p:nvPr/>
        </p:nvCxnSpPr>
        <p:spPr>
          <a:xfrm flipV="1">
            <a:off x="2249244" y="3828292"/>
            <a:ext cx="2594500" cy="749891"/>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8" name="Straight Arrow Connector 27"/>
          <p:cNvCxnSpPr>
            <a:stCxn id="24" idx="3"/>
            <a:endCxn id="25" idx="1"/>
          </p:cNvCxnSpPr>
          <p:nvPr/>
        </p:nvCxnSpPr>
        <p:spPr>
          <a:xfrm>
            <a:off x="2792543" y="4999279"/>
            <a:ext cx="984224" cy="10742"/>
          </a:xfrm>
          <a:prstGeom prst="straightConnector1">
            <a:avLst/>
          </a:prstGeom>
          <a:noFill/>
          <a:ln w="25400" cap="flat" cmpd="sng" algn="ctr">
            <a:solidFill>
              <a:srgbClr val="4F81BD"/>
            </a:solidFill>
            <a:prstDash val="solid"/>
            <a:headEnd type="arrow"/>
            <a:tailEnd type="arrow"/>
          </a:ln>
          <a:effectLst>
            <a:outerShdw blurRad="40000" dist="20000" dir="5400000" rotWithShape="0">
              <a:srgbClr val="000000">
                <a:alpha val="38000"/>
              </a:srgbClr>
            </a:outerShdw>
          </a:effectLst>
        </p:spPr>
      </p:cxnSp>
      <p:cxnSp>
        <p:nvCxnSpPr>
          <p:cNvPr id="29" name="Straight Arrow Connector 28"/>
          <p:cNvCxnSpPr>
            <a:stCxn id="25" idx="0"/>
            <a:endCxn id="8" idx="2"/>
          </p:cNvCxnSpPr>
          <p:nvPr/>
        </p:nvCxnSpPr>
        <p:spPr>
          <a:xfrm flipV="1">
            <a:off x="4402984" y="3828292"/>
            <a:ext cx="440760" cy="70135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0" name="Straight Arrow Connector 29"/>
          <p:cNvCxnSpPr>
            <a:stCxn id="25" idx="3"/>
            <a:endCxn id="7" idx="1"/>
          </p:cNvCxnSpPr>
          <p:nvPr/>
        </p:nvCxnSpPr>
        <p:spPr>
          <a:xfrm flipV="1">
            <a:off x="5029200" y="4993096"/>
            <a:ext cx="844326" cy="16925"/>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31" name="TextBox 30"/>
          <p:cNvSpPr txBox="1"/>
          <p:nvPr/>
        </p:nvSpPr>
        <p:spPr>
          <a:xfrm>
            <a:off x="3121338" y="2276273"/>
            <a:ext cx="1907862"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D</a:t>
            </a:r>
            <a:r>
              <a:rPr kumimoji="0" lang="en-US" sz="1400" b="0" i="0" u="none" strike="noStrike" kern="0" cap="none" spc="0" normalizeH="0" baseline="0" noProof="0" dirty="0" smtClean="0">
                <a:ln>
                  <a:noFill/>
                </a:ln>
                <a:solidFill>
                  <a:prstClr val="black"/>
                </a:solidFill>
                <a:effectLst/>
                <a:uLnTx/>
                <a:uFillTx/>
              </a:rPr>
              <a:t>eposit </a:t>
            </a:r>
            <a:r>
              <a:rPr kumimoji="0" lang="en-US" sz="1400" b="0" i="0" u="none" strike="noStrike" kern="0" cap="none" spc="0" normalizeH="0" baseline="0" noProof="0" dirty="0">
                <a:ln>
                  <a:noFill/>
                </a:ln>
                <a:solidFill>
                  <a:prstClr val="black"/>
                </a:solidFill>
                <a:effectLst/>
                <a:uLnTx/>
                <a:uFillTx/>
              </a:rPr>
              <a:t>in </a:t>
            </a:r>
            <a:r>
              <a:rPr kumimoji="0" lang="en-US" sz="1400" b="0" i="0" u="none" strike="noStrike" kern="0" cap="none" spc="0" normalizeH="0" baseline="0" noProof="0" dirty="0" smtClean="0">
                <a:ln>
                  <a:noFill/>
                </a:ln>
                <a:solidFill>
                  <a:prstClr val="black"/>
                </a:solidFill>
                <a:effectLst/>
                <a:uLnTx/>
                <a:uFillTx/>
              </a:rPr>
              <a:t>repository</a:t>
            </a:r>
            <a:endParaRPr kumimoji="0" lang="en-US" sz="1400" b="0" i="0" u="none" strike="noStrike" kern="0" cap="none" spc="0" normalizeH="0" baseline="0" noProof="0" dirty="0">
              <a:ln>
                <a:noFill/>
              </a:ln>
              <a:solidFill>
                <a:prstClr val="black"/>
              </a:solidFill>
              <a:effectLst/>
              <a:uLnTx/>
              <a:uFillTx/>
            </a:endParaRPr>
          </a:p>
        </p:txBody>
      </p:sp>
      <p:cxnSp>
        <p:nvCxnSpPr>
          <p:cNvPr id="32" name="Straight Arrow Connector 31"/>
          <p:cNvCxnSpPr/>
          <p:nvPr/>
        </p:nvCxnSpPr>
        <p:spPr>
          <a:xfrm>
            <a:off x="3994513" y="2640867"/>
            <a:ext cx="0" cy="748614"/>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3" name="Straight Arrow Connector 32"/>
          <p:cNvCxnSpPr>
            <a:stCxn id="5" idx="1"/>
            <a:endCxn id="8" idx="0"/>
          </p:cNvCxnSpPr>
          <p:nvPr/>
        </p:nvCxnSpPr>
        <p:spPr>
          <a:xfrm flipH="1">
            <a:off x="4843744" y="1896487"/>
            <a:ext cx="851514" cy="109432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36" name="Oval 35"/>
          <p:cNvSpPr/>
          <p:nvPr/>
        </p:nvSpPr>
        <p:spPr>
          <a:xfrm>
            <a:off x="3949223" y="2640867"/>
            <a:ext cx="1752600" cy="1600200"/>
          </a:xfrm>
          <a:prstGeom prst="ellipse">
            <a:avLst/>
          </a:prstGeom>
          <a:noFill/>
          <a:ln w="57150" cap="flat" cmpd="sng" algn="ctr">
            <a:solidFill>
              <a:srgbClr val="D2533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ndParaRPr>
          </a:p>
        </p:txBody>
      </p:sp>
      <p:sp>
        <p:nvSpPr>
          <p:cNvPr id="38" name="Title 1"/>
          <p:cNvSpPr txBox="1">
            <a:spLocks/>
          </p:cNvSpPr>
          <p:nvPr/>
        </p:nvSpPr>
        <p:spPr>
          <a:xfrm>
            <a:off x="457200" y="428624"/>
            <a:ext cx="8229600" cy="897415"/>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b="1" dirty="0" smtClean="0">
                <a:solidFill>
                  <a:schemeClr val="accent3"/>
                </a:solidFill>
                <a:effectLst/>
                <a:latin typeface="Calibri" pitchFamily="34" charset="0"/>
              </a:rPr>
              <a:t>Integration of Tools</a:t>
            </a:r>
            <a:endParaRPr lang="en-US" b="1" dirty="0">
              <a:solidFill>
                <a:schemeClr val="accent3"/>
              </a:solidFill>
              <a:effectLst/>
              <a:latin typeface="Calibri" pitchFamily="34" charset="0"/>
            </a:endParaRPr>
          </a:p>
        </p:txBody>
      </p:sp>
      <p:sp>
        <p:nvSpPr>
          <p:cNvPr id="34" name="Oval 33"/>
          <p:cNvSpPr/>
          <p:nvPr/>
        </p:nvSpPr>
        <p:spPr>
          <a:xfrm>
            <a:off x="1372944" y="4241067"/>
            <a:ext cx="1752600" cy="1600200"/>
          </a:xfrm>
          <a:prstGeom prst="ellipse">
            <a:avLst/>
          </a:prstGeom>
          <a:noFill/>
          <a:ln w="57150" cap="flat" cmpd="sng" algn="ctr">
            <a:solidFill>
              <a:srgbClr val="D2533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ndParaRPr>
          </a:p>
        </p:txBody>
      </p:sp>
      <p:sp>
        <p:nvSpPr>
          <p:cNvPr id="35" name="Oval 34"/>
          <p:cNvSpPr/>
          <p:nvPr/>
        </p:nvSpPr>
        <p:spPr>
          <a:xfrm>
            <a:off x="3516901" y="4214567"/>
            <a:ext cx="1752600" cy="1600200"/>
          </a:xfrm>
          <a:prstGeom prst="ellipse">
            <a:avLst/>
          </a:prstGeom>
          <a:noFill/>
          <a:ln w="57150" cap="flat" cmpd="sng" algn="ctr">
            <a:solidFill>
              <a:srgbClr val="D2533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ndParaRPr>
          </a:p>
        </p:txBody>
      </p:sp>
      <p:sp>
        <p:nvSpPr>
          <p:cNvPr id="37" name="Oval 36"/>
          <p:cNvSpPr/>
          <p:nvPr/>
        </p:nvSpPr>
        <p:spPr>
          <a:xfrm>
            <a:off x="5620882" y="4214567"/>
            <a:ext cx="1752600" cy="1600200"/>
          </a:xfrm>
          <a:prstGeom prst="ellipse">
            <a:avLst/>
          </a:prstGeom>
          <a:noFill/>
          <a:ln w="57150" cap="flat" cmpd="sng" algn="ctr">
            <a:solidFill>
              <a:srgbClr val="D2533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ndParaRPr>
          </a:p>
        </p:txBody>
      </p:sp>
    </p:spTree>
    <p:extLst>
      <p:ext uri="{BB962C8B-B14F-4D97-AF65-F5344CB8AC3E}">
        <p14:creationId xmlns:p14="http://schemas.microsoft.com/office/powerpoint/2010/main" val="4172399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5973"/>
            <a:ext cx="8229600" cy="1322024"/>
          </a:xfrm>
        </p:spPr>
        <p:txBody>
          <a:bodyPr/>
          <a:lstStyle/>
          <a:p>
            <a:r>
              <a:rPr lang="en-US" b="1" dirty="0" smtClean="0">
                <a:solidFill>
                  <a:schemeClr val="accent3"/>
                </a:solidFill>
                <a:effectLst/>
                <a:latin typeface="Calibri" pitchFamily="34" charset="0"/>
              </a:rPr>
              <a:t>Scope</a:t>
            </a:r>
            <a:endParaRPr lang="en-US" b="1" dirty="0">
              <a:solidFill>
                <a:schemeClr val="accent3"/>
              </a:solidFill>
              <a:effectLst/>
              <a:latin typeface="Calibri" pitchFamily="34" charset="0"/>
            </a:endParaRPr>
          </a:p>
        </p:txBody>
      </p:sp>
      <p:sp>
        <p:nvSpPr>
          <p:cNvPr id="5" name="Oval 4"/>
          <p:cNvSpPr/>
          <p:nvPr/>
        </p:nvSpPr>
        <p:spPr>
          <a:xfrm>
            <a:off x="1178799" y="1681318"/>
            <a:ext cx="1581840" cy="1581840"/>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C41B"/>
              </a:solidFill>
            </a:endParaRPr>
          </a:p>
        </p:txBody>
      </p:sp>
      <p:pic>
        <p:nvPicPr>
          <p:cNvPr id="6" name="Picture 3"/>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43443" y="2029213"/>
            <a:ext cx="907111" cy="90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3709928" y="1681318"/>
            <a:ext cx="1581840" cy="1581840"/>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C41B"/>
              </a:solidFill>
            </a:endParaRPr>
          </a:p>
        </p:txBody>
      </p:sp>
      <p:pic>
        <p:nvPicPr>
          <p:cNvPr id="8" name="Picture 4"/>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97279" y="2076845"/>
            <a:ext cx="837445" cy="83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6230042" y="1682242"/>
            <a:ext cx="1580916" cy="1580916"/>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C41B"/>
              </a:solidFill>
            </a:endParaRPr>
          </a:p>
        </p:txBody>
      </p:sp>
      <p:pic>
        <p:nvPicPr>
          <p:cNvPr id="10" name="Picture 5"/>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00944" y="2077334"/>
            <a:ext cx="836956" cy="836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046595" y="3448275"/>
            <a:ext cx="2478803" cy="1815882"/>
          </a:xfrm>
          <a:prstGeom prst="rect">
            <a:avLst/>
          </a:prstGeom>
          <a:noFill/>
        </p:spPr>
        <p:txBody>
          <a:bodyPr wrap="square" rtlCol="0">
            <a:spAutoFit/>
          </a:bodyPr>
          <a:lstStyle/>
          <a:p>
            <a:pPr>
              <a:spcAft>
                <a:spcPts val="1200"/>
              </a:spcAft>
            </a:pPr>
            <a:r>
              <a:rPr lang="en-US" sz="2000" b="1" dirty="0" smtClean="0">
                <a:solidFill>
                  <a:schemeClr val="accent2"/>
                </a:solidFill>
                <a:latin typeface="Calibri" pitchFamily="34" charset="0"/>
              </a:rPr>
              <a:t>Medical records</a:t>
            </a:r>
          </a:p>
          <a:p>
            <a:pPr marL="233363" indent="-166688">
              <a:spcAft>
                <a:spcPts val="1200"/>
              </a:spcAft>
              <a:buFont typeface="Arial" pitchFamily="34" charset="0"/>
              <a:buChar char="•"/>
            </a:pPr>
            <a:r>
              <a:rPr lang="en-US" dirty="0" smtClean="0">
                <a:solidFill>
                  <a:schemeClr val="accent1">
                    <a:lumMod val="75000"/>
                  </a:schemeClr>
                </a:solidFill>
                <a:latin typeface="Calibri" pitchFamily="34" charset="0"/>
              </a:rPr>
              <a:t>HIPAA Privacy Rule</a:t>
            </a:r>
          </a:p>
          <a:p>
            <a:pPr marL="233363" indent="-166688">
              <a:spcAft>
                <a:spcPts val="1200"/>
              </a:spcAft>
              <a:buFont typeface="Arial" pitchFamily="34" charset="0"/>
              <a:buChar char="•"/>
            </a:pPr>
            <a:r>
              <a:rPr lang="en-US" dirty="0" smtClean="0">
                <a:solidFill>
                  <a:schemeClr val="accent1">
                    <a:lumMod val="75000"/>
                  </a:schemeClr>
                </a:solidFill>
                <a:latin typeface="Calibri" pitchFamily="34" charset="0"/>
              </a:rPr>
              <a:t>Substance abuse confidentiality regulations</a:t>
            </a:r>
            <a:endParaRPr lang="en-US" dirty="0">
              <a:solidFill>
                <a:schemeClr val="accent1">
                  <a:lumMod val="75000"/>
                </a:schemeClr>
              </a:solidFill>
              <a:latin typeface="Calibri" pitchFamily="34" charset="0"/>
            </a:endParaRPr>
          </a:p>
        </p:txBody>
      </p:sp>
      <p:sp>
        <p:nvSpPr>
          <p:cNvPr id="12" name="TextBox 11"/>
          <p:cNvSpPr txBox="1"/>
          <p:nvPr/>
        </p:nvSpPr>
        <p:spPr>
          <a:xfrm>
            <a:off x="3525398" y="3435420"/>
            <a:ext cx="2320933" cy="2246769"/>
          </a:xfrm>
          <a:prstGeom prst="rect">
            <a:avLst/>
          </a:prstGeom>
          <a:noFill/>
        </p:spPr>
        <p:txBody>
          <a:bodyPr wrap="square" rtlCol="0">
            <a:spAutoFit/>
          </a:bodyPr>
          <a:lstStyle/>
          <a:p>
            <a:pPr>
              <a:spcAft>
                <a:spcPts val="1200"/>
              </a:spcAft>
            </a:pPr>
            <a:r>
              <a:rPr lang="en-US" sz="2000" b="1" dirty="0" smtClean="0">
                <a:solidFill>
                  <a:schemeClr val="accent2"/>
                </a:solidFill>
                <a:latin typeface="Calibri" pitchFamily="34" charset="0"/>
              </a:rPr>
              <a:t>Student records</a:t>
            </a:r>
          </a:p>
          <a:p>
            <a:pPr marL="233363" indent="-166688">
              <a:spcAft>
                <a:spcPts val="1200"/>
              </a:spcAft>
              <a:buFont typeface="Arial" pitchFamily="34" charset="0"/>
              <a:buChar char="•"/>
            </a:pPr>
            <a:r>
              <a:rPr lang="en-US" dirty="0" smtClean="0">
                <a:solidFill>
                  <a:schemeClr val="accent1">
                    <a:lumMod val="75000"/>
                  </a:schemeClr>
                </a:solidFill>
                <a:latin typeface="Calibri" pitchFamily="34" charset="0"/>
              </a:rPr>
              <a:t>FERPA</a:t>
            </a:r>
          </a:p>
          <a:p>
            <a:pPr marL="233363" indent="-166688">
              <a:spcAft>
                <a:spcPts val="1200"/>
              </a:spcAft>
              <a:buFont typeface="Arial" pitchFamily="34" charset="0"/>
              <a:buChar char="•"/>
            </a:pPr>
            <a:r>
              <a:rPr lang="en-US" dirty="0" smtClean="0">
                <a:solidFill>
                  <a:schemeClr val="accent1">
                    <a:lumMod val="75000"/>
                  </a:schemeClr>
                </a:solidFill>
                <a:latin typeface="Calibri" pitchFamily="34" charset="0"/>
              </a:rPr>
              <a:t>Protection of Pupil Rights Amendment</a:t>
            </a:r>
          </a:p>
          <a:p>
            <a:pPr marL="233363" indent="-166688">
              <a:spcAft>
                <a:spcPts val="1200"/>
              </a:spcAft>
              <a:buFont typeface="Arial" pitchFamily="34" charset="0"/>
              <a:buChar char="•"/>
            </a:pPr>
            <a:r>
              <a:rPr lang="en-US" dirty="0" smtClean="0">
                <a:solidFill>
                  <a:schemeClr val="accent1">
                    <a:lumMod val="75000"/>
                  </a:schemeClr>
                </a:solidFill>
                <a:latin typeface="Calibri" pitchFamily="34" charset="0"/>
              </a:rPr>
              <a:t>Education Sciences Reform Act</a:t>
            </a:r>
          </a:p>
        </p:txBody>
      </p:sp>
      <p:sp>
        <p:nvSpPr>
          <p:cNvPr id="13" name="TextBox 12"/>
          <p:cNvSpPr txBox="1"/>
          <p:nvPr/>
        </p:nvSpPr>
        <p:spPr>
          <a:xfrm>
            <a:off x="5846331" y="3444599"/>
            <a:ext cx="2840469" cy="2954655"/>
          </a:xfrm>
          <a:prstGeom prst="rect">
            <a:avLst/>
          </a:prstGeom>
          <a:noFill/>
        </p:spPr>
        <p:txBody>
          <a:bodyPr wrap="square" rtlCol="0">
            <a:spAutoFit/>
          </a:bodyPr>
          <a:lstStyle/>
          <a:p>
            <a:pPr>
              <a:spcAft>
                <a:spcPts val="1200"/>
              </a:spcAft>
            </a:pPr>
            <a:r>
              <a:rPr lang="en-US" sz="2000" b="1" dirty="0" smtClean="0">
                <a:solidFill>
                  <a:schemeClr val="accent2"/>
                </a:solidFill>
                <a:latin typeface="Calibri" pitchFamily="34" charset="0"/>
              </a:rPr>
              <a:t>Government records</a:t>
            </a:r>
          </a:p>
          <a:p>
            <a:pPr marL="287338" indent="-166688">
              <a:spcAft>
                <a:spcPts val="1200"/>
              </a:spcAft>
              <a:buFont typeface="Arial" pitchFamily="34" charset="0"/>
              <a:buChar char="•"/>
            </a:pPr>
            <a:r>
              <a:rPr lang="en-US" dirty="0" smtClean="0">
                <a:solidFill>
                  <a:schemeClr val="accent1">
                    <a:lumMod val="75000"/>
                  </a:schemeClr>
                </a:solidFill>
                <a:latin typeface="Calibri" pitchFamily="34" charset="0"/>
              </a:rPr>
              <a:t>Privacy Act of 1974</a:t>
            </a:r>
          </a:p>
          <a:p>
            <a:pPr marL="287338" indent="-166688">
              <a:spcAft>
                <a:spcPts val="1200"/>
              </a:spcAft>
              <a:buFont typeface="Arial" pitchFamily="34" charset="0"/>
              <a:buChar char="•"/>
            </a:pPr>
            <a:r>
              <a:rPr lang="en-US" dirty="0" smtClean="0">
                <a:solidFill>
                  <a:schemeClr val="accent1">
                    <a:lumMod val="75000"/>
                  </a:schemeClr>
                </a:solidFill>
                <a:latin typeface="Calibri" pitchFamily="34" charset="0"/>
              </a:rPr>
              <a:t>Confidential Information Protection and Statistical Efficiency Act</a:t>
            </a:r>
          </a:p>
          <a:p>
            <a:pPr marL="287338" indent="-166688">
              <a:spcAft>
                <a:spcPts val="1200"/>
              </a:spcAft>
              <a:buFont typeface="Arial" pitchFamily="34" charset="0"/>
              <a:buChar char="•"/>
            </a:pPr>
            <a:r>
              <a:rPr lang="en-US" dirty="0" smtClean="0">
                <a:solidFill>
                  <a:schemeClr val="accent1">
                    <a:lumMod val="75000"/>
                  </a:schemeClr>
                </a:solidFill>
                <a:latin typeface="Calibri" pitchFamily="34" charset="0"/>
              </a:rPr>
              <a:t>Title 13 (Census Bureau)</a:t>
            </a:r>
          </a:p>
          <a:p>
            <a:pPr marL="287338" indent="-166688">
              <a:spcAft>
                <a:spcPts val="1200"/>
              </a:spcAft>
              <a:buFont typeface="Arial" pitchFamily="34" charset="0"/>
              <a:buChar char="•"/>
            </a:pPr>
            <a:r>
              <a:rPr lang="en-US" dirty="0" smtClean="0">
                <a:solidFill>
                  <a:schemeClr val="accent1">
                    <a:lumMod val="75000"/>
                  </a:schemeClr>
                </a:solidFill>
                <a:latin typeface="Calibri" pitchFamily="34" charset="0"/>
              </a:rPr>
              <a:t>Driver’s Privacy Protection Act</a:t>
            </a:r>
            <a:endParaRPr lang="en-US" dirty="0">
              <a:solidFill>
                <a:schemeClr val="accent1">
                  <a:lumMod val="75000"/>
                </a:schemeClr>
              </a:solidFill>
              <a:latin typeface="Calibri" pitchFamily="34" charset="0"/>
            </a:endParaRPr>
          </a:p>
        </p:txBody>
      </p:sp>
    </p:spTree>
    <p:extLst>
      <p:ext uri="{BB962C8B-B14F-4D97-AF65-F5344CB8AC3E}">
        <p14:creationId xmlns:p14="http://schemas.microsoft.com/office/powerpoint/2010/main" val="3875322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2449"/>
            <a:ext cx="8229600" cy="897415"/>
          </a:xfrm>
        </p:spPr>
        <p:txBody>
          <a:bodyPr/>
          <a:lstStyle/>
          <a:p>
            <a:r>
              <a:rPr lang="en-US" b="1" dirty="0" smtClean="0">
                <a:solidFill>
                  <a:schemeClr val="accent3"/>
                </a:solidFill>
                <a:effectLst/>
                <a:latin typeface="Calibri" pitchFamily="34" charset="0"/>
              </a:rPr>
              <a:t>Legal Research Objectives</a:t>
            </a:r>
            <a:endParaRPr lang="en-US" b="1" dirty="0">
              <a:solidFill>
                <a:schemeClr val="accent3"/>
              </a:solidFill>
              <a:effectLst/>
              <a:latin typeface="Calibri" pitchFamily="34" charset="0"/>
            </a:endParaRPr>
          </a:p>
        </p:txBody>
      </p:sp>
      <p:sp>
        <p:nvSpPr>
          <p:cNvPr id="3" name="TextBox 2"/>
          <p:cNvSpPr txBox="1"/>
          <p:nvPr/>
        </p:nvSpPr>
        <p:spPr>
          <a:xfrm>
            <a:off x="512285" y="1586423"/>
            <a:ext cx="8323243" cy="4447371"/>
          </a:xfrm>
          <a:prstGeom prst="rect">
            <a:avLst/>
          </a:prstGeom>
          <a:noFill/>
        </p:spPr>
        <p:txBody>
          <a:bodyPr wrap="square" rtlCol="0">
            <a:spAutoFit/>
          </a:bodyPr>
          <a:lstStyle/>
          <a:p>
            <a:pPr>
              <a:spcAft>
                <a:spcPts val="1200"/>
              </a:spcAft>
            </a:pPr>
            <a:r>
              <a:rPr lang="en-US" sz="3000" b="1" dirty="0" smtClean="0">
                <a:solidFill>
                  <a:schemeClr val="accent2"/>
                </a:solidFill>
                <a:latin typeface="Calibri" pitchFamily="34" charset="0"/>
              </a:rPr>
              <a:t>1. To better understand</a:t>
            </a:r>
          </a:p>
          <a:p>
            <a:pPr marL="742950" lvl="1" indent="-285750">
              <a:spcAft>
                <a:spcPts val="600"/>
              </a:spcAft>
              <a:buFont typeface="Arial" pitchFamily="34" charset="0"/>
              <a:buChar char="•"/>
            </a:pPr>
            <a:r>
              <a:rPr lang="en-US" sz="2800" dirty="0" smtClean="0">
                <a:solidFill>
                  <a:schemeClr val="accent1">
                    <a:lumMod val="75000"/>
                  </a:schemeClr>
                </a:solidFill>
                <a:latin typeface="Calibri" pitchFamily="34" charset="0"/>
              </a:rPr>
              <a:t>data sharing challenges,</a:t>
            </a:r>
          </a:p>
          <a:p>
            <a:pPr marL="742950" lvl="1" indent="-285750">
              <a:spcAft>
                <a:spcPts val="600"/>
              </a:spcAft>
              <a:buFont typeface="Arial" pitchFamily="34" charset="0"/>
              <a:buChar char="•"/>
            </a:pPr>
            <a:r>
              <a:rPr lang="en-US" sz="2800" dirty="0" smtClean="0">
                <a:solidFill>
                  <a:schemeClr val="accent1">
                    <a:lumMod val="75000"/>
                  </a:schemeClr>
                </a:solidFill>
                <a:latin typeface="Calibri" pitchFamily="34" charset="0"/>
              </a:rPr>
              <a:t>flows of information,</a:t>
            </a:r>
          </a:p>
          <a:p>
            <a:pPr marL="742950" lvl="1" indent="-285750">
              <a:spcAft>
                <a:spcPts val="600"/>
              </a:spcAft>
              <a:buFont typeface="Arial" pitchFamily="34" charset="0"/>
              <a:buChar char="•"/>
            </a:pPr>
            <a:r>
              <a:rPr lang="en-US" sz="2800" dirty="0">
                <a:solidFill>
                  <a:schemeClr val="accent1">
                    <a:lumMod val="75000"/>
                  </a:schemeClr>
                </a:solidFill>
                <a:latin typeface="Calibri" pitchFamily="34" charset="0"/>
              </a:rPr>
              <a:t>t</a:t>
            </a:r>
            <a:r>
              <a:rPr lang="en-US" sz="2800" dirty="0" smtClean="0">
                <a:solidFill>
                  <a:schemeClr val="accent1">
                    <a:lumMod val="75000"/>
                  </a:schemeClr>
                </a:solidFill>
                <a:latin typeface="Calibri" pitchFamily="34" charset="0"/>
              </a:rPr>
              <a:t>he regulatory framework, and</a:t>
            </a:r>
          </a:p>
          <a:p>
            <a:pPr marL="742950" lvl="1" indent="-285750">
              <a:spcAft>
                <a:spcPts val="1800"/>
              </a:spcAft>
              <a:buFont typeface="Arial" pitchFamily="34" charset="0"/>
              <a:buChar char="•"/>
            </a:pPr>
            <a:r>
              <a:rPr lang="en-US" sz="2800" dirty="0">
                <a:solidFill>
                  <a:schemeClr val="accent1">
                    <a:lumMod val="75000"/>
                  </a:schemeClr>
                </a:solidFill>
                <a:latin typeface="Calibri" pitchFamily="34" charset="0"/>
              </a:rPr>
              <a:t>c</a:t>
            </a:r>
            <a:r>
              <a:rPr lang="en-US" sz="2800" dirty="0" smtClean="0">
                <a:solidFill>
                  <a:schemeClr val="accent1">
                    <a:lumMod val="75000"/>
                  </a:schemeClr>
                </a:solidFill>
                <a:latin typeface="Calibri" pitchFamily="34" charset="0"/>
              </a:rPr>
              <a:t>ommon institutional and contractual approaches</a:t>
            </a:r>
            <a:endParaRPr lang="en-US" sz="2800" dirty="0">
              <a:solidFill>
                <a:schemeClr val="accent1">
                  <a:lumMod val="75000"/>
                </a:schemeClr>
              </a:solidFill>
              <a:latin typeface="Calibri" pitchFamily="34" charset="0"/>
            </a:endParaRPr>
          </a:p>
          <a:p>
            <a:pPr marL="0" lvl="1">
              <a:spcAft>
                <a:spcPts val="1200"/>
              </a:spcAft>
            </a:pPr>
            <a:r>
              <a:rPr lang="en-US" sz="3000" b="1" dirty="0" smtClean="0">
                <a:solidFill>
                  <a:schemeClr val="accent2"/>
                </a:solidFill>
                <a:latin typeface="Calibri" pitchFamily="34" charset="0"/>
              </a:rPr>
              <a:t>2. To identify typologies of</a:t>
            </a:r>
          </a:p>
          <a:p>
            <a:pPr marL="738188" lvl="2" indent="-276225">
              <a:spcAft>
                <a:spcPts val="600"/>
              </a:spcAft>
              <a:buFont typeface="Arial" pitchFamily="34" charset="0"/>
              <a:buChar char="•"/>
            </a:pPr>
            <a:r>
              <a:rPr lang="en-US" sz="2800" dirty="0" smtClean="0">
                <a:solidFill>
                  <a:schemeClr val="accent1">
                    <a:lumMod val="75000"/>
                  </a:schemeClr>
                </a:solidFill>
                <a:latin typeface="Calibri" pitchFamily="34" charset="0"/>
              </a:rPr>
              <a:t>regulatory and contractual requirements, and</a:t>
            </a:r>
          </a:p>
          <a:p>
            <a:pPr marL="738188" lvl="2" indent="-276225">
              <a:spcAft>
                <a:spcPts val="1200"/>
              </a:spcAft>
              <a:buFont typeface="Arial" pitchFamily="34" charset="0"/>
              <a:buChar char="•"/>
            </a:pPr>
            <a:r>
              <a:rPr lang="en-US" sz="2800" dirty="0" smtClean="0">
                <a:solidFill>
                  <a:schemeClr val="accent1">
                    <a:lumMod val="75000"/>
                  </a:schemeClr>
                </a:solidFill>
                <a:latin typeface="Calibri" pitchFamily="34" charset="0"/>
              </a:rPr>
              <a:t>common practices from different disciplines</a:t>
            </a:r>
          </a:p>
        </p:txBody>
      </p:sp>
    </p:spTree>
    <p:extLst>
      <p:ext uri="{BB962C8B-B14F-4D97-AF65-F5344CB8AC3E}">
        <p14:creationId xmlns:p14="http://schemas.microsoft.com/office/powerpoint/2010/main" val="3617870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52"/>
            <a:ext cx="8229600" cy="1271874"/>
          </a:xfrm>
        </p:spPr>
        <p:txBody>
          <a:bodyPr/>
          <a:lstStyle/>
          <a:p>
            <a:r>
              <a:rPr lang="en-US" b="1" dirty="0" smtClean="0">
                <a:solidFill>
                  <a:schemeClr val="accent3"/>
                </a:solidFill>
                <a:effectLst/>
                <a:latin typeface="Calibri" pitchFamily="34" charset="0"/>
              </a:rPr>
              <a:t>How </a:t>
            </a:r>
            <a:r>
              <a:rPr lang="en-US" b="1" dirty="0" err="1" smtClean="0">
                <a:solidFill>
                  <a:schemeClr val="accent3"/>
                </a:solidFill>
                <a:effectLst/>
                <a:latin typeface="Calibri" pitchFamily="34" charset="0"/>
              </a:rPr>
              <a:t>DataTags</a:t>
            </a:r>
            <a:r>
              <a:rPr lang="en-US" b="1" dirty="0" smtClean="0">
                <a:solidFill>
                  <a:schemeClr val="accent3"/>
                </a:solidFill>
                <a:effectLst/>
                <a:latin typeface="Calibri" pitchFamily="34" charset="0"/>
              </a:rPr>
              <a:t> Works</a:t>
            </a:r>
            <a:endParaRPr lang="en-US" b="1" dirty="0">
              <a:solidFill>
                <a:schemeClr val="accent3"/>
              </a:solidFill>
              <a:effectLst/>
              <a:latin typeface="Calibri" pitchFamily="34" charset="0"/>
            </a:endParaRPr>
          </a:p>
        </p:txBody>
      </p:sp>
      <p:sp>
        <p:nvSpPr>
          <p:cNvPr id="11" name="TextBox 10"/>
          <p:cNvSpPr txBox="1"/>
          <p:nvPr/>
        </p:nvSpPr>
        <p:spPr>
          <a:xfrm>
            <a:off x="694683" y="3273006"/>
            <a:ext cx="2495515" cy="2954655"/>
          </a:xfrm>
          <a:prstGeom prst="rect">
            <a:avLst/>
          </a:prstGeom>
          <a:noFill/>
        </p:spPr>
        <p:txBody>
          <a:bodyPr wrap="square" rtlCol="0">
            <a:spAutoFit/>
          </a:bodyPr>
          <a:lstStyle/>
          <a:p>
            <a:pPr algn="ctr"/>
            <a:r>
              <a:rPr lang="en-US" sz="3200" b="1" dirty="0" smtClean="0">
                <a:solidFill>
                  <a:schemeClr val="accent2"/>
                </a:solidFill>
                <a:latin typeface="Calibri" pitchFamily="34" charset="0"/>
              </a:rPr>
              <a:t>Step 1</a:t>
            </a:r>
          </a:p>
          <a:p>
            <a:pPr algn="ctr">
              <a:spcAft>
                <a:spcPts val="1200"/>
              </a:spcAft>
            </a:pPr>
            <a:r>
              <a:rPr lang="en-US" sz="2400" b="1" dirty="0" smtClean="0">
                <a:solidFill>
                  <a:schemeClr val="accent2"/>
                </a:solidFill>
                <a:latin typeface="Calibri" pitchFamily="34" charset="0"/>
              </a:rPr>
              <a:t>Dynamic Questionnaire</a:t>
            </a:r>
          </a:p>
          <a:p>
            <a:pPr algn="ctr"/>
            <a:r>
              <a:rPr lang="en-US" sz="1600" dirty="0" err="1" smtClean="0">
                <a:solidFill>
                  <a:schemeClr val="accent1">
                    <a:lumMod val="50000"/>
                  </a:schemeClr>
                </a:solidFill>
                <a:latin typeface="Calibri" pitchFamily="34" charset="0"/>
              </a:rPr>
              <a:t>DataTags</a:t>
            </a:r>
            <a:r>
              <a:rPr lang="en-US" sz="1600" dirty="0" smtClean="0">
                <a:solidFill>
                  <a:schemeClr val="accent1">
                    <a:lumMod val="50000"/>
                  </a:schemeClr>
                </a:solidFill>
                <a:latin typeface="Calibri" pitchFamily="34" charset="0"/>
              </a:rPr>
              <a:t> elicits key properties of a given dataset by asking the user a sequence of questions that adjusts based on the user’s answers</a:t>
            </a:r>
            <a:endParaRPr lang="en-US" sz="1600" dirty="0">
              <a:solidFill>
                <a:schemeClr val="accent1">
                  <a:lumMod val="50000"/>
                </a:schemeClr>
              </a:solidFill>
              <a:latin typeface="Calibri" pitchFamily="34" charset="0"/>
            </a:endParaRPr>
          </a:p>
        </p:txBody>
      </p:sp>
      <p:sp>
        <p:nvSpPr>
          <p:cNvPr id="12" name="TextBox 11"/>
          <p:cNvSpPr txBox="1"/>
          <p:nvPr/>
        </p:nvSpPr>
        <p:spPr>
          <a:xfrm>
            <a:off x="3240671" y="3288554"/>
            <a:ext cx="2683879" cy="2831544"/>
          </a:xfrm>
          <a:prstGeom prst="rect">
            <a:avLst/>
          </a:prstGeom>
          <a:noFill/>
        </p:spPr>
        <p:txBody>
          <a:bodyPr wrap="square" rtlCol="0">
            <a:spAutoFit/>
          </a:bodyPr>
          <a:lstStyle/>
          <a:p>
            <a:pPr algn="ctr"/>
            <a:r>
              <a:rPr lang="en-US" sz="3200" b="1" dirty="0" smtClean="0">
                <a:solidFill>
                  <a:schemeClr val="accent2"/>
                </a:solidFill>
                <a:latin typeface="Calibri" pitchFamily="34" charset="0"/>
              </a:rPr>
              <a:t>Step 2</a:t>
            </a:r>
          </a:p>
          <a:p>
            <a:pPr algn="ctr">
              <a:spcAft>
                <a:spcPts val="1200"/>
              </a:spcAft>
            </a:pPr>
            <a:r>
              <a:rPr lang="en-US" sz="2400" b="1" dirty="0" smtClean="0">
                <a:solidFill>
                  <a:schemeClr val="accent2"/>
                </a:solidFill>
                <a:latin typeface="Calibri" pitchFamily="34" charset="0"/>
              </a:rPr>
              <a:t>Inference</a:t>
            </a:r>
          </a:p>
          <a:p>
            <a:pPr algn="ctr"/>
            <a:r>
              <a:rPr lang="en-US" sz="1600" dirty="0" smtClean="0">
                <a:solidFill>
                  <a:schemeClr val="accent1">
                    <a:lumMod val="50000"/>
                  </a:schemeClr>
                </a:solidFill>
                <a:latin typeface="Calibri" pitchFamily="34" charset="0"/>
              </a:rPr>
              <a:t>Based on the user’s responses to the questionnaire, </a:t>
            </a:r>
            <a:r>
              <a:rPr lang="en-US" sz="1600" dirty="0" err="1" smtClean="0">
                <a:solidFill>
                  <a:schemeClr val="accent1">
                    <a:lumMod val="50000"/>
                  </a:schemeClr>
                </a:solidFill>
                <a:latin typeface="Calibri" pitchFamily="34" charset="0"/>
              </a:rPr>
              <a:t>DataTags</a:t>
            </a:r>
            <a:r>
              <a:rPr lang="en-US" sz="1600" dirty="0" smtClean="0">
                <a:solidFill>
                  <a:schemeClr val="accent1">
                    <a:lumMod val="50000"/>
                  </a:schemeClr>
                </a:solidFill>
                <a:latin typeface="Calibri" pitchFamily="34" charset="0"/>
              </a:rPr>
              <a:t> applies inference rules to determine which legal restrictions are applicable and therefore which data handling tags should be assigned </a:t>
            </a:r>
            <a:endParaRPr lang="en-US" sz="1600" dirty="0">
              <a:solidFill>
                <a:schemeClr val="accent1">
                  <a:lumMod val="50000"/>
                </a:schemeClr>
              </a:solidFill>
              <a:latin typeface="Calibri" pitchFamily="34" charset="0"/>
            </a:endParaRPr>
          </a:p>
        </p:txBody>
      </p:sp>
      <p:sp>
        <p:nvSpPr>
          <p:cNvPr id="13" name="TextBox 12"/>
          <p:cNvSpPr txBox="1"/>
          <p:nvPr/>
        </p:nvSpPr>
        <p:spPr>
          <a:xfrm>
            <a:off x="5880409" y="3275413"/>
            <a:ext cx="2758766" cy="2585323"/>
          </a:xfrm>
          <a:prstGeom prst="rect">
            <a:avLst/>
          </a:prstGeom>
          <a:noFill/>
        </p:spPr>
        <p:txBody>
          <a:bodyPr wrap="square" rtlCol="0">
            <a:spAutoFit/>
          </a:bodyPr>
          <a:lstStyle/>
          <a:p>
            <a:pPr algn="ctr"/>
            <a:r>
              <a:rPr lang="en-US" sz="3200" b="1" dirty="0" smtClean="0">
                <a:solidFill>
                  <a:schemeClr val="accent2"/>
                </a:solidFill>
                <a:latin typeface="Calibri" pitchFamily="34" charset="0"/>
              </a:rPr>
              <a:t>Step 3</a:t>
            </a:r>
          </a:p>
          <a:p>
            <a:pPr algn="ctr">
              <a:spcAft>
                <a:spcPts val="1200"/>
              </a:spcAft>
            </a:pPr>
            <a:r>
              <a:rPr lang="en-US" sz="2400" b="1" dirty="0" smtClean="0">
                <a:solidFill>
                  <a:schemeClr val="accent2"/>
                </a:solidFill>
                <a:latin typeface="Calibri" pitchFamily="34" charset="0"/>
              </a:rPr>
              <a:t>Assignment</a:t>
            </a:r>
          </a:p>
          <a:p>
            <a:pPr algn="ctr"/>
            <a:r>
              <a:rPr lang="en-US" sz="1600" dirty="0" err="1" smtClean="0">
                <a:solidFill>
                  <a:schemeClr val="accent1">
                    <a:lumMod val="50000"/>
                  </a:schemeClr>
                </a:solidFill>
                <a:latin typeface="Calibri" pitchFamily="34" charset="0"/>
              </a:rPr>
              <a:t>DataTags</a:t>
            </a:r>
            <a:r>
              <a:rPr lang="en-US" sz="1600" dirty="0" smtClean="0">
                <a:solidFill>
                  <a:schemeClr val="accent1">
                    <a:lumMod val="50000"/>
                  </a:schemeClr>
                </a:solidFill>
                <a:latin typeface="Calibri" pitchFamily="34" charset="0"/>
              </a:rPr>
              <a:t> generates simple, iconic tags that indicate how the dataset can be stored, transmitted, or used based on the dataset’s properties and applicable legal restrictions</a:t>
            </a:r>
            <a:endParaRPr lang="en-US" sz="1600" dirty="0">
              <a:solidFill>
                <a:schemeClr val="accent1">
                  <a:lumMod val="50000"/>
                </a:schemeClr>
              </a:solidFill>
              <a:latin typeface="Calibri" pitchFamily="34" charset="0"/>
            </a:endParaRPr>
          </a:p>
        </p:txBody>
      </p:sp>
      <p:cxnSp>
        <p:nvCxnSpPr>
          <p:cNvPr id="15" name="Straight Arrow Connector 14"/>
          <p:cNvCxnSpPr/>
          <p:nvPr/>
        </p:nvCxnSpPr>
        <p:spPr>
          <a:xfrm flipV="1">
            <a:off x="2818396" y="2227759"/>
            <a:ext cx="88265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cxnSpLocks/>
          </p:cNvCxnSpPr>
          <p:nvPr/>
        </p:nvCxnSpPr>
        <p:spPr>
          <a:xfrm flipH="1">
            <a:off x="2793653" y="2600000"/>
            <a:ext cx="90739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5499410" y="2376655"/>
            <a:ext cx="83471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1117325" y="1638580"/>
            <a:ext cx="1573064" cy="1573064"/>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C41B"/>
              </a:solidFill>
            </a:endParaRPr>
          </a:p>
        </p:txBody>
      </p:sp>
      <p:sp>
        <p:nvSpPr>
          <p:cNvPr id="16" name="Oval 15"/>
          <p:cNvSpPr/>
          <p:nvPr/>
        </p:nvSpPr>
        <p:spPr>
          <a:xfrm>
            <a:off x="3811300" y="1649597"/>
            <a:ext cx="1573064" cy="1573064"/>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C41B"/>
              </a:solidFill>
            </a:endParaRPr>
          </a:p>
        </p:txBody>
      </p:sp>
      <p:sp>
        <p:nvSpPr>
          <p:cNvPr id="18" name="Oval 17"/>
          <p:cNvSpPr/>
          <p:nvPr/>
        </p:nvSpPr>
        <p:spPr>
          <a:xfrm>
            <a:off x="6431713" y="1638580"/>
            <a:ext cx="1573064" cy="1573064"/>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C41B"/>
              </a:solidFill>
            </a:endParaRPr>
          </a:p>
        </p:txBody>
      </p:sp>
      <p:pic>
        <p:nvPicPr>
          <p:cNvPr id="19" name="Picture 4"/>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15549" y="2016598"/>
            <a:ext cx="841826" cy="84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7"/>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11702" y="1827965"/>
            <a:ext cx="1187212" cy="118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8"/>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38530" y="2073750"/>
            <a:ext cx="763399" cy="76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532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57325"/>
          </a:xfrm>
        </p:spPr>
        <p:txBody>
          <a:bodyPr/>
          <a:lstStyle/>
          <a:p>
            <a:r>
              <a:rPr lang="en-US" b="1" dirty="0" smtClean="0">
                <a:solidFill>
                  <a:schemeClr val="accent3"/>
                </a:solidFill>
                <a:effectLst/>
                <a:latin typeface="Calibri" pitchFamily="34" charset="0"/>
              </a:rPr>
              <a:t>Legal Research Activities</a:t>
            </a:r>
            <a:endParaRPr lang="en-US" b="1" dirty="0">
              <a:solidFill>
                <a:schemeClr val="accent3"/>
              </a:solidFill>
              <a:effectLst/>
              <a:latin typeface="Calibri" pitchFamily="34" charset="0"/>
            </a:endParaRPr>
          </a:p>
        </p:txBody>
      </p:sp>
      <p:sp>
        <p:nvSpPr>
          <p:cNvPr id="3" name="TextBox 2"/>
          <p:cNvSpPr txBox="1"/>
          <p:nvPr/>
        </p:nvSpPr>
        <p:spPr>
          <a:xfrm>
            <a:off x="457200" y="1729176"/>
            <a:ext cx="6372226" cy="4201150"/>
          </a:xfrm>
          <a:prstGeom prst="rect">
            <a:avLst/>
          </a:prstGeom>
          <a:noFill/>
        </p:spPr>
        <p:txBody>
          <a:bodyPr wrap="square" rtlCol="0">
            <a:spAutoFit/>
          </a:bodyPr>
          <a:lstStyle/>
          <a:p>
            <a:pPr>
              <a:lnSpc>
                <a:spcPct val="150000"/>
              </a:lnSpc>
              <a:spcAft>
                <a:spcPts val="1800"/>
              </a:spcAft>
            </a:pPr>
            <a:r>
              <a:rPr lang="en-US" sz="2400" b="1" dirty="0" smtClean="0">
                <a:solidFill>
                  <a:schemeClr val="accent2"/>
                </a:solidFill>
                <a:latin typeface="Calibri" pitchFamily="34" charset="0"/>
              </a:rPr>
              <a:t>Legal memoranda and whitepapers analyzing</a:t>
            </a:r>
          </a:p>
          <a:p>
            <a:pPr marL="914400" lvl="1" indent="-457200">
              <a:spcAft>
                <a:spcPts val="1800"/>
              </a:spcAft>
              <a:buFont typeface="Arial" pitchFamily="34" charset="0"/>
              <a:buChar char="•"/>
            </a:pPr>
            <a:r>
              <a:rPr lang="en-US" dirty="0" smtClean="0">
                <a:solidFill>
                  <a:schemeClr val="accent1">
                    <a:lumMod val="75000"/>
                  </a:schemeClr>
                </a:solidFill>
                <a:latin typeface="Calibri" pitchFamily="34" charset="0"/>
              </a:rPr>
              <a:t>Privacy statutes, regulations, case law, agency and institutional interpretations of laws</a:t>
            </a:r>
          </a:p>
          <a:p>
            <a:pPr marL="914400" lvl="1" indent="-457200">
              <a:spcAft>
                <a:spcPts val="1800"/>
              </a:spcAft>
              <a:buFont typeface="Arial" pitchFamily="34" charset="0"/>
              <a:buChar char="•"/>
            </a:pPr>
            <a:r>
              <a:rPr lang="en-US" dirty="0" smtClean="0">
                <a:solidFill>
                  <a:schemeClr val="accent1">
                    <a:lumMod val="75000"/>
                  </a:schemeClr>
                </a:solidFill>
                <a:latin typeface="Calibri" pitchFamily="34" charset="0"/>
              </a:rPr>
              <a:t>Definitions of personally identifiable information and examples of sensitive information from different laws and regulations</a:t>
            </a:r>
          </a:p>
          <a:p>
            <a:pPr marL="914400" lvl="1" indent="-457200">
              <a:spcAft>
                <a:spcPts val="1800"/>
              </a:spcAft>
              <a:buFont typeface="Arial" pitchFamily="34" charset="0"/>
              <a:buChar char="•"/>
            </a:pPr>
            <a:r>
              <a:rPr lang="en-US" dirty="0" smtClean="0">
                <a:solidFill>
                  <a:schemeClr val="accent1">
                    <a:lumMod val="75000"/>
                  </a:schemeClr>
                </a:solidFill>
                <a:latin typeface="Calibri" pitchFamily="34" charset="0"/>
              </a:rPr>
              <a:t>IRB and university data classification policies</a:t>
            </a:r>
          </a:p>
          <a:p>
            <a:pPr marL="914400" lvl="1" indent="-457200">
              <a:spcAft>
                <a:spcPts val="1800"/>
              </a:spcAft>
              <a:buFont typeface="Arial" pitchFamily="34" charset="0"/>
              <a:buChar char="•"/>
            </a:pPr>
            <a:r>
              <a:rPr lang="en-US" dirty="0" smtClean="0">
                <a:solidFill>
                  <a:schemeClr val="accent1">
                    <a:lumMod val="75000"/>
                  </a:schemeClr>
                </a:solidFill>
                <a:latin typeface="Calibri" pitchFamily="34" charset="0"/>
              </a:rPr>
              <a:t>Common contractual approaches to data sharing</a:t>
            </a:r>
            <a:endParaRPr lang="en-US" sz="2000" dirty="0" smtClean="0">
              <a:solidFill>
                <a:schemeClr val="accent1">
                  <a:lumMod val="75000"/>
                </a:schemeClr>
              </a:solidFill>
              <a:latin typeface="Calibri" pitchFamily="34" charset="0"/>
            </a:endParaRPr>
          </a:p>
          <a:p>
            <a:pPr marL="914400" lvl="1" indent="-457200">
              <a:lnSpc>
                <a:spcPct val="150000"/>
              </a:lnSpc>
              <a:buFont typeface="Arial" pitchFamily="34" charset="0"/>
              <a:buChar char="•"/>
            </a:pPr>
            <a:endParaRPr lang="en-US" sz="2000" dirty="0" smtClean="0">
              <a:solidFill>
                <a:schemeClr val="accent1">
                  <a:lumMod val="75000"/>
                </a:schemeClr>
              </a:solidFill>
              <a:latin typeface="Calibri" pitchFamily="34" charset="0"/>
            </a:endParaRPr>
          </a:p>
        </p:txBody>
      </p:sp>
      <p:sp>
        <p:nvSpPr>
          <p:cNvPr id="4" name="Oval 3"/>
          <p:cNvSpPr>
            <a:spLocks/>
          </p:cNvSpPr>
          <p:nvPr/>
        </p:nvSpPr>
        <p:spPr>
          <a:xfrm>
            <a:off x="7514113" y="4253231"/>
            <a:ext cx="742950" cy="742950"/>
          </a:xfrm>
          <a:prstGeom prst="ellipse">
            <a:avLst/>
          </a:prstGeom>
          <a:blipFill dpi="0" rotWithShape="1">
            <a:blip r:embed="rId2">
              <a:extLst>
                <a:ext uri="{BEBA8EAE-BF5A-486C-A8C5-ECC9F3942E4B}">
                  <a14:imgProps xmlns:a14="http://schemas.microsoft.com/office/drawing/2010/main">
                    <a14:imgLayer r:embed="rId3">
                      <a14:imgEffect>
                        <a14:sharpenSoften amount="100000"/>
                      </a14:imgEffect>
                      <a14:imgEffect>
                        <a14:colorTemperature colorTemp="5000"/>
                      </a14:imgEffect>
                      <a14:imgEffect>
                        <a14:saturation sat="87000"/>
                      </a14:imgEffect>
                      <a14:imgEffect>
                        <a14:brightnessContrast bright="24000" contrast="-19000"/>
                      </a14:imgEffect>
                    </a14:imgLayer>
                  </a14:imgProps>
                </a:ext>
                <a:ext uri="{28A0092B-C50C-407E-A947-70E740481C1C}">
                  <a14:useLocalDpi xmlns:a14="http://schemas.microsoft.com/office/drawing/2010/main" val="0"/>
                </a:ext>
              </a:extLst>
            </a:blip>
            <a:srcRect/>
            <a:stretch>
              <a:fillRect l="-18000" r="-18000"/>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a:spLocks/>
          </p:cNvSpPr>
          <p:nvPr/>
        </p:nvSpPr>
        <p:spPr>
          <a:xfrm>
            <a:off x="6572251" y="3427184"/>
            <a:ext cx="742950" cy="742950"/>
          </a:xfrm>
          <a:prstGeom prst="ellipse">
            <a:avLst/>
          </a:prstGeom>
          <a:blipFill dpi="0" rotWithShape="1">
            <a:blip r:embed="rId4">
              <a:extLst>
                <a:ext uri="{BEBA8EAE-BF5A-486C-A8C5-ECC9F3942E4B}">
                  <a14:imgProps xmlns:a14="http://schemas.microsoft.com/office/drawing/2010/main">
                    <a14:imgLayer r:embed="rId5">
                      <a14:imgEffect>
                        <a14:sharpenSoften amount="18000"/>
                      </a14:imgEffect>
                      <a14:imgEffect>
                        <a14:colorTemperature colorTemp="6200"/>
                      </a14:imgEffect>
                      <a14:imgEffect>
                        <a14:saturation sat="69000"/>
                      </a14:imgEffect>
                      <a14:imgEffect>
                        <a14:brightnessContrast bright="8000" contrast="-16000"/>
                      </a14:imgEffect>
                    </a14:imgLayer>
                  </a14:imgProps>
                </a:ext>
                <a:ext uri="{28A0092B-C50C-407E-A947-70E740481C1C}">
                  <a14:useLocalDpi xmlns:a14="http://schemas.microsoft.com/office/drawing/2010/main" val="0"/>
                </a:ext>
              </a:extLst>
            </a:blip>
            <a:srcRect/>
            <a:stretch>
              <a:fillRect l="-24000" t="-6000" r="-3000" b="-20000"/>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a:spLocks/>
          </p:cNvSpPr>
          <p:nvPr/>
        </p:nvSpPr>
        <p:spPr>
          <a:xfrm>
            <a:off x="7504588" y="2572451"/>
            <a:ext cx="742950" cy="742950"/>
          </a:xfrm>
          <a:prstGeom prst="ellipse">
            <a:avLst/>
          </a:prstGeom>
          <a:blipFill dpi="0" rotWithShape="1">
            <a:blip r:embed="rId6">
              <a:extLst>
                <a:ext uri="{BEBA8EAE-BF5A-486C-A8C5-ECC9F3942E4B}">
                  <a14:imgProps xmlns:a14="http://schemas.microsoft.com/office/drawing/2010/main">
                    <a14:imgLayer r:embed="rId7">
                      <a14:imgEffect>
                        <a14:sharpenSoften amount="59000"/>
                      </a14:imgEffect>
                      <a14:imgEffect>
                        <a14:colorTemperature colorTemp="6900"/>
                      </a14:imgEffect>
                      <a14:imgEffect>
                        <a14:saturation sat="67000"/>
                      </a14:imgEffect>
                      <a14:imgEffect>
                        <a14:brightnessContrast bright="11000" contrast="-17000"/>
                      </a14:imgEffect>
                    </a14:imgLayer>
                  </a14:imgProps>
                </a:ext>
                <a:ext uri="{28A0092B-C50C-407E-A947-70E740481C1C}">
                  <a14:useLocalDpi xmlns:a14="http://schemas.microsoft.com/office/drawing/2010/main" val="0"/>
                </a:ext>
              </a:extLst>
            </a:blip>
            <a:srcRect/>
            <a:stretch>
              <a:fillRect t="-4000" b="-15000"/>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p:cNvSpPr>
          <p:nvPr/>
        </p:nvSpPr>
        <p:spPr>
          <a:xfrm>
            <a:off x="8343900" y="3427184"/>
            <a:ext cx="742950" cy="742950"/>
          </a:xfrm>
          <a:prstGeom prst="ellipse">
            <a:avLst/>
          </a:prstGeom>
          <a:blipFill dpi="0" rotWithShape="1">
            <a:blip r:embed="rId8">
              <a:extLst>
                <a:ext uri="{BEBA8EAE-BF5A-486C-A8C5-ECC9F3942E4B}">
                  <a14:imgProps xmlns:a14="http://schemas.microsoft.com/office/drawing/2010/main">
                    <a14:imgLayer r:embed="rId9">
                      <a14:imgEffect>
                        <a14:sharpenSoften amount="95000"/>
                      </a14:imgEffect>
                      <a14:imgEffect>
                        <a14:saturation sat="88000"/>
                      </a14:imgEffect>
                      <a14:imgEffect>
                        <a14:brightnessContrast bright="21000" contrast="24000"/>
                      </a14:imgEffect>
                    </a14:imgLayer>
                  </a14:imgProps>
                </a:ext>
                <a:ext uri="{28A0092B-C50C-407E-A947-70E740481C1C}">
                  <a14:useLocalDpi xmlns:a14="http://schemas.microsoft.com/office/drawing/2010/main" val="0"/>
                </a:ext>
              </a:extLst>
            </a:blip>
            <a:srcRect/>
            <a:stretch>
              <a:fillRect b="-15000"/>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53275" y="3336994"/>
            <a:ext cx="1428750" cy="923330"/>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2014 Summer Interns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2997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38978"/>
            <a:ext cx="8229600" cy="5838022"/>
          </a:xfrm>
        </p:spPr>
        <p:txBody>
          <a:bodyPr>
            <a:normAutofit/>
          </a:bodyPr>
          <a:lstStyle/>
          <a:p>
            <a:pPr marL="0" indent="0">
              <a:buNone/>
            </a:pPr>
            <a:endParaRPr lang="en-US" sz="2800" b="1" dirty="0" smtClean="0">
              <a:latin typeface="Calibri" pitchFamily="34" charset="0"/>
            </a:endParaRPr>
          </a:p>
          <a:p>
            <a:pPr marL="0" indent="0" algn="ctr">
              <a:buNone/>
            </a:pPr>
            <a:r>
              <a:rPr lang="en-US" sz="5400" b="1" dirty="0" smtClean="0">
                <a:solidFill>
                  <a:schemeClr val="accent3"/>
                </a:solidFill>
                <a:latin typeface="Calibri" pitchFamily="34" charset="0"/>
              </a:rPr>
              <a:t>Overview</a:t>
            </a:r>
          </a:p>
          <a:p>
            <a:pPr marL="0" indent="0">
              <a:buNone/>
            </a:pPr>
            <a:endParaRPr lang="en-US" sz="2800" b="1" dirty="0">
              <a:latin typeface="Calibri" pitchFamily="34" charset="0"/>
            </a:endParaRPr>
          </a:p>
          <a:p>
            <a:pPr marL="915988"/>
            <a:r>
              <a:rPr lang="en-US" sz="3600" b="1" dirty="0" smtClean="0">
                <a:latin typeface="Calibri" pitchFamily="34" charset="0"/>
              </a:rPr>
              <a:t>Concept</a:t>
            </a:r>
          </a:p>
          <a:p>
            <a:pPr marL="915988"/>
            <a:r>
              <a:rPr lang="en-US" sz="3600" b="1" dirty="0" smtClean="0">
                <a:latin typeface="Calibri" pitchFamily="34" charset="0"/>
              </a:rPr>
              <a:t>Research and Development</a:t>
            </a:r>
          </a:p>
          <a:p>
            <a:pPr marL="915988"/>
            <a:r>
              <a:rPr lang="en-US" sz="3600" b="1" dirty="0" smtClean="0">
                <a:latin typeface="Calibri" pitchFamily="34" charset="0"/>
              </a:rPr>
              <a:t>Demo</a:t>
            </a:r>
          </a:p>
          <a:p>
            <a:pPr marL="915988"/>
            <a:r>
              <a:rPr lang="en-US" sz="3600" b="1" dirty="0" smtClean="0">
                <a:latin typeface="Calibri" pitchFamily="34" charset="0"/>
              </a:rPr>
              <a:t>Plans for the Future</a:t>
            </a:r>
            <a:endParaRPr lang="en-US" sz="3600" b="1" dirty="0">
              <a:latin typeface="Calibri" pitchFamily="34" charset="0"/>
            </a:endParaRPr>
          </a:p>
        </p:txBody>
      </p:sp>
    </p:spTree>
    <p:extLst>
      <p:ext uri="{BB962C8B-B14F-4D97-AF65-F5344CB8AC3E}">
        <p14:creationId xmlns:p14="http://schemas.microsoft.com/office/powerpoint/2010/main" val="1708978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52"/>
            <a:ext cx="8229600" cy="1271874"/>
          </a:xfrm>
        </p:spPr>
        <p:txBody>
          <a:bodyPr/>
          <a:lstStyle/>
          <a:p>
            <a:r>
              <a:rPr lang="en-US" b="1" dirty="0" smtClean="0">
                <a:solidFill>
                  <a:schemeClr val="accent3"/>
                </a:solidFill>
                <a:effectLst/>
                <a:latin typeface="Calibri" pitchFamily="34" charset="0"/>
              </a:rPr>
              <a:t>Research Integration</a:t>
            </a:r>
            <a:endParaRPr lang="en-US" b="1" dirty="0">
              <a:solidFill>
                <a:schemeClr val="accent3"/>
              </a:solidFill>
              <a:effectLst/>
              <a:latin typeface="Calibri" pitchFamily="34" charset="0"/>
            </a:endParaRPr>
          </a:p>
        </p:txBody>
      </p:sp>
      <p:cxnSp>
        <p:nvCxnSpPr>
          <p:cNvPr id="15" name="Straight Arrow Connector 14"/>
          <p:cNvCxnSpPr/>
          <p:nvPr/>
        </p:nvCxnSpPr>
        <p:spPr>
          <a:xfrm flipV="1">
            <a:off x="2347178" y="2295525"/>
            <a:ext cx="1472347" cy="8227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3958431" y="1608703"/>
            <a:ext cx="1225662" cy="1198569"/>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C41B"/>
              </a:solidFill>
            </a:endParaRPr>
          </a:p>
        </p:txBody>
      </p:sp>
      <p:pic>
        <p:nvPicPr>
          <p:cNvPr id="19" name="Picture 4"/>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64203" y="5194420"/>
            <a:ext cx="652216" cy="65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7"/>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3222" y="3545736"/>
            <a:ext cx="721230" cy="721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8"/>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73858" y="1910585"/>
            <a:ext cx="594807" cy="59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21"/>
          <p:cNvSpPr/>
          <p:nvPr/>
        </p:nvSpPr>
        <p:spPr>
          <a:xfrm>
            <a:off x="3977480" y="4921244"/>
            <a:ext cx="1225662" cy="1198569"/>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C41B"/>
              </a:solidFill>
            </a:endParaRPr>
          </a:p>
        </p:txBody>
      </p:sp>
      <p:sp>
        <p:nvSpPr>
          <p:cNvPr id="23" name="Oval 22"/>
          <p:cNvSpPr/>
          <p:nvPr/>
        </p:nvSpPr>
        <p:spPr>
          <a:xfrm>
            <a:off x="3961006" y="3283389"/>
            <a:ext cx="1225662" cy="1198569"/>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C41B"/>
              </a:solidFill>
            </a:endParaRPr>
          </a:p>
        </p:txBody>
      </p:sp>
      <p:cxnSp>
        <p:nvCxnSpPr>
          <p:cNvPr id="24" name="Straight Arrow Connector 23"/>
          <p:cNvCxnSpPr/>
          <p:nvPr/>
        </p:nvCxnSpPr>
        <p:spPr>
          <a:xfrm flipV="1">
            <a:off x="2347178" y="3912348"/>
            <a:ext cx="1384685"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347177" y="4628916"/>
            <a:ext cx="1472348" cy="8916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90525" y="4164732"/>
            <a:ext cx="1785203" cy="369332"/>
          </a:xfrm>
          <a:prstGeom prst="rect">
            <a:avLst/>
          </a:prstGeom>
          <a:noFill/>
        </p:spPr>
        <p:txBody>
          <a:bodyPr wrap="square" rtlCol="0">
            <a:spAutoFit/>
          </a:bodyPr>
          <a:lstStyle/>
          <a:p>
            <a:pPr algn="ctr"/>
            <a:r>
              <a:rPr lang="en-US" b="1" dirty="0">
                <a:solidFill>
                  <a:schemeClr val="accent2"/>
                </a:solidFill>
                <a:latin typeface="Calibri" pitchFamily="34" charset="0"/>
              </a:rPr>
              <a:t>Legal </a:t>
            </a:r>
            <a:r>
              <a:rPr lang="en-US" b="1" dirty="0" smtClean="0">
                <a:solidFill>
                  <a:schemeClr val="accent2"/>
                </a:solidFill>
                <a:latin typeface="Calibri" pitchFamily="34" charset="0"/>
              </a:rPr>
              <a:t>Research</a:t>
            </a:r>
            <a:endParaRPr lang="en-US" dirty="0"/>
          </a:p>
        </p:txBody>
      </p:sp>
      <p:sp>
        <p:nvSpPr>
          <p:cNvPr id="36" name="TextBox 35"/>
          <p:cNvSpPr txBox="1"/>
          <p:nvPr/>
        </p:nvSpPr>
        <p:spPr>
          <a:xfrm>
            <a:off x="3695282" y="2821206"/>
            <a:ext cx="1785203" cy="369332"/>
          </a:xfrm>
          <a:prstGeom prst="rect">
            <a:avLst/>
          </a:prstGeom>
          <a:noFill/>
        </p:spPr>
        <p:txBody>
          <a:bodyPr wrap="square" rtlCol="0">
            <a:spAutoFit/>
          </a:bodyPr>
          <a:lstStyle/>
          <a:p>
            <a:pPr algn="ctr"/>
            <a:r>
              <a:rPr lang="en-US" b="1" dirty="0" smtClean="0">
                <a:solidFill>
                  <a:schemeClr val="accent2"/>
                </a:solidFill>
                <a:latin typeface="Calibri" pitchFamily="34" charset="0"/>
              </a:rPr>
              <a:t>Questionnaire</a:t>
            </a:r>
            <a:endParaRPr lang="en-US" dirty="0"/>
          </a:p>
        </p:txBody>
      </p:sp>
      <p:sp>
        <p:nvSpPr>
          <p:cNvPr id="37" name="TextBox 36"/>
          <p:cNvSpPr txBox="1"/>
          <p:nvPr/>
        </p:nvSpPr>
        <p:spPr>
          <a:xfrm>
            <a:off x="3678659" y="6119579"/>
            <a:ext cx="1785203" cy="646331"/>
          </a:xfrm>
          <a:prstGeom prst="rect">
            <a:avLst/>
          </a:prstGeom>
          <a:noFill/>
        </p:spPr>
        <p:txBody>
          <a:bodyPr wrap="square" rtlCol="0">
            <a:spAutoFit/>
          </a:bodyPr>
          <a:lstStyle/>
          <a:p>
            <a:pPr algn="ctr"/>
            <a:r>
              <a:rPr lang="en-US" b="1" dirty="0" smtClean="0">
                <a:solidFill>
                  <a:schemeClr val="accent2"/>
                </a:solidFill>
                <a:latin typeface="Calibri" pitchFamily="34" charset="0"/>
              </a:rPr>
              <a:t>Tagging Framework</a:t>
            </a:r>
            <a:endParaRPr lang="en-US" dirty="0"/>
          </a:p>
        </p:txBody>
      </p:sp>
      <p:sp>
        <p:nvSpPr>
          <p:cNvPr id="38" name="TextBox 37"/>
          <p:cNvSpPr txBox="1"/>
          <p:nvPr/>
        </p:nvSpPr>
        <p:spPr>
          <a:xfrm>
            <a:off x="3731863" y="4410239"/>
            <a:ext cx="1785203" cy="369332"/>
          </a:xfrm>
          <a:prstGeom prst="rect">
            <a:avLst/>
          </a:prstGeom>
          <a:noFill/>
        </p:spPr>
        <p:txBody>
          <a:bodyPr wrap="square" rtlCol="0">
            <a:spAutoFit/>
          </a:bodyPr>
          <a:lstStyle/>
          <a:p>
            <a:pPr algn="ctr"/>
            <a:r>
              <a:rPr lang="en-US" b="1" dirty="0" smtClean="0">
                <a:solidFill>
                  <a:schemeClr val="accent2"/>
                </a:solidFill>
                <a:latin typeface="Calibri" pitchFamily="34" charset="0"/>
              </a:rPr>
              <a:t>Inference Rules</a:t>
            </a:r>
            <a:endParaRPr lang="en-US" dirty="0"/>
          </a:p>
        </p:txBody>
      </p:sp>
      <p:pic>
        <p:nvPicPr>
          <p:cNvPr id="1026" name="Picture 2" descr="http://datatags.org/assets/images/DataTags-Logo-lar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2594" y="2590986"/>
            <a:ext cx="2013199" cy="821713"/>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Arrow Connector 39"/>
          <p:cNvCxnSpPr/>
          <p:nvPr/>
        </p:nvCxnSpPr>
        <p:spPr>
          <a:xfrm flipV="1">
            <a:off x="5463862" y="3753344"/>
            <a:ext cx="88265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cxnSpLocks/>
          </p:cNvCxnSpPr>
          <p:nvPr/>
        </p:nvCxnSpPr>
        <p:spPr>
          <a:xfrm flipH="1">
            <a:off x="5439119" y="4125585"/>
            <a:ext cx="90739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6666593" y="3698006"/>
            <a:ext cx="1785203" cy="923330"/>
          </a:xfrm>
          <a:prstGeom prst="rect">
            <a:avLst/>
          </a:prstGeom>
          <a:noFill/>
        </p:spPr>
        <p:txBody>
          <a:bodyPr wrap="square" rtlCol="0">
            <a:spAutoFit/>
          </a:bodyPr>
          <a:lstStyle/>
          <a:p>
            <a:pPr algn="ctr"/>
            <a:r>
              <a:rPr lang="en-US" b="1" dirty="0" smtClean="0">
                <a:solidFill>
                  <a:schemeClr val="accent2"/>
                </a:solidFill>
                <a:latin typeface="Calibri" pitchFamily="34" charset="0"/>
              </a:rPr>
              <a:t>Implementation</a:t>
            </a:r>
          </a:p>
          <a:p>
            <a:pPr algn="ctr"/>
            <a:r>
              <a:rPr lang="en-US" b="1" dirty="0" smtClean="0">
                <a:solidFill>
                  <a:schemeClr val="accent2"/>
                </a:solidFill>
                <a:latin typeface="Calibri" pitchFamily="34" charset="0"/>
              </a:rPr>
              <a:t>&amp;</a:t>
            </a:r>
          </a:p>
          <a:p>
            <a:pPr algn="ctr"/>
            <a:r>
              <a:rPr lang="en-US" b="1" dirty="0" smtClean="0">
                <a:solidFill>
                  <a:schemeClr val="accent2"/>
                </a:solidFill>
                <a:latin typeface="Calibri" pitchFamily="34" charset="0"/>
              </a:rPr>
              <a:t>Refinement</a:t>
            </a:r>
            <a:endParaRPr lang="en-US" dirty="0"/>
          </a:p>
        </p:txBody>
      </p:sp>
      <p:pic>
        <p:nvPicPr>
          <p:cNvPr id="44" name="Picture 43" descr="paper_document_text_front_clip_art_12126.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461" y="3233143"/>
            <a:ext cx="697329" cy="813174"/>
          </a:xfrm>
          <a:prstGeom prst="rect">
            <a:avLst/>
          </a:prstGeom>
        </p:spPr>
      </p:pic>
    </p:spTree>
    <p:extLst>
      <p:ext uri="{BB962C8B-B14F-4D97-AF65-F5344CB8AC3E}">
        <p14:creationId xmlns:p14="http://schemas.microsoft.com/office/powerpoint/2010/main" val="697094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83" y="-134269"/>
            <a:ext cx="8229600" cy="1600200"/>
          </a:xfrm>
        </p:spPr>
        <p:txBody>
          <a:bodyPr/>
          <a:lstStyle/>
          <a:p>
            <a:r>
              <a:rPr lang="en-US" b="1" dirty="0" smtClean="0">
                <a:solidFill>
                  <a:schemeClr val="accent3"/>
                </a:solidFill>
                <a:effectLst/>
                <a:latin typeface="Calibri" pitchFamily="34" charset="0"/>
              </a:rPr>
              <a:t>Questionnaire Development</a:t>
            </a:r>
            <a:endParaRPr lang="en-US" b="1" dirty="0">
              <a:solidFill>
                <a:schemeClr val="accent3"/>
              </a:solidFill>
              <a:effectLst/>
              <a:latin typeface="Calibri" pitchFamily="34" charset="0"/>
            </a:endParaRPr>
          </a:p>
        </p:txBody>
      </p:sp>
      <p:sp>
        <p:nvSpPr>
          <p:cNvPr id="4" name="TextBox 3"/>
          <p:cNvSpPr txBox="1"/>
          <p:nvPr/>
        </p:nvSpPr>
        <p:spPr>
          <a:xfrm>
            <a:off x="539827" y="1983036"/>
            <a:ext cx="8031296" cy="4031873"/>
          </a:xfrm>
          <a:prstGeom prst="rect">
            <a:avLst/>
          </a:prstGeom>
          <a:noFill/>
        </p:spPr>
        <p:txBody>
          <a:bodyPr wrap="square" rtlCol="0">
            <a:spAutoFit/>
          </a:bodyPr>
          <a:lstStyle/>
          <a:p>
            <a:pPr marL="514350" indent="-514350">
              <a:spcAft>
                <a:spcPts val="2400"/>
              </a:spcAft>
              <a:buFont typeface="+mj-lt"/>
              <a:buAutoNum type="arabicPeriod"/>
            </a:pPr>
            <a:r>
              <a:rPr lang="en-US" sz="2800" b="1" dirty="0" smtClean="0">
                <a:solidFill>
                  <a:schemeClr val="accent2"/>
                </a:solidFill>
                <a:latin typeface="Calibri" pitchFamily="34" charset="0"/>
              </a:rPr>
              <a:t>Identifying </a:t>
            </a:r>
            <a:r>
              <a:rPr lang="en-US" sz="2800" dirty="0" smtClean="0">
                <a:solidFill>
                  <a:schemeClr val="accent1">
                    <a:lumMod val="75000"/>
                  </a:schemeClr>
                </a:solidFill>
                <a:latin typeface="Calibri" pitchFamily="34" charset="0"/>
              </a:rPr>
              <a:t>regulatory and contractual requirements most relevant to research data sharing</a:t>
            </a:r>
          </a:p>
          <a:p>
            <a:pPr marL="514350" indent="-514350">
              <a:spcAft>
                <a:spcPts val="2400"/>
              </a:spcAft>
              <a:buFont typeface="+mj-lt"/>
              <a:buAutoNum type="arabicPeriod"/>
            </a:pPr>
            <a:r>
              <a:rPr lang="en-US" sz="2800" b="1" dirty="0" smtClean="0">
                <a:solidFill>
                  <a:schemeClr val="accent2"/>
                </a:solidFill>
                <a:latin typeface="Calibri" pitchFamily="34" charset="0"/>
              </a:rPr>
              <a:t>Clustering</a:t>
            </a:r>
            <a:r>
              <a:rPr lang="en-US" sz="2800" b="1" dirty="0" smtClean="0">
                <a:solidFill>
                  <a:schemeClr val="accent1">
                    <a:lumMod val="75000"/>
                  </a:schemeClr>
                </a:solidFill>
                <a:latin typeface="Calibri" pitchFamily="34" charset="0"/>
              </a:rPr>
              <a:t> </a:t>
            </a:r>
            <a:r>
              <a:rPr lang="en-US" sz="2800" dirty="0" smtClean="0">
                <a:solidFill>
                  <a:schemeClr val="accent1">
                    <a:lumMod val="75000"/>
                  </a:schemeClr>
                </a:solidFill>
                <a:latin typeface="Calibri" pitchFamily="34" charset="0"/>
              </a:rPr>
              <a:t>legal requirements and approaches into general categories</a:t>
            </a:r>
          </a:p>
          <a:p>
            <a:pPr marL="514350" indent="-514350">
              <a:spcAft>
                <a:spcPts val="2400"/>
              </a:spcAft>
              <a:buFont typeface="+mj-lt"/>
              <a:buAutoNum type="arabicPeriod"/>
            </a:pPr>
            <a:r>
              <a:rPr lang="en-US" sz="2800" b="1" dirty="0" smtClean="0">
                <a:solidFill>
                  <a:schemeClr val="accent2"/>
                </a:solidFill>
                <a:latin typeface="Calibri" pitchFamily="34" charset="0"/>
              </a:rPr>
              <a:t>Drafting</a:t>
            </a:r>
            <a:r>
              <a:rPr lang="en-US" sz="2800" b="1" dirty="0" smtClean="0">
                <a:solidFill>
                  <a:schemeClr val="accent1">
                    <a:lumMod val="75000"/>
                  </a:schemeClr>
                </a:solidFill>
                <a:latin typeface="Calibri" pitchFamily="34" charset="0"/>
              </a:rPr>
              <a:t> </a:t>
            </a:r>
            <a:r>
              <a:rPr lang="en-US" sz="2800" dirty="0" smtClean="0">
                <a:solidFill>
                  <a:schemeClr val="accent1">
                    <a:lumMod val="75000"/>
                  </a:schemeClr>
                </a:solidFill>
                <a:latin typeface="Calibri" pitchFamily="34" charset="0"/>
              </a:rPr>
              <a:t>annotated </a:t>
            </a:r>
            <a:r>
              <a:rPr lang="en-US" sz="2800" dirty="0" err="1" smtClean="0">
                <a:solidFill>
                  <a:schemeClr val="accent1">
                    <a:lumMod val="75000"/>
                  </a:schemeClr>
                </a:solidFill>
                <a:latin typeface="Calibri" pitchFamily="34" charset="0"/>
              </a:rPr>
              <a:t>DataTags</a:t>
            </a:r>
            <a:r>
              <a:rPr lang="en-US" sz="2800" dirty="0" smtClean="0">
                <a:solidFill>
                  <a:schemeClr val="accent1">
                    <a:lumMod val="75000"/>
                  </a:schemeClr>
                </a:solidFill>
                <a:latin typeface="Calibri" pitchFamily="34" charset="0"/>
              </a:rPr>
              <a:t> questionnaires</a:t>
            </a:r>
          </a:p>
          <a:p>
            <a:pPr marL="514350" indent="-514350">
              <a:spcAft>
                <a:spcPts val="1200"/>
              </a:spcAft>
              <a:buFont typeface="+mj-lt"/>
              <a:buAutoNum type="arabicPeriod"/>
            </a:pPr>
            <a:r>
              <a:rPr lang="en-US" sz="2800" b="1" dirty="0" smtClean="0">
                <a:solidFill>
                  <a:schemeClr val="accent2"/>
                </a:solidFill>
                <a:latin typeface="Calibri" pitchFamily="34" charset="0"/>
              </a:rPr>
              <a:t>Supporting</a:t>
            </a:r>
            <a:r>
              <a:rPr lang="en-US" sz="2800" dirty="0" smtClean="0">
                <a:solidFill>
                  <a:schemeClr val="accent1">
                    <a:lumMod val="75000"/>
                  </a:schemeClr>
                </a:solidFill>
                <a:latin typeface="Calibri" pitchFamily="34" charset="0"/>
              </a:rPr>
              <a:t> implementation process</a:t>
            </a:r>
          </a:p>
        </p:txBody>
      </p:sp>
    </p:spTree>
    <p:extLst>
      <p:ext uri="{BB962C8B-B14F-4D97-AF65-F5344CB8AC3E}">
        <p14:creationId xmlns:p14="http://schemas.microsoft.com/office/powerpoint/2010/main" val="2219316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170"/>
            <a:ext cx="8229600" cy="1510345"/>
          </a:xfrm>
        </p:spPr>
        <p:txBody>
          <a:bodyPr/>
          <a:lstStyle/>
          <a:p>
            <a:r>
              <a:rPr lang="en-US" b="1" dirty="0" smtClean="0">
                <a:solidFill>
                  <a:schemeClr val="accent3"/>
                </a:solidFill>
                <a:effectLst/>
                <a:latin typeface="Calibri" pitchFamily="34" charset="0"/>
              </a:rPr>
              <a:t>Annotated Questionnaires</a:t>
            </a:r>
            <a:endParaRPr lang="en-US" b="1" dirty="0">
              <a:solidFill>
                <a:schemeClr val="accent3"/>
              </a:solidFill>
              <a:effectLst/>
              <a:latin typeface="Calibri" pitchFamily="34" charset="0"/>
            </a:endParaRPr>
          </a:p>
        </p:txBody>
      </p:sp>
      <p:sp>
        <p:nvSpPr>
          <p:cNvPr id="3" name="TextBox 2"/>
          <p:cNvSpPr txBox="1"/>
          <p:nvPr/>
        </p:nvSpPr>
        <p:spPr>
          <a:xfrm>
            <a:off x="457200" y="1663545"/>
            <a:ext cx="8102906" cy="4739759"/>
          </a:xfrm>
          <a:prstGeom prst="rect">
            <a:avLst/>
          </a:prstGeom>
          <a:noFill/>
        </p:spPr>
        <p:txBody>
          <a:bodyPr wrap="square" rtlCol="0">
            <a:spAutoFit/>
          </a:bodyPr>
          <a:lstStyle/>
          <a:p>
            <a:pPr marL="285750" indent="-285750">
              <a:spcAft>
                <a:spcPts val="600"/>
              </a:spcAft>
              <a:buFont typeface="Arial" pitchFamily="34" charset="0"/>
              <a:buChar char="•"/>
            </a:pPr>
            <a:r>
              <a:rPr lang="en-US" sz="2800" b="1" dirty="0" smtClean="0">
                <a:solidFill>
                  <a:schemeClr val="accent2"/>
                </a:solidFill>
                <a:latin typeface="Calibri" pitchFamily="34" charset="0"/>
              </a:rPr>
              <a:t>Question</a:t>
            </a:r>
            <a:r>
              <a:rPr lang="en-US" sz="2800" dirty="0" smtClean="0">
                <a:solidFill>
                  <a:schemeClr val="accent2"/>
                </a:solidFill>
                <a:latin typeface="Calibri" pitchFamily="34" charset="0"/>
              </a:rPr>
              <a:t> </a:t>
            </a:r>
            <a:r>
              <a:rPr lang="en-US" sz="2000" dirty="0" smtClean="0">
                <a:solidFill>
                  <a:schemeClr val="accent1">
                    <a:lumMod val="75000"/>
                  </a:schemeClr>
                </a:solidFill>
                <a:latin typeface="Calibri" pitchFamily="34" charset="0"/>
              </a:rPr>
              <a:t>(written in lay terms)</a:t>
            </a:r>
          </a:p>
          <a:p>
            <a:pPr marL="285750" indent="-285750">
              <a:spcAft>
                <a:spcPts val="600"/>
              </a:spcAft>
              <a:buFont typeface="Arial" pitchFamily="34" charset="0"/>
              <a:buChar char="•"/>
            </a:pPr>
            <a:r>
              <a:rPr lang="en-US" sz="2800" b="1" dirty="0" smtClean="0">
                <a:solidFill>
                  <a:schemeClr val="accent2"/>
                </a:solidFill>
                <a:latin typeface="Calibri" pitchFamily="34" charset="0"/>
              </a:rPr>
              <a:t>Defined terms</a:t>
            </a:r>
          </a:p>
          <a:p>
            <a:pPr marL="285750" indent="-285750">
              <a:spcAft>
                <a:spcPts val="600"/>
              </a:spcAft>
              <a:buFont typeface="Arial" pitchFamily="34" charset="0"/>
              <a:buChar char="•"/>
            </a:pPr>
            <a:r>
              <a:rPr lang="en-US" sz="2800" b="1" dirty="0" smtClean="0">
                <a:solidFill>
                  <a:schemeClr val="accent2"/>
                </a:solidFill>
                <a:latin typeface="Calibri" pitchFamily="34" charset="0"/>
              </a:rPr>
              <a:t>Examples</a:t>
            </a:r>
            <a:r>
              <a:rPr lang="en-US" sz="2800" b="1" dirty="0" smtClean="0">
                <a:solidFill>
                  <a:schemeClr val="accent1">
                    <a:lumMod val="75000"/>
                  </a:schemeClr>
                </a:solidFill>
                <a:latin typeface="Calibri" pitchFamily="34" charset="0"/>
              </a:rPr>
              <a:t> </a:t>
            </a:r>
            <a:r>
              <a:rPr lang="en-US" sz="2800" dirty="0" smtClean="0">
                <a:solidFill>
                  <a:schemeClr val="accent1">
                    <a:lumMod val="75000"/>
                  </a:schemeClr>
                </a:solidFill>
                <a:latin typeface="Calibri" pitchFamily="34" charset="0"/>
              </a:rPr>
              <a:t>of information for each definition </a:t>
            </a:r>
          </a:p>
          <a:p>
            <a:pPr marL="285750" indent="-285750">
              <a:spcAft>
                <a:spcPts val="600"/>
              </a:spcAft>
              <a:buFont typeface="Arial" pitchFamily="34" charset="0"/>
              <a:buChar char="•"/>
            </a:pPr>
            <a:r>
              <a:rPr lang="en-US" sz="2800" b="1" dirty="0" smtClean="0">
                <a:solidFill>
                  <a:schemeClr val="accent2"/>
                </a:solidFill>
                <a:latin typeface="Calibri" pitchFamily="34" charset="0"/>
              </a:rPr>
              <a:t>Citations</a:t>
            </a:r>
            <a:r>
              <a:rPr lang="en-US" sz="2800" b="1" dirty="0" smtClean="0">
                <a:solidFill>
                  <a:schemeClr val="accent1">
                    <a:lumMod val="75000"/>
                  </a:schemeClr>
                </a:solidFill>
                <a:latin typeface="Calibri" pitchFamily="34" charset="0"/>
              </a:rPr>
              <a:t> </a:t>
            </a:r>
            <a:r>
              <a:rPr lang="en-US" sz="2800" dirty="0" smtClean="0">
                <a:solidFill>
                  <a:schemeClr val="accent1">
                    <a:lumMod val="75000"/>
                  </a:schemeClr>
                </a:solidFill>
                <a:latin typeface="Calibri" pitchFamily="34" charset="0"/>
              </a:rPr>
              <a:t>to and </a:t>
            </a:r>
            <a:r>
              <a:rPr lang="en-US" sz="2800" b="1" dirty="0" smtClean="0">
                <a:solidFill>
                  <a:schemeClr val="accent2"/>
                </a:solidFill>
                <a:latin typeface="Calibri" pitchFamily="34" charset="0"/>
              </a:rPr>
              <a:t>excerpts </a:t>
            </a:r>
            <a:r>
              <a:rPr lang="en-US" sz="2800" dirty="0" smtClean="0">
                <a:solidFill>
                  <a:schemeClr val="accent1">
                    <a:lumMod val="75000"/>
                  </a:schemeClr>
                </a:solidFill>
                <a:latin typeface="Calibri" pitchFamily="34" charset="0"/>
              </a:rPr>
              <a:t>of legal authority</a:t>
            </a:r>
          </a:p>
          <a:p>
            <a:pPr marL="285750" indent="-285750">
              <a:spcAft>
                <a:spcPts val="600"/>
              </a:spcAft>
              <a:buFont typeface="Arial" pitchFamily="34" charset="0"/>
              <a:buChar char="•"/>
            </a:pPr>
            <a:r>
              <a:rPr lang="en-US" sz="2800" b="1" dirty="0" smtClean="0">
                <a:solidFill>
                  <a:schemeClr val="accent2"/>
                </a:solidFill>
                <a:latin typeface="Calibri" pitchFamily="34" charset="0"/>
              </a:rPr>
              <a:t>Interpretations</a:t>
            </a:r>
            <a:r>
              <a:rPr lang="en-US" sz="2800" dirty="0" smtClean="0">
                <a:solidFill>
                  <a:schemeClr val="accent1">
                    <a:lumMod val="75000"/>
                  </a:schemeClr>
                </a:solidFill>
                <a:latin typeface="Calibri" pitchFamily="34" charset="0"/>
              </a:rPr>
              <a:t> from case law, agency policies, and the policies of a variety of institutions</a:t>
            </a:r>
          </a:p>
          <a:p>
            <a:pPr marL="285750" indent="-285750">
              <a:spcAft>
                <a:spcPts val="600"/>
              </a:spcAft>
              <a:buFont typeface="Arial" pitchFamily="34" charset="0"/>
              <a:buChar char="•"/>
            </a:pPr>
            <a:r>
              <a:rPr lang="en-US" sz="2800" b="1" dirty="0" smtClean="0">
                <a:solidFill>
                  <a:schemeClr val="accent2"/>
                </a:solidFill>
                <a:latin typeface="Calibri" pitchFamily="34" charset="0"/>
              </a:rPr>
              <a:t>Tags</a:t>
            </a:r>
            <a:r>
              <a:rPr lang="en-US" sz="2800" dirty="0" smtClean="0">
                <a:solidFill>
                  <a:schemeClr val="accent2"/>
                </a:solidFill>
                <a:latin typeface="Calibri" pitchFamily="34" charset="0"/>
              </a:rPr>
              <a:t> </a:t>
            </a:r>
            <a:r>
              <a:rPr lang="en-US" sz="2800" dirty="0" smtClean="0">
                <a:solidFill>
                  <a:schemeClr val="accent1">
                    <a:lumMod val="75000"/>
                  </a:schemeClr>
                </a:solidFill>
                <a:latin typeface="Calibri" pitchFamily="34" charset="0"/>
              </a:rPr>
              <a:t>to be assigned based on answers given </a:t>
            </a:r>
            <a:r>
              <a:rPr lang="en-US" sz="2000" dirty="0" smtClean="0">
                <a:solidFill>
                  <a:schemeClr val="accent1">
                    <a:lumMod val="75000"/>
                  </a:schemeClr>
                </a:solidFill>
                <a:latin typeface="Calibri" pitchFamily="34" charset="0"/>
              </a:rPr>
              <a:t>(and how they should be interpreted)</a:t>
            </a:r>
          </a:p>
          <a:p>
            <a:pPr marL="285750" indent="-285750">
              <a:spcAft>
                <a:spcPts val="600"/>
              </a:spcAft>
              <a:buFont typeface="Arial" pitchFamily="34" charset="0"/>
              <a:buChar char="•"/>
            </a:pPr>
            <a:r>
              <a:rPr lang="en-US" sz="2800" b="1" dirty="0" smtClean="0">
                <a:solidFill>
                  <a:schemeClr val="accent2"/>
                </a:solidFill>
                <a:latin typeface="Calibri" pitchFamily="34" charset="0"/>
              </a:rPr>
              <a:t>Rationale</a:t>
            </a:r>
            <a:r>
              <a:rPr lang="en-US" sz="2800" dirty="0" smtClean="0">
                <a:solidFill>
                  <a:schemeClr val="accent2"/>
                </a:solidFill>
                <a:latin typeface="Calibri" pitchFamily="34" charset="0"/>
              </a:rPr>
              <a:t> </a:t>
            </a:r>
            <a:r>
              <a:rPr lang="en-US" sz="2000" dirty="0" smtClean="0">
                <a:solidFill>
                  <a:schemeClr val="accent1">
                    <a:lumMod val="75000"/>
                  </a:schemeClr>
                </a:solidFill>
                <a:latin typeface="Calibri" pitchFamily="34" charset="0"/>
              </a:rPr>
              <a:t>(why the question is included, written the way it is, and how it translates and reconciles different legal interpretations)</a:t>
            </a:r>
            <a:endParaRPr lang="en-US" sz="2000" dirty="0" smtClean="0">
              <a:solidFill>
                <a:schemeClr val="accent2"/>
              </a:solidFill>
              <a:latin typeface="Calibri" pitchFamily="34" charset="0"/>
            </a:endParaRPr>
          </a:p>
        </p:txBody>
      </p:sp>
    </p:spTree>
    <p:extLst>
      <p:ext uri="{BB962C8B-B14F-4D97-AF65-F5344CB8AC3E}">
        <p14:creationId xmlns:p14="http://schemas.microsoft.com/office/powerpoint/2010/main" val="647387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136"/>
            <a:ext cx="8229600" cy="1288973"/>
          </a:xfrm>
        </p:spPr>
        <p:txBody>
          <a:bodyPr/>
          <a:lstStyle/>
          <a:p>
            <a:r>
              <a:rPr lang="en-US" sz="3600" b="1" dirty="0" smtClean="0">
                <a:solidFill>
                  <a:schemeClr val="accent3"/>
                </a:solidFill>
                <a:effectLst/>
                <a:latin typeface="Calibri" pitchFamily="34" charset="0"/>
              </a:rPr>
              <a:t>Example Question: </a:t>
            </a:r>
            <a:r>
              <a:rPr lang="en-US" sz="3600" b="1" dirty="0" smtClean="0">
                <a:solidFill>
                  <a:schemeClr val="accent2"/>
                </a:solidFill>
                <a:effectLst/>
                <a:latin typeface="Calibri" pitchFamily="34" charset="0"/>
              </a:rPr>
              <a:t>“education records”</a:t>
            </a:r>
            <a:endParaRPr lang="en-US" sz="3600" b="1" dirty="0">
              <a:solidFill>
                <a:schemeClr val="accent2"/>
              </a:solidFill>
              <a:effectLst/>
              <a:latin typeface="Calibri" pitchFamily="34" charset="0"/>
            </a:endParaRPr>
          </a:p>
        </p:txBody>
      </p:sp>
      <p:sp>
        <p:nvSpPr>
          <p:cNvPr id="4" name="TextBox 3"/>
          <p:cNvSpPr txBox="1"/>
          <p:nvPr/>
        </p:nvSpPr>
        <p:spPr>
          <a:xfrm>
            <a:off x="506776" y="2956735"/>
            <a:ext cx="8295701" cy="3600986"/>
          </a:xfrm>
          <a:prstGeom prst="rect">
            <a:avLst/>
          </a:prstGeom>
          <a:noFill/>
        </p:spPr>
        <p:txBody>
          <a:bodyPr wrap="square" numCol="2" rtlCol="0">
            <a:spAutoFit/>
          </a:bodyPr>
          <a:lstStyle/>
          <a:p>
            <a:r>
              <a:rPr lang="en-US" sz="1200" b="1" dirty="0" smtClean="0">
                <a:solidFill>
                  <a:schemeClr val="accent1">
                    <a:lumMod val="75000"/>
                  </a:schemeClr>
                </a:solidFill>
                <a:latin typeface="Calibri" pitchFamily="34" charset="0"/>
              </a:rPr>
              <a:t>Examples </a:t>
            </a:r>
            <a:r>
              <a:rPr lang="en-US" sz="1200" b="1" dirty="0">
                <a:solidFill>
                  <a:schemeClr val="accent1">
                    <a:lumMod val="75000"/>
                  </a:schemeClr>
                </a:solidFill>
                <a:latin typeface="Calibri" pitchFamily="34" charset="0"/>
              </a:rPr>
              <a:t>of records directly related to a student include:</a:t>
            </a:r>
          </a:p>
          <a:p>
            <a:pPr marL="171450" indent="-171450" fontAlgn="base">
              <a:buFont typeface="Arial" pitchFamily="34" charset="0"/>
              <a:buChar char="•"/>
            </a:pPr>
            <a:r>
              <a:rPr lang="en-US" sz="1200" dirty="0" smtClean="0">
                <a:solidFill>
                  <a:schemeClr val="accent1">
                    <a:lumMod val="75000"/>
                  </a:schemeClr>
                </a:solidFill>
                <a:latin typeface="Calibri" pitchFamily="34" charset="0"/>
              </a:rPr>
              <a:t>Directory </a:t>
            </a:r>
            <a:r>
              <a:rPr lang="en-US" sz="1200" dirty="0">
                <a:solidFill>
                  <a:schemeClr val="accent1">
                    <a:lumMod val="75000"/>
                  </a:schemeClr>
                </a:solidFill>
                <a:latin typeface="Calibri" pitchFamily="34" charset="0"/>
              </a:rPr>
              <a:t>information such as name, address, telephone listing, e-mail address, date and place of birth, dates of attendance, number of course units in which enrolled, class level, major field of student, last school attended, degrees and honors received, participation in official student activities, and student athletes’ weight and height</a:t>
            </a:r>
          </a:p>
          <a:p>
            <a:pPr marL="171450" indent="-171450" fontAlgn="base">
              <a:buFont typeface="Arial" pitchFamily="34" charset="0"/>
              <a:buChar char="•"/>
            </a:pPr>
            <a:r>
              <a:rPr lang="en-US" sz="1200" dirty="0" smtClean="0">
                <a:solidFill>
                  <a:schemeClr val="accent1">
                    <a:lumMod val="75000"/>
                  </a:schemeClr>
                </a:solidFill>
                <a:latin typeface="Calibri" pitchFamily="34" charset="0"/>
              </a:rPr>
              <a:t>Demographic </a:t>
            </a:r>
            <a:r>
              <a:rPr lang="en-US" sz="1200" dirty="0">
                <a:solidFill>
                  <a:schemeClr val="accent1">
                    <a:lumMod val="75000"/>
                  </a:schemeClr>
                </a:solidFill>
                <a:latin typeface="Calibri" pitchFamily="34" charset="0"/>
              </a:rPr>
              <a:t>information such as gender, race, ethnicity, nationality, citizenship</a:t>
            </a:r>
          </a:p>
          <a:p>
            <a:pPr marL="171450" indent="-171450" fontAlgn="base">
              <a:buFont typeface="Arial" pitchFamily="34" charset="0"/>
              <a:buChar char="•"/>
            </a:pPr>
            <a:r>
              <a:rPr lang="en-US" sz="1200" dirty="0">
                <a:solidFill>
                  <a:schemeClr val="accent1">
                    <a:lumMod val="75000"/>
                  </a:schemeClr>
                </a:solidFill>
                <a:latin typeface="Calibri" pitchFamily="34" charset="0"/>
              </a:rPr>
              <a:t>Identification photographs</a:t>
            </a:r>
          </a:p>
          <a:p>
            <a:pPr marL="171450" indent="-171450" fontAlgn="base">
              <a:buFont typeface="Arial" pitchFamily="34" charset="0"/>
              <a:buChar char="•"/>
            </a:pPr>
            <a:r>
              <a:rPr lang="en-US" sz="1200" dirty="0">
                <a:solidFill>
                  <a:schemeClr val="accent1">
                    <a:lumMod val="75000"/>
                  </a:schemeClr>
                </a:solidFill>
                <a:latin typeface="Calibri" pitchFamily="34" charset="0"/>
              </a:rPr>
              <a:t>Current academic status, class schedule, courses taken, academic specialization and activities, units attempted and completed, instructors, past academic status, official communications regarding academic status</a:t>
            </a:r>
          </a:p>
          <a:p>
            <a:pPr marL="171450" indent="-171450" fontAlgn="base">
              <a:buFont typeface="Arial" pitchFamily="34" charset="0"/>
              <a:buChar char="•"/>
            </a:pPr>
            <a:r>
              <a:rPr lang="en-US" sz="1200" dirty="0">
                <a:solidFill>
                  <a:schemeClr val="accent1">
                    <a:lumMod val="75000"/>
                  </a:schemeClr>
                </a:solidFill>
                <a:latin typeface="Calibri" pitchFamily="34" charset="0"/>
              </a:rPr>
              <a:t>Academic evaluations, including student examination papers, transcripts, grade point average, grades in courses, test scores, recorded communications that are part of the academic process, and other academic records</a:t>
            </a:r>
          </a:p>
          <a:p>
            <a:pPr marL="171450" indent="-171450" fontAlgn="base">
              <a:buFont typeface="Arial" pitchFamily="34" charset="0"/>
              <a:buChar char="•"/>
            </a:pPr>
            <a:r>
              <a:rPr lang="en-US" sz="1200" dirty="0" smtClean="0">
                <a:solidFill>
                  <a:schemeClr val="accent1">
                    <a:lumMod val="75000"/>
                  </a:schemeClr>
                </a:solidFill>
                <a:latin typeface="Calibri" pitchFamily="34" charset="0"/>
              </a:rPr>
              <a:t>…</a:t>
            </a:r>
          </a:p>
          <a:p>
            <a:r>
              <a:rPr lang="en-US" sz="1200" b="1" dirty="0" smtClean="0">
                <a:solidFill>
                  <a:schemeClr val="accent1">
                    <a:lumMod val="75000"/>
                  </a:schemeClr>
                </a:solidFill>
                <a:latin typeface="Calibri" pitchFamily="34" charset="0"/>
              </a:rPr>
              <a:t>Examples </a:t>
            </a:r>
            <a:r>
              <a:rPr lang="en-US" sz="1200" b="1" dirty="0">
                <a:solidFill>
                  <a:schemeClr val="accent1">
                    <a:lumMod val="75000"/>
                  </a:schemeClr>
                </a:solidFill>
                <a:latin typeface="Calibri" pitchFamily="34" charset="0"/>
              </a:rPr>
              <a:t>of records </a:t>
            </a:r>
            <a:r>
              <a:rPr lang="en-US" sz="1200" b="1" u="sng" dirty="0">
                <a:solidFill>
                  <a:schemeClr val="accent1">
                    <a:lumMod val="75000"/>
                  </a:schemeClr>
                </a:solidFill>
                <a:latin typeface="Calibri" pitchFamily="34" charset="0"/>
              </a:rPr>
              <a:t>not</a:t>
            </a:r>
            <a:r>
              <a:rPr lang="en-US" sz="1200" b="1" dirty="0">
                <a:solidFill>
                  <a:schemeClr val="accent1">
                    <a:lumMod val="75000"/>
                  </a:schemeClr>
                </a:solidFill>
                <a:latin typeface="Calibri" pitchFamily="34" charset="0"/>
              </a:rPr>
              <a:t> directly related to a student include:</a:t>
            </a:r>
          </a:p>
          <a:p>
            <a:pPr marL="171450" indent="-171450" fontAlgn="base">
              <a:buFont typeface="Arial" pitchFamily="34" charset="0"/>
              <a:buChar char="•"/>
            </a:pPr>
            <a:r>
              <a:rPr lang="en-US" sz="1200" dirty="0" smtClean="0">
                <a:solidFill>
                  <a:schemeClr val="accent1">
                    <a:lumMod val="75000"/>
                  </a:schemeClr>
                </a:solidFill>
                <a:latin typeface="Calibri" pitchFamily="34" charset="0"/>
              </a:rPr>
              <a:t>Personal </a:t>
            </a:r>
            <a:r>
              <a:rPr lang="en-US" sz="1200" dirty="0">
                <a:solidFill>
                  <a:schemeClr val="accent1">
                    <a:lumMod val="75000"/>
                  </a:schemeClr>
                </a:solidFill>
                <a:latin typeface="Calibri" pitchFamily="34" charset="0"/>
              </a:rPr>
              <a:t>memory aids held in the sole possession of their creator (such as a teacher’s notes)</a:t>
            </a:r>
          </a:p>
          <a:p>
            <a:pPr marL="171450" indent="-171450" fontAlgn="base">
              <a:buFont typeface="Arial" pitchFamily="34" charset="0"/>
              <a:buChar char="•"/>
            </a:pPr>
            <a:r>
              <a:rPr lang="en-US" sz="1200" dirty="0">
                <a:solidFill>
                  <a:schemeClr val="accent1">
                    <a:lumMod val="75000"/>
                  </a:schemeClr>
                </a:solidFill>
                <a:latin typeface="Calibri" pitchFamily="34" charset="0"/>
              </a:rPr>
              <a:t>Records maintained by the law enforcement division of an educational agency or institution</a:t>
            </a:r>
          </a:p>
          <a:p>
            <a:pPr marL="171450" indent="-171450" fontAlgn="base">
              <a:buFont typeface="Arial" pitchFamily="34" charset="0"/>
              <a:buChar char="•"/>
            </a:pPr>
            <a:r>
              <a:rPr lang="en-US" sz="1200" dirty="0">
                <a:solidFill>
                  <a:schemeClr val="accent1">
                    <a:lumMod val="75000"/>
                  </a:schemeClr>
                </a:solidFill>
                <a:latin typeface="Calibri" pitchFamily="34" charset="0"/>
              </a:rPr>
              <a:t>Employment records for an educational agency or institution</a:t>
            </a:r>
          </a:p>
          <a:p>
            <a:pPr marL="171450" indent="-171450" fontAlgn="base">
              <a:buFont typeface="Arial" pitchFamily="34" charset="0"/>
              <a:buChar char="•"/>
            </a:pPr>
            <a:r>
              <a:rPr lang="en-US" sz="1200" dirty="0">
                <a:solidFill>
                  <a:schemeClr val="accent1">
                    <a:lumMod val="75000"/>
                  </a:schemeClr>
                </a:solidFill>
                <a:latin typeface="Calibri" pitchFamily="34" charset="0"/>
              </a:rPr>
              <a:t>Records produced by a physician, psychiatrist, or other professional for treatment purposes</a:t>
            </a:r>
          </a:p>
          <a:p>
            <a:pPr marL="171450" indent="-171450" fontAlgn="base">
              <a:buFont typeface="Arial" pitchFamily="34" charset="0"/>
              <a:buChar char="•"/>
            </a:pPr>
            <a:r>
              <a:rPr lang="en-US" sz="1200" dirty="0">
                <a:solidFill>
                  <a:schemeClr val="accent1">
                    <a:lumMod val="75000"/>
                  </a:schemeClr>
                </a:solidFill>
                <a:latin typeface="Calibri" pitchFamily="34" charset="0"/>
              </a:rPr>
              <a:t>Grades on peer-graded papers before a teacher has recorded them</a:t>
            </a:r>
          </a:p>
          <a:p>
            <a:pPr marL="171450" indent="-171450" fontAlgn="base">
              <a:buFont typeface="Arial" pitchFamily="34" charset="0"/>
              <a:buChar char="•"/>
            </a:pPr>
            <a:r>
              <a:rPr lang="en-US" sz="1200" dirty="0">
                <a:solidFill>
                  <a:schemeClr val="accent1">
                    <a:lumMod val="75000"/>
                  </a:schemeClr>
                </a:solidFill>
                <a:latin typeface="Calibri" pitchFamily="34" charset="0"/>
              </a:rPr>
              <a:t>Records directly related to other individuals, such as records of teacher misconduct or complaints against school employees, that only tangentially refer to students</a:t>
            </a:r>
          </a:p>
          <a:p>
            <a:pPr marL="171450" indent="-171450" fontAlgn="base">
              <a:buFont typeface="Arial" pitchFamily="34" charset="0"/>
              <a:buChar char="•"/>
            </a:pPr>
            <a:r>
              <a:rPr lang="en-US" sz="1200" dirty="0">
                <a:solidFill>
                  <a:schemeClr val="accent1">
                    <a:lumMod val="75000"/>
                  </a:schemeClr>
                </a:solidFill>
                <a:latin typeface="Calibri" pitchFamily="34" charset="0"/>
              </a:rPr>
              <a:t>Information obtained from observation and not from an education record</a:t>
            </a:r>
          </a:p>
        </p:txBody>
      </p:sp>
      <p:sp>
        <p:nvSpPr>
          <p:cNvPr id="5" name="TextBox 4"/>
          <p:cNvSpPr txBox="1"/>
          <p:nvPr/>
        </p:nvSpPr>
        <p:spPr>
          <a:xfrm>
            <a:off x="495759" y="1410158"/>
            <a:ext cx="8191041" cy="1477328"/>
          </a:xfrm>
          <a:prstGeom prst="rect">
            <a:avLst/>
          </a:prstGeom>
          <a:noFill/>
        </p:spPr>
        <p:txBody>
          <a:bodyPr wrap="square" rtlCol="0">
            <a:spAutoFit/>
          </a:bodyPr>
          <a:lstStyle/>
          <a:p>
            <a:r>
              <a:rPr lang="en-US" dirty="0">
                <a:solidFill>
                  <a:schemeClr val="accent1">
                    <a:lumMod val="75000"/>
                  </a:schemeClr>
                </a:solidFill>
                <a:latin typeface="Calibri" pitchFamily="34" charset="0"/>
              </a:rPr>
              <a:t>Do the data contain any information derived from </a:t>
            </a:r>
            <a:r>
              <a:rPr lang="en-US" b="1" dirty="0">
                <a:solidFill>
                  <a:schemeClr val="accent1">
                    <a:lumMod val="75000"/>
                  </a:schemeClr>
                </a:solidFill>
                <a:latin typeface="Calibri" pitchFamily="34" charset="0"/>
              </a:rPr>
              <a:t>institutional records directly related to a student</a:t>
            </a:r>
            <a:r>
              <a:rPr lang="en-US" dirty="0">
                <a:solidFill>
                  <a:schemeClr val="accent1">
                    <a:lumMod val="75000"/>
                  </a:schemeClr>
                </a:solidFill>
                <a:latin typeface="Calibri" pitchFamily="34" charset="0"/>
              </a:rPr>
              <a:t>? This refers to records maintained by an educational agency or institution, or by a person on behalf of the agency or institution, for each student in the normal course of business. For the purposes of this questionnaire, information may satisfy this definition even if it has been </a:t>
            </a:r>
            <a:r>
              <a:rPr lang="en-US" b="1" dirty="0">
                <a:solidFill>
                  <a:schemeClr val="accent1">
                    <a:lumMod val="75000"/>
                  </a:schemeClr>
                </a:solidFill>
                <a:latin typeface="Calibri" pitchFamily="34" charset="0"/>
              </a:rPr>
              <a:t>deidentified</a:t>
            </a:r>
            <a:r>
              <a:rPr lang="en-US" dirty="0" smtClean="0">
                <a:solidFill>
                  <a:schemeClr val="accent1">
                    <a:lumMod val="75000"/>
                  </a:schemeClr>
                </a:solidFill>
                <a:latin typeface="Calibri" pitchFamily="34" charset="0"/>
              </a:rPr>
              <a:t>.</a:t>
            </a:r>
            <a:endParaRPr lang="en-US" dirty="0">
              <a:solidFill>
                <a:schemeClr val="accent1">
                  <a:lumMod val="75000"/>
                </a:schemeClr>
              </a:solidFill>
            </a:endParaRPr>
          </a:p>
        </p:txBody>
      </p:sp>
    </p:spTree>
    <p:extLst>
      <p:ext uri="{BB962C8B-B14F-4D97-AF65-F5344CB8AC3E}">
        <p14:creationId xmlns:p14="http://schemas.microsoft.com/office/powerpoint/2010/main" val="325975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229600" cy="1400176"/>
          </a:xfrm>
        </p:spPr>
        <p:txBody>
          <a:bodyPr/>
          <a:lstStyle/>
          <a:p>
            <a:r>
              <a:rPr lang="en-US" b="1" dirty="0" smtClean="0">
                <a:solidFill>
                  <a:schemeClr val="accent3"/>
                </a:solidFill>
                <a:effectLst/>
                <a:latin typeface="Calibri" pitchFamily="34" charset="0"/>
              </a:rPr>
              <a:t>Usability Testing</a:t>
            </a:r>
            <a:endParaRPr lang="en-US" b="1" dirty="0">
              <a:solidFill>
                <a:schemeClr val="accent3"/>
              </a:solidFill>
              <a:effectLst/>
              <a:latin typeface="Calibri" pitchFamily="34" charset="0"/>
            </a:endParaRPr>
          </a:p>
        </p:txBody>
      </p:sp>
      <p:sp>
        <p:nvSpPr>
          <p:cNvPr id="3" name="TextBox 2"/>
          <p:cNvSpPr txBox="1"/>
          <p:nvPr/>
        </p:nvSpPr>
        <p:spPr>
          <a:xfrm>
            <a:off x="319489" y="1732058"/>
            <a:ext cx="8527056" cy="4201150"/>
          </a:xfrm>
          <a:prstGeom prst="rect">
            <a:avLst/>
          </a:prstGeom>
          <a:noFill/>
        </p:spPr>
        <p:txBody>
          <a:bodyPr wrap="square" rtlCol="0">
            <a:spAutoFit/>
          </a:bodyPr>
          <a:lstStyle/>
          <a:p>
            <a:pPr marL="285750" indent="-285750">
              <a:spcAft>
                <a:spcPts val="1800"/>
              </a:spcAft>
              <a:buFont typeface="Arial" pitchFamily="34" charset="0"/>
              <a:buChar char="•"/>
            </a:pPr>
            <a:r>
              <a:rPr lang="en-US" sz="2400" b="1" dirty="0" smtClean="0">
                <a:solidFill>
                  <a:schemeClr val="accent2"/>
                </a:solidFill>
                <a:latin typeface="Calibri" pitchFamily="34" charset="0"/>
              </a:rPr>
              <a:t>Feedback </a:t>
            </a:r>
            <a:r>
              <a:rPr lang="en-US" sz="2400" dirty="0" smtClean="0">
                <a:solidFill>
                  <a:schemeClr val="accent1">
                    <a:lumMod val="75000"/>
                  </a:schemeClr>
                </a:solidFill>
                <a:latin typeface="Calibri" pitchFamily="34" charset="0"/>
              </a:rPr>
              <a:t>received from 6 groups of potential </a:t>
            </a:r>
            <a:r>
              <a:rPr lang="en-US" sz="2400" dirty="0" err="1" smtClean="0">
                <a:solidFill>
                  <a:schemeClr val="accent1">
                    <a:lumMod val="75000"/>
                  </a:schemeClr>
                </a:solidFill>
                <a:latin typeface="Calibri" pitchFamily="34" charset="0"/>
              </a:rPr>
              <a:t>DataTags</a:t>
            </a:r>
            <a:r>
              <a:rPr lang="en-US" sz="2400" dirty="0" smtClean="0">
                <a:solidFill>
                  <a:schemeClr val="accent1">
                    <a:lumMod val="75000"/>
                  </a:schemeClr>
                </a:solidFill>
                <a:latin typeface="Calibri" pitchFamily="34" charset="0"/>
              </a:rPr>
              <a:t> users, including researchers, repositories, and academic journals</a:t>
            </a:r>
          </a:p>
          <a:p>
            <a:pPr marL="285750" indent="-285750">
              <a:spcAft>
                <a:spcPts val="1800"/>
              </a:spcAft>
              <a:buFont typeface="Arial" pitchFamily="34" charset="0"/>
              <a:buChar char="•"/>
            </a:pPr>
            <a:r>
              <a:rPr lang="en-US" sz="2400" b="1" dirty="0" smtClean="0">
                <a:solidFill>
                  <a:schemeClr val="accent2"/>
                </a:solidFill>
                <a:latin typeface="Calibri" pitchFamily="34" charset="0"/>
              </a:rPr>
              <a:t>Report </a:t>
            </a:r>
            <a:r>
              <a:rPr lang="en-US" sz="2400" dirty="0" smtClean="0">
                <a:solidFill>
                  <a:schemeClr val="accent1">
                    <a:lumMod val="75000"/>
                  </a:schemeClr>
                </a:solidFill>
                <a:latin typeface="Calibri" pitchFamily="34" charset="0"/>
              </a:rPr>
              <a:t>compiling and analyzing recommendations from users:</a:t>
            </a:r>
          </a:p>
          <a:p>
            <a:pPr marL="1200150" lvl="2" indent="-285750">
              <a:spcAft>
                <a:spcPts val="1800"/>
              </a:spcAft>
              <a:buFont typeface="Arial" pitchFamily="34" charset="0"/>
              <a:buChar char="•"/>
            </a:pPr>
            <a:r>
              <a:rPr lang="en-US" sz="2400" dirty="0" smtClean="0">
                <a:solidFill>
                  <a:schemeClr val="accent1">
                    <a:lumMod val="75000"/>
                  </a:schemeClr>
                </a:solidFill>
                <a:latin typeface="Calibri" pitchFamily="34" charset="0"/>
              </a:rPr>
              <a:t>More detailed documentation to explain the concept</a:t>
            </a:r>
          </a:p>
          <a:p>
            <a:pPr marL="1200150" lvl="2" indent="-285750">
              <a:spcAft>
                <a:spcPts val="1800"/>
              </a:spcAft>
              <a:buFont typeface="Arial" pitchFamily="34" charset="0"/>
              <a:buChar char="•"/>
            </a:pPr>
            <a:r>
              <a:rPr lang="en-US" sz="2400" dirty="0" smtClean="0">
                <a:solidFill>
                  <a:schemeClr val="accent1">
                    <a:lumMod val="75000"/>
                  </a:schemeClr>
                </a:solidFill>
                <a:latin typeface="Calibri" pitchFamily="34" charset="0"/>
              </a:rPr>
              <a:t>Increased transparency into the tagging process</a:t>
            </a:r>
          </a:p>
          <a:p>
            <a:pPr marL="1200150" lvl="2" indent="-285750">
              <a:spcAft>
                <a:spcPts val="1800"/>
              </a:spcAft>
              <a:buFont typeface="Arial" pitchFamily="34" charset="0"/>
              <a:buChar char="•"/>
            </a:pPr>
            <a:r>
              <a:rPr lang="en-US" sz="2400" dirty="0" smtClean="0">
                <a:solidFill>
                  <a:schemeClr val="accent1">
                    <a:lumMod val="75000"/>
                  </a:schemeClr>
                </a:solidFill>
                <a:latin typeface="Calibri" pitchFamily="34" charset="0"/>
              </a:rPr>
              <a:t>Enhanced definitions and examples to minimize ambiguity</a:t>
            </a:r>
          </a:p>
          <a:p>
            <a:pPr marL="285750" indent="-285750">
              <a:spcAft>
                <a:spcPts val="1800"/>
              </a:spcAft>
              <a:buFont typeface="Arial" pitchFamily="34" charset="0"/>
              <a:buChar char="•"/>
            </a:pPr>
            <a:r>
              <a:rPr lang="en-US" sz="2400" b="1" dirty="0" smtClean="0">
                <a:solidFill>
                  <a:schemeClr val="accent2"/>
                </a:solidFill>
                <a:latin typeface="Calibri" pitchFamily="34" charset="0"/>
              </a:rPr>
              <a:t>Revisions</a:t>
            </a:r>
            <a:r>
              <a:rPr lang="en-US" sz="2400" dirty="0" smtClean="0">
                <a:solidFill>
                  <a:schemeClr val="accent1">
                    <a:lumMod val="75000"/>
                  </a:schemeClr>
                </a:solidFill>
                <a:latin typeface="Calibri" pitchFamily="34" charset="0"/>
              </a:rPr>
              <a:t> based on feedback incorporated in </a:t>
            </a:r>
            <a:r>
              <a:rPr lang="en-US" sz="2400" dirty="0" err="1" smtClean="0">
                <a:solidFill>
                  <a:schemeClr val="accent1">
                    <a:lumMod val="75000"/>
                  </a:schemeClr>
                </a:solidFill>
                <a:latin typeface="Calibri" pitchFamily="34" charset="0"/>
              </a:rPr>
              <a:t>DataTags</a:t>
            </a:r>
            <a:r>
              <a:rPr lang="en-US" sz="2400" dirty="0" smtClean="0">
                <a:solidFill>
                  <a:schemeClr val="accent1">
                    <a:lumMod val="75000"/>
                  </a:schemeClr>
                </a:solidFill>
                <a:latin typeface="Calibri" pitchFamily="34" charset="0"/>
              </a:rPr>
              <a:t> v. 1.0</a:t>
            </a:r>
          </a:p>
        </p:txBody>
      </p:sp>
    </p:spTree>
    <p:extLst>
      <p:ext uri="{BB962C8B-B14F-4D97-AF65-F5344CB8AC3E}">
        <p14:creationId xmlns:p14="http://schemas.microsoft.com/office/powerpoint/2010/main" val="37717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24" y="1371600"/>
            <a:ext cx="8295701" cy="2505075"/>
          </a:xfrm>
        </p:spPr>
        <p:txBody>
          <a:bodyPr>
            <a:normAutofit/>
          </a:bodyPr>
          <a:lstStyle/>
          <a:p>
            <a:r>
              <a:rPr lang="en-US" sz="5400" b="1" dirty="0" smtClean="0">
                <a:solidFill>
                  <a:schemeClr val="accent2"/>
                </a:solidFill>
                <a:effectLst/>
                <a:latin typeface="Calibri" pitchFamily="34" charset="0"/>
              </a:rPr>
              <a:t>Demo</a:t>
            </a:r>
            <a:endParaRPr lang="en-US" sz="5400" b="1" dirty="0">
              <a:solidFill>
                <a:schemeClr val="accent2"/>
              </a:solidFill>
              <a:effectLst/>
              <a:latin typeface="Calibri" pitchFamily="34" charset="0"/>
            </a:endParaRPr>
          </a:p>
        </p:txBody>
      </p:sp>
    </p:spTree>
    <p:extLst>
      <p:ext uri="{BB962C8B-B14F-4D97-AF65-F5344CB8AC3E}">
        <p14:creationId xmlns:p14="http://schemas.microsoft.com/office/powerpoint/2010/main" val="3421312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3"/>
                </a:solidFill>
                <a:effectLst/>
                <a:latin typeface="Calibri" panose="020F0502020204030204" pitchFamily="34" charset="0"/>
                <a:cs typeface="Arial" panose="020B0604020202020204" pitchFamily="34" charset="0"/>
              </a:rPr>
              <a:t>Hypothetical Dataset</a:t>
            </a:r>
            <a:endParaRPr lang="en-US" b="1" dirty="0">
              <a:solidFill>
                <a:schemeClr val="accent3"/>
              </a:solidFill>
              <a:effectLst/>
              <a:latin typeface="Calibri" panose="020F0502020204030204" pitchFamily="34" charset="0"/>
              <a:cs typeface="Arial" panose="020B0604020202020204" pitchFamily="34" charset="0"/>
            </a:endParaRPr>
          </a:p>
        </p:txBody>
      </p:sp>
      <p:sp>
        <p:nvSpPr>
          <p:cNvPr id="5" name="Content Placeholder 4"/>
          <p:cNvSpPr>
            <a:spLocks noGrp="1"/>
          </p:cNvSpPr>
          <p:nvPr>
            <p:ph idx="1"/>
          </p:nvPr>
        </p:nvSpPr>
        <p:spPr/>
        <p:txBody>
          <a:bodyPr>
            <a:normAutofit fontScale="92500"/>
          </a:bodyPr>
          <a:lstStyle/>
          <a:p>
            <a:pPr marL="0" indent="0">
              <a:spcAft>
                <a:spcPts val="1200"/>
              </a:spcAft>
              <a:buNone/>
            </a:pPr>
            <a:r>
              <a:rPr lang="en-US" dirty="0">
                <a:latin typeface="Calibri" panose="020F0502020204030204" pitchFamily="34" charset="0"/>
              </a:rPr>
              <a:t>The </a:t>
            </a:r>
            <a:r>
              <a:rPr lang="en-US" dirty="0" smtClean="0">
                <a:latin typeface="Calibri" panose="020F0502020204030204" pitchFamily="34" charset="0"/>
              </a:rPr>
              <a:t>dataset </a:t>
            </a:r>
            <a:r>
              <a:rPr lang="en-US" b="1" dirty="0">
                <a:solidFill>
                  <a:schemeClr val="accent2"/>
                </a:solidFill>
                <a:latin typeface="Calibri" panose="020F0502020204030204" pitchFamily="34" charset="0"/>
              </a:rPr>
              <a:t>contains information collected in a </a:t>
            </a:r>
            <a:r>
              <a:rPr lang="en-US" b="1" dirty="0" smtClean="0">
                <a:solidFill>
                  <a:schemeClr val="accent2"/>
                </a:solidFill>
                <a:latin typeface="Calibri" panose="020F0502020204030204" pitchFamily="34" charset="0"/>
              </a:rPr>
              <a:t>10 year longitudinal health and </a:t>
            </a:r>
            <a:r>
              <a:rPr lang="en-US" b="1" dirty="0">
                <a:solidFill>
                  <a:schemeClr val="accent2"/>
                </a:solidFill>
                <a:latin typeface="Calibri" panose="020F0502020204030204" pitchFamily="34" charset="0"/>
              </a:rPr>
              <a:t>education study</a:t>
            </a:r>
            <a:r>
              <a:rPr lang="en-US" dirty="0">
                <a:latin typeface="Calibri" panose="020F0502020204030204" pitchFamily="34" charset="0"/>
              </a:rPr>
              <a:t>. The research is conducted by academic researchers and </a:t>
            </a:r>
            <a:r>
              <a:rPr lang="en-US" dirty="0" smtClean="0">
                <a:latin typeface="Calibri" panose="020F0502020204030204" pitchFamily="34" charset="0"/>
              </a:rPr>
              <a:t>funded by </a:t>
            </a:r>
            <a:r>
              <a:rPr lang="en-US" dirty="0">
                <a:latin typeface="Calibri" panose="020F0502020204030204" pitchFamily="34" charset="0"/>
              </a:rPr>
              <a:t>their university and a private foundation (however, no government funding </a:t>
            </a:r>
            <a:r>
              <a:rPr lang="en-US" dirty="0" smtClean="0">
                <a:latin typeface="Calibri" panose="020F0502020204030204" pitchFamily="34" charset="0"/>
              </a:rPr>
              <a:t>is involved)</a:t>
            </a:r>
          </a:p>
          <a:p>
            <a:r>
              <a:rPr lang="en-US" b="1" dirty="0" smtClean="0">
                <a:solidFill>
                  <a:schemeClr val="accent2"/>
                </a:solidFill>
                <a:latin typeface="Calibri" panose="020F0502020204030204" pitchFamily="34" charset="0"/>
              </a:rPr>
              <a:t>Subjects:</a:t>
            </a:r>
            <a:r>
              <a:rPr lang="en-US" dirty="0" smtClean="0">
                <a:latin typeface="Calibri" panose="020F0502020204030204" pitchFamily="34" charset="0"/>
              </a:rPr>
              <a:t> public school students in grades 6-12.  Parents received notice and provided written consent.</a:t>
            </a:r>
          </a:p>
          <a:p>
            <a:r>
              <a:rPr lang="en-US" b="1" dirty="0" smtClean="0">
                <a:solidFill>
                  <a:schemeClr val="accent2"/>
                </a:solidFill>
                <a:latin typeface="Calibri" panose="020F0502020204030204" pitchFamily="34" charset="0"/>
              </a:rPr>
              <a:t>Dataset contains:</a:t>
            </a:r>
          </a:p>
          <a:p>
            <a:pPr lvl="1"/>
            <a:r>
              <a:rPr lang="en-US" dirty="0" smtClean="0">
                <a:latin typeface="Calibri" panose="020F0502020204030204" pitchFamily="34" charset="0"/>
              </a:rPr>
              <a:t>grades collected pursuant to transcript requests</a:t>
            </a:r>
          </a:p>
          <a:p>
            <a:pPr lvl="1"/>
            <a:r>
              <a:rPr lang="en-US" dirty="0" smtClean="0">
                <a:latin typeface="Calibri" panose="020F0502020204030204" pitchFamily="34" charset="0"/>
              </a:rPr>
              <a:t>responses to questionnaires distributed at school that cover sensitive topics, such as drug and alcohol use</a:t>
            </a:r>
          </a:p>
          <a:p>
            <a:pPr lvl="1"/>
            <a:r>
              <a:rPr lang="en-US" dirty="0" smtClean="0">
                <a:latin typeface="Calibri" panose="020F0502020204030204" pitchFamily="34" charset="0"/>
              </a:rPr>
              <a:t>biomarkers like blood pressure and heart rate</a:t>
            </a:r>
          </a:p>
          <a:p>
            <a:pPr lvl="1"/>
            <a:r>
              <a:rPr lang="en-US" dirty="0" smtClean="0">
                <a:latin typeface="Calibri" panose="020F0502020204030204" pitchFamily="34" charset="0"/>
              </a:rPr>
              <a:t>direct identifiers, such as names and addresses have been removed, but indirect identifiers such as gender, race, height, weight, and ZIP code remain</a:t>
            </a:r>
          </a:p>
        </p:txBody>
      </p:sp>
    </p:spTree>
    <p:extLst>
      <p:ext uri="{BB962C8B-B14F-4D97-AF65-F5344CB8AC3E}">
        <p14:creationId xmlns:p14="http://schemas.microsoft.com/office/powerpoint/2010/main" val="1985064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24" y="1371600"/>
            <a:ext cx="8295701" cy="2505075"/>
          </a:xfrm>
        </p:spPr>
        <p:txBody>
          <a:bodyPr>
            <a:normAutofit/>
          </a:bodyPr>
          <a:lstStyle/>
          <a:p>
            <a:r>
              <a:rPr lang="en-US" sz="5400" b="1" dirty="0" smtClean="0">
                <a:solidFill>
                  <a:schemeClr val="accent2"/>
                </a:solidFill>
                <a:effectLst/>
                <a:latin typeface="Calibri" pitchFamily="34" charset="0"/>
              </a:rPr>
              <a:t>Plans for the Future</a:t>
            </a:r>
            <a:endParaRPr lang="en-US" sz="5400" b="1" dirty="0">
              <a:solidFill>
                <a:schemeClr val="accent2"/>
              </a:solidFill>
              <a:effectLst/>
              <a:latin typeface="Calibri" pitchFamily="34" charset="0"/>
            </a:endParaRPr>
          </a:p>
        </p:txBody>
      </p:sp>
    </p:spTree>
    <p:extLst>
      <p:ext uri="{BB962C8B-B14F-4D97-AF65-F5344CB8AC3E}">
        <p14:creationId xmlns:p14="http://schemas.microsoft.com/office/powerpoint/2010/main" val="1274574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6676"/>
            <a:ext cx="8229600" cy="1200150"/>
          </a:xfrm>
        </p:spPr>
        <p:txBody>
          <a:bodyPr/>
          <a:lstStyle/>
          <a:p>
            <a:r>
              <a:rPr lang="en-US" b="1" dirty="0" smtClean="0">
                <a:solidFill>
                  <a:schemeClr val="accent3"/>
                </a:solidFill>
                <a:effectLst/>
                <a:latin typeface="Calibri" pitchFamily="34" charset="0"/>
              </a:rPr>
              <a:t>Plans for the Future</a:t>
            </a:r>
            <a:endParaRPr lang="en-US" b="1" dirty="0">
              <a:solidFill>
                <a:schemeClr val="accent3"/>
              </a:solidFill>
              <a:effectLst/>
              <a:latin typeface="Calibri" pitchFamily="34" charset="0"/>
            </a:endParaRPr>
          </a:p>
        </p:txBody>
      </p:sp>
      <p:sp>
        <p:nvSpPr>
          <p:cNvPr id="5" name="Content Placeholder 4"/>
          <p:cNvSpPr>
            <a:spLocks noGrp="1"/>
          </p:cNvSpPr>
          <p:nvPr>
            <p:ph idx="1"/>
          </p:nvPr>
        </p:nvSpPr>
        <p:spPr>
          <a:xfrm>
            <a:off x="438150" y="1343025"/>
            <a:ext cx="8420100" cy="4657725"/>
          </a:xfrm>
        </p:spPr>
        <p:txBody>
          <a:bodyPr>
            <a:noAutofit/>
          </a:bodyPr>
          <a:lstStyle/>
          <a:p>
            <a:pPr>
              <a:spcBef>
                <a:spcPts val="0"/>
              </a:spcBef>
              <a:spcAft>
                <a:spcPts val="1800"/>
              </a:spcAft>
            </a:pPr>
            <a:r>
              <a:rPr lang="en-US" sz="2000" dirty="0" smtClean="0"/>
              <a:t>Conduct additional </a:t>
            </a:r>
            <a:r>
              <a:rPr lang="en-US" sz="2000" b="1" dirty="0" smtClean="0">
                <a:solidFill>
                  <a:schemeClr val="accent2"/>
                </a:solidFill>
              </a:rPr>
              <a:t>usability testing and outreach</a:t>
            </a:r>
            <a:r>
              <a:rPr lang="en-US" sz="2000" dirty="0" smtClean="0"/>
              <a:t> </a:t>
            </a:r>
          </a:p>
          <a:p>
            <a:pPr>
              <a:spcBef>
                <a:spcPts val="0"/>
              </a:spcBef>
              <a:spcAft>
                <a:spcPts val="1800"/>
              </a:spcAft>
            </a:pPr>
            <a:r>
              <a:rPr lang="en-US" sz="2000" dirty="0" smtClean="0"/>
              <a:t>Add support for </a:t>
            </a:r>
            <a:r>
              <a:rPr lang="en-US" sz="2000" b="1" dirty="0" smtClean="0">
                <a:solidFill>
                  <a:schemeClr val="accent2"/>
                </a:solidFill>
              </a:rPr>
              <a:t>data use agreements, consent terms, and IRB policies</a:t>
            </a:r>
          </a:p>
          <a:p>
            <a:pPr>
              <a:spcBef>
                <a:spcPts val="0"/>
              </a:spcBef>
              <a:spcAft>
                <a:spcPts val="1800"/>
              </a:spcAft>
            </a:pPr>
            <a:r>
              <a:rPr lang="en-US" sz="2000" dirty="0" smtClean="0"/>
              <a:t>Improve assessment of </a:t>
            </a:r>
            <a:r>
              <a:rPr lang="en-US" sz="2000" b="1" dirty="0" smtClean="0">
                <a:solidFill>
                  <a:schemeClr val="accent2"/>
                </a:solidFill>
              </a:rPr>
              <a:t>identifiability, sensitivity, and the effectiveness of deidentification</a:t>
            </a:r>
          </a:p>
          <a:p>
            <a:pPr>
              <a:spcBef>
                <a:spcPts val="0"/>
              </a:spcBef>
              <a:spcAft>
                <a:spcPts val="1800"/>
              </a:spcAft>
            </a:pPr>
            <a:r>
              <a:rPr lang="en-US" sz="2000" dirty="0" smtClean="0"/>
              <a:t>Improve </a:t>
            </a:r>
            <a:r>
              <a:rPr lang="en-US" sz="2000" b="1" dirty="0" smtClean="0">
                <a:solidFill>
                  <a:schemeClr val="accent2"/>
                </a:solidFill>
              </a:rPr>
              <a:t>harmonization</a:t>
            </a:r>
            <a:r>
              <a:rPr lang="en-US" sz="2000" dirty="0" smtClean="0"/>
              <a:t> of approaches across different areas of law</a:t>
            </a:r>
          </a:p>
          <a:p>
            <a:pPr>
              <a:spcBef>
                <a:spcPts val="0"/>
              </a:spcBef>
              <a:spcAft>
                <a:spcPts val="1800"/>
              </a:spcAft>
            </a:pPr>
            <a:r>
              <a:rPr lang="en-US" sz="2000" dirty="0" smtClean="0"/>
              <a:t>Develop a </a:t>
            </a:r>
            <a:r>
              <a:rPr lang="en-US" sz="2000" b="1" dirty="0" smtClean="0">
                <a:solidFill>
                  <a:schemeClr val="accent2"/>
                </a:solidFill>
              </a:rPr>
              <a:t>modular license generator</a:t>
            </a:r>
          </a:p>
          <a:p>
            <a:pPr>
              <a:spcBef>
                <a:spcPts val="0"/>
              </a:spcBef>
              <a:spcAft>
                <a:spcPts val="1800"/>
              </a:spcAft>
            </a:pPr>
            <a:r>
              <a:rPr lang="en-US" sz="2000" b="1" dirty="0" smtClean="0">
                <a:solidFill>
                  <a:srgbClr val="F96A1B"/>
                </a:solidFill>
              </a:rPr>
              <a:t>Integrate with repository </a:t>
            </a:r>
            <a:r>
              <a:rPr lang="en-US" sz="2000" dirty="0" smtClean="0"/>
              <a:t>(</a:t>
            </a:r>
            <a:r>
              <a:rPr lang="en-US" sz="2000" dirty="0" err="1" smtClean="0"/>
              <a:t>Dataverse</a:t>
            </a:r>
            <a:r>
              <a:rPr lang="en-US" sz="2000" dirty="0"/>
              <a:t>)</a:t>
            </a:r>
            <a:r>
              <a:rPr lang="en-US" sz="2000" dirty="0" smtClean="0"/>
              <a:t> and differential privacy tools</a:t>
            </a:r>
          </a:p>
          <a:p>
            <a:pPr>
              <a:spcBef>
                <a:spcPts val="0"/>
              </a:spcBef>
              <a:spcAft>
                <a:spcPts val="1800"/>
              </a:spcAft>
            </a:pPr>
            <a:r>
              <a:rPr lang="en-US" sz="2000" dirty="0" smtClean="0"/>
              <a:t>Add formal </a:t>
            </a:r>
            <a:r>
              <a:rPr lang="en-US" sz="2000" b="1" dirty="0" smtClean="0">
                <a:solidFill>
                  <a:schemeClr val="accent2"/>
                </a:solidFill>
              </a:rPr>
              <a:t>verification</a:t>
            </a:r>
            <a:r>
              <a:rPr lang="en-US" sz="2000" dirty="0"/>
              <a:t>,</a:t>
            </a:r>
            <a:r>
              <a:rPr lang="en-US" sz="2000" dirty="0" smtClean="0"/>
              <a:t> </a:t>
            </a:r>
            <a:r>
              <a:rPr lang="en-US" sz="2000" b="1" dirty="0" smtClean="0">
                <a:solidFill>
                  <a:schemeClr val="accent2"/>
                </a:solidFill>
              </a:rPr>
              <a:t>validation</a:t>
            </a:r>
            <a:r>
              <a:rPr lang="en-US" sz="2000" dirty="0" smtClean="0"/>
              <a:t>, and </a:t>
            </a:r>
            <a:r>
              <a:rPr lang="en-US" sz="2000" b="1" dirty="0" smtClean="0">
                <a:solidFill>
                  <a:schemeClr val="accent2"/>
                </a:solidFill>
              </a:rPr>
              <a:t>optimization</a:t>
            </a:r>
            <a:r>
              <a:rPr lang="en-US" sz="2000" dirty="0" smtClean="0"/>
              <a:t> theory and tools</a:t>
            </a:r>
          </a:p>
        </p:txBody>
      </p:sp>
    </p:spTree>
    <p:extLst>
      <p:ext uri="{BB962C8B-B14F-4D97-AF65-F5344CB8AC3E}">
        <p14:creationId xmlns:p14="http://schemas.microsoft.com/office/powerpoint/2010/main" val="667344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smtClean="0">
                <a:solidFill>
                  <a:schemeClr val="accent2"/>
                </a:solidFill>
                <a:effectLst/>
                <a:latin typeface="Calibri" pitchFamily="34" charset="0"/>
              </a:rPr>
              <a:t>Concept</a:t>
            </a:r>
            <a:endParaRPr lang="en-US" sz="7200" b="1" dirty="0">
              <a:solidFill>
                <a:schemeClr val="accent2"/>
              </a:solidFill>
              <a:effectLst/>
              <a:latin typeface="Calibri" pitchFamily="34" charset="0"/>
            </a:endParaRPr>
          </a:p>
        </p:txBody>
      </p:sp>
    </p:spTree>
    <p:extLst>
      <p:ext uri="{BB962C8B-B14F-4D97-AF65-F5344CB8AC3E}">
        <p14:creationId xmlns:p14="http://schemas.microsoft.com/office/powerpoint/2010/main" val="1376847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229600" cy="1419225"/>
          </a:xfrm>
        </p:spPr>
        <p:txBody>
          <a:bodyPr>
            <a:normAutofit/>
          </a:bodyPr>
          <a:lstStyle/>
          <a:p>
            <a:r>
              <a:rPr lang="en-US" b="1" dirty="0" smtClean="0">
                <a:solidFill>
                  <a:schemeClr val="accent3"/>
                </a:solidFill>
                <a:effectLst/>
                <a:latin typeface="Calibri" pitchFamily="34" charset="0"/>
              </a:rPr>
              <a:t>Benefits of Sharing Data</a:t>
            </a:r>
            <a:endParaRPr lang="en-US" b="1" dirty="0">
              <a:solidFill>
                <a:schemeClr val="accent3"/>
              </a:solidFill>
              <a:effectLst/>
              <a:latin typeface="Calibri" pitchFamily="34" charset="0"/>
            </a:endParaRPr>
          </a:p>
        </p:txBody>
      </p:sp>
      <p:sp>
        <p:nvSpPr>
          <p:cNvPr id="3" name="Content Placeholder 2"/>
          <p:cNvSpPr>
            <a:spLocks noGrp="1"/>
          </p:cNvSpPr>
          <p:nvPr>
            <p:ph idx="1"/>
          </p:nvPr>
        </p:nvSpPr>
        <p:spPr>
          <a:xfrm>
            <a:off x="1228725" y="1664237"/>
            <a:ext cx="6953250" cy="4525963"/>
          </a:xfrm>
        </p:spPr>
        <p:txBody>
          <a:bodyPr>
            <a:normAutofit/>
          </a:bodyPr>
          <a:lstStyle/>
          <a:p>
            <a:pPr>
              <a:spcBef>
                <a:spcPts val="0"/>
              </a:spcBef>
              <a:spcAft>
                <a:spcPts val="1800"/>
              </a:spcAft>
            </a:pPr>
            <a:r>
              <a:rPr lang="en-US" sz="2800" dirty="0" smtClean="0"/>
              <a:t>Transparency</a:t>
            </a:r>
          </a:p>
          <a:p>
            <a:pPr>
              <a:spcBef>
                <a:spcPts val="0"/>
              </a:spcBef>
              <a:spcAft>
                <a:spcPts val="1800"/>
              </a:spcAft>
            </a:pPr>
            <a:r>
              <a:rPr lang="en-US" sz="2800" dirty="0" smtClean="0"/>
              <a:t>Collaboration</a:t>
            </a:r>
          </a:p>
          <a:p>
            <a:pPr>
              <a:spcBef>
                <a:spcPts val="0"/>
              </a:spcBef>
              <a:spcAft>
                <a:spcPts val="1800"/>
              </a:spcAft>
            </a:pPr>
            <a:r>
              <a:rPr lang="en-US" sz="2800" dirty="0" smtClean="0"/>
              <a:t>Research acceleration</a:t>
            </a:r>
          </a:p>
          <a:p>
            <a:pPr>
              <a:spcBef>
                <a:spcPts val="0"/>
              </a:spcBef>
              <a:spcAft>
                <a:spcPts val="1800"/>
              </a:spcAft>
            </a:pPr>
            <a:r>
              <a:rPr lang="en-US" sz="2800" dirty="0" smtClean="0"/>
              <a:t>Reproducibility</a:t>
            </a:r>
          </a:p>
          <a:p>
            <a:pPr>
              <a:spcBef>
                <a:spcPts val="0"/>
              </a:spcBef>
              <a:spcAft>
                <a:spcPts val="1800"/>
              </a:spcAft>
            </a:pPr>
            <a:r>
              <a:rPr lang="en-US" sz="2800" dirty="0" smtClean="0"/>
              <a:t>Data citation</a:t>
            </a:r>
          </a:p>
          <a:p>
            <a:pPr>
              <a:spcBef>
                <a:spcPts val="0"/>
              </a:spcBef>
              <a:spcAft>
                <a:spcPts val="1800"/>
              </a:spcAft>
            </a:pPr>
            <a:r>
              <a:rPr lang="en-US" sz="2800" dirty="0" smtClean="0">
                <a:solidFill>
                  <a:schemeClr val="accent2"/>
                </a:solidFill>
              </a:rPr>
              <a:t>Compliance with requirements from sponsors and publishers</a:t>
            </a:r>
          </a:p>
          <a:p>
            <a:pPr marL="457200" lvl="1" indent="0">
              <a:buNone/>
            </a:pPr>
            <a:endParaRPr lang="en-US" dirty="0"/>
          </a:p>
        </p:txBody>
      </p:sp>
    </p:spTree>
    <p:extLst>
      <p:ext uri="{BB962C8B-B14F-4D97-AF65-F5344CB8AC3E}">
        <p14:creationId xmlns:p14="http://schemas.microsoft.com/office/powerpoint/2010/main" val="1508475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961" y="263262"/>
            <a:ext cx="7866044" cy="1600200"/>
          </a:xfrm>
        </p:spPr>
        <p:txBody>
          <a:bodyPr>
            <a:normAutofit/>
          </a:bodyPr>
          <a:lstStyle/>
          <a:p>
            <a:pPr>
              <a:lnSpc>
                <a:spcPct val="85000"/>
              </a:lnSpc>
            </a:pPr>
            <a:r>
              <a:rPr lang="en-US" b="1" dirty="0" smtClean="0">
                <a:solidFill>
                  <a:schemeClr val="accent3"/>
                </a:solidFill>
                <a:effectLst/>
                <a:latin typeface="Calibri" pitchFamily="34" charset="0"/>
              </a:rPr>
              <a:t>Difficulty of Sharing Sensitive Data</a:t>
            </a:r>
            <a:endParaRPr lang="en-US" b="1" dirty="0">
              <a:solidFill>
                <a:schemeClr val="accent3"/>
              </a:solidFill>
              <a:effectLst/>
              <a:latin typeface="Calibri" pitchFamily="34" charset="0"/>
            </a:endParaRPr>
          </a:p>
        </p:txBody>
      </p:sp>
      <p:sp>
        <p:nvSpPr>
          <p:cNvPr id="3" name="Content Placeholder 2"/>
          <p:cNvSpPr>
            <a:spLocks noGrp="1"/>
          </p:cNvSpPr>
          <p:nvPr>
            <p:ph idx="1"/>
          </p:nvPr>
        </p:nvSpPr>
        <p:spPr>
          <a:xfrm>
            <a:off x="413132" y="1968237"/>
            <a:ext cx="8229600" cy="4305623"/>
          </a:xfrm>
        </p:spPr>
        <p:txBody>
          <a:bodyPr>
            <a:normAutofit fontScale="77500" lnSpcReduction="20000"/>
          </a:bodyPr>
          <a:lstStyle/>
          <a:p>
            <a:pPr>
              <a:spcBef>
                <a:spcPts val="0"/>
              </a:spcBef>
              <a:spcAft>
                <a:spcPts val="1200"/>
              </a:spcAft>
            </a:pPr>
            <a:r>
              <a:rPr lang="en-US" sz="3600" b="1" dirty="0" smtClean="0">
                <a:solidFill>
                  <a:schemeClr val="accent2"/>
                </a:solidFill>
                <a:latin typeface="Calibri" pitchFamily="34" charset="0"/>
              </a:rPr>
              <a:t>Complexity of law</a:t>
            </a:r>
          </a:p>
          <a:p>
            <a:pPr lvl="1">
              <a:spcBef>
                <a:spcPts val="0"/>
              </a:spcBef>
              <a:spcAft>
                <a:spcPts val="1200"/>
              </a:spcAft>
            </a:pPr>
            <a:r>
              <a:rPr lang="en-US" sz="2400" dirty="0" smtClean="0">
                <a:latin typeface="Calibri" pitchFamily="34" charset="0"/>
              </a:rPr>
              <a:t>Thousands of privacy laws in the US alone, at federal, state and local level, usually context-specific</a:t>
            </a:r>
          </a:p>
          <a:p>
            <a:pPr lvl="1"/>
            <a:r>
              <a:rPr lang="en-US" sz="2400" dirty="0" smtClean="0">
                <a:latin typeface="Calibri" pitchFamily="34" charset="0"/>
              </a:rPr>
              <a:t>e.g., HIPAA applies only to covered entities (health plans, health care clearinghouses, and health care providers) and their business associates (legal, consulting, data aggregation, etc.)</a:t>
            </a:r>
          </a:p>
          <a:p>
            <a:pPr marL="457200" lvl="1" indent="0">
              <a:buNone/>
            </a:pPr>
            <a:endParaRPr lang="en-US" sz="2000" dirty="0" smtClean="0">
              <a:latin typeface="Calibri" pitchFamily="34" charset="0"/>
            </a:endParaRPr>
          </a:p>
          <a:p>
            <a:r>
              <a:rPr lang="en-US" sz="3600" b="1" dirty="0" smtClean="0">
                <a:solidFill>
                  <a:schemeClr val="accent2"/>
                </a:solidFill>
                <a:latin typeface="Calibri" pitchFamily="34" charset="0"/>
              </a:rPr>
              <a:t>Options available to researchers</a:t>
            </a:r>
          </a:p>
          <a:p>
            <a:pPr lvl="1"/>
            <a:r>
              <a:rPr lang="en-US" sz="2400" b="1" dirty="0" smtClean="0">
                <a:latin typeface="Calibri" pitchFamily="34" charset="0"/>
              </a:rPr>
              <a:t>Restrict access</a:t>
            </a:r>
            <a:r>
              <a:rPr lang="en-US" sz="2400" dirty="0" smtClean="0">
                <a:latin typeface="Calibri" pitchFamily="34" charset="0"/>
              </a:rPr>
              <a:t> under terms of a user agreement </a:t>
            </a:r>
            <a:r>
              <a:rPr lang="en-US" sz="3300" dirty="0"/>
              <a:t>→</a:t>
            </a:r>
            <a:r>
              <a:rPr lang="en-US" sz="2400" dirty="0" smtClean="0">
                <a:latin typeface="Calibri" pitchFamily="34" charset="0"/>
              </a:rPr>
              <a:t> </a:t>
            </a:r>
            <a:r>
              <a:rPr lang="en-US" sz="2400" i="1" dirty="0" smtClean="0">
                <a:solidFill>
                  <a:schemeClr val="accent2"/>
                </a:solidFill>
                <a:latin typeface="Calibri" pitchFamily="34" charset="0"/>
              </a:rPr>
              <a:t>very few people can access, and use restrictions may be unclear or overly constraining</a:t>
            </a:r>
          </a:p>
          <a:p>
            <a:pPr lvl="1"/>
            <a:r>
              <a:rPr lang="en-US" sz="2400" b="1" dirty="0" smtClean="0">
                <a:latin typeface="Calibri" pitchFamily="34" charset="0"/>
              </a:rPr>
              <a:t>Share a deidentified dataset </a:t>
            </a:r>
            <a:r>
              <a:rPr lang="en-US" sz="3300" dirty="0"/>
              <a:t>→</a:t>
            </a:r>
            <a:r>
              <a:rPr lang="en-US" sz="2400" dirty="0" smtClean="0">
                <a:latin typeface="Calibri" pitchFamily="34" charset="0"/>
              </a:rPr>
              <a:t> </a:t>
            </a:r>
            <a:r>
              <a:rPr lang="en-US" sz="2400" i="1" dirty="0" smtClean="0">
                <a:solidFill>
                  <a:srgbClr val="F96A1B"/>
                </a:solidFill>
                <a:latin typeface="Calibri" pitchFamily="34" charset="0"/>
              </a:rPr>
              <a:t>many people can access, but often utility is reduced and/or privacy protection is ineffective</a:t>
            </a:r>
            <a:endParaRPr lang="en-US" sz="2400" dirty="0" smtClean="0">
              <a:solidFill>
                <a:srgbClr val="F96A1B"/>
              </a:solidFill>
              <a:latin typeface="Calibri" pitchFamily="34" charset="0"/>
            </a:endParaRPr>
          </a:p>
          <a:p>
            <a:pPr lvl="1"/>
            <a:r>
              <a:rPr lang="en-US" sz="2400" b="1" dirty="0" smtClean="0">
                <a:latin typeface="Calibri" pitchFamily="34" charset="0"/>
              </a:rPr>
              <a:t>Not share at all </a:t>
            </a:r>
            <a:r>
              <a:rPr lang="en-US" sz="3300" dirty="0"/>
              <a:t>→</a:t>
            </a:r>
            <a:r>
              <a:rPr lang="en-US" sz="2400" dirty="0" smtClean="0">
                <a:latin typeface="Calibri" pitchFamily="34" charset="0"/>
              </a:rPr>
              <a:t> </a:t>
            </a:r>
            <a:r>
              <a:rPr lang="en-US" sz="2400" i="1" dirty="0" smtClean="0">
                <a:solidFill>
                  <a:srgbClr val="F96A1B"/>
                </a:solidFill>
                <a:latin typeface="Calibri" pitchFamily="34" charset="0"/>
              </a:rPr>
              <a:t>nobody can access</a:t>
            </a:r>
            <a:endParaRPr lang="en-US" dirty="0">
              <a:solidFill>
                <a:srgbClr val="F96A1B"/>
              </a:solidFill>
              <a:latin typeface="Calibri" pitchFamily="34" charset="0"/>
            </a:endParaRPr>
          </a:p>
        </p:txBody>
      </p:sp>
    </p:spTree>
    <p:extLst>
      <p:ext uri="{BB962C8B-B14F-4D97-AF65-F5344CB8AC3E}">
        <p14:creationId xmlns:p14="http://schemas.microsoft.com/office/powerpoint/2010/main" val="1382682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993834"/>
          </a:xfrm>
        </p:spPr>
        <p:txBody>
          <a:bodyPr>
            <a:normAutofit/>
          </a:bodyPr>
          <a:lstStyle/>
          <a:p>
            <a:pPr marL="0" indent="0">
              <a:buNone/>
            </a:pPr>
            <a:endParaRPr lang="en-US" sz="2000" dirty="0" smtClean="0"/>
          </a:p>
          <a:p>
            <a:pPr marL="0" indent="0" algn="ctr">
              <a:buNone/>
            </a:pPr>
            <a:r>
              <a:rPr lang="en-US" sz="2800" dirty="0" smtClean="0"/>
              <a:t>How about providing a tool that generates </a:t>
            </a:r>
          </a:p>
          <a:p>
            <a:pPr marL="0" indent="0" algn="ctr">
              <a:buNone/>
            </a:pPr>
            <a:r>
              <a:rPr lang="en-US" sz="2800" b="1" i="1" dirty="0" smtClean="0">
                <a:solidFill>
                  <a:schemeClr val="accent2"/>
                </a:solidFill>
              </a:rPr>
              <a:t>a policy for your sensitive data</a:t>
            </a:r>
            <a:r>
              <a:rPr lang="en-US" sz="2800" dirty="0" smtClean="0"/>
              <a:t> </a:t>
            </a:r>
          </a:p>
          <a:p>
            <a:pPr marL="0" indent="0" algn="ctr">
              <a:buNone/>
            </a:pPr>
            <a:r>
              <a:rPr lang="en-US" sz="2800" dirty="0" smtClean="0"/>
              <a:t>that defines how to transfer, store,</a:t>
            </a:r>
          </a:p>
          <a:p>
            <a:pPr marL="0" indent="0" algn="ctr">
              <a:buNone/>
            </a:pPr>
            <a:r>
              <a:rPr lang="en-US" sz="2800" dirty="0" smtClean="0"/>
              <a:t>access and use those data?</a:t>
            </a:r>
          </a:p>
          <a:p>
            <a:pPr marL="0" indent="0" algn="ctr">
              <a:buNone/>
            </a:pPr>
            <a:endParaRPr lang="en-US" dirty="0" smtClean="0"/>
          </a:p>
        </p:txBody>
      </p:sp>
      <p:sp>
        <p:nvSpPr>
          <p:cNvPr id="2" name="Rectangle 1"/>
          <p:cNvSpPr/>
          <p:nvPr/>
        </p:nvSpPr>
        <p:spPr>
          <a:xfrm>
            <a:off x="2141017" y="4819746"/>
            <a:ext cx="4619598" cy="584775"/>
          </a:xfrm>
          <a:prstGeom prst="rect">
            <a:avLst/>
          </a:prstGeom>
        </p:spPr>
        <p:txBody>
          <a:bodyPr wrap="none">
            <a:spAutoFit/>
          </a:bodyPr>
          <a:lstStyle/>
          <a:p>
            <a:pPr algn="ctr"/>
            <a:r>
              <a:rPr lang="en-US" sz="3200" dirty="0">
                <a:solidFill>
                  <a:schemeClr val="accent3"/>
                </a:solidFill>
                <a:latin typeface="Calibri" pitchFamily="34" charset="0"/>
              </a:rPr>
              <a:t>. . . and </a:t>
            </a:r>
            <a:r>
              <a:rPr lang="en-US" sz="3200" dirty="0" err="1">
                <a:solidFill>
                  <a:schemeClr val="accent3"/>
                </a:solidFill>
                <a:latin typeface="Calibri" pitchFamily="34" charset="0"/>
              </a:rPr>
              <a:t>DataTags</a:t>
            </a:r>
            <a:r>
              <a:rPr lang="en-US" sz="3200" dirty="0">
                <a:solidFill>
                  <a:schemeClr val="accent3"/>
                </a:solidFill>
                <a:latin typeface="Calibri" pitchFamily="34" charset="0"/>
              </a:rPr>
              <a:t> was born</a:t>
            </a:r>
          </a:p>
        </p:txBody>
      </p:sp>
    </p:spTree>
    <p:extLst>
      <p:ext uri="{BB962C8B-B14F-4D97-AF65-F5344CB8AC3E}">
        <p14:creationId xmlns:p14="http://schemas.microsoft.com/office/powerpoint/2010/main" val="180363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taverse_network-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2326" y="1446080"/>
            <a:ext cx="1583672" cy="861412"/>
          </a:xfrm>
          <a:prstGeom prst="rect">
            <a:avLst/>
          </a:prstGeom>
        </p:spPr>
      </p:pic>
      <p:sp>
        <p:nvSpPr>
          <p:cNvPr id="5" name="Process 30"/>
          <p:cNvSpPr/>
          <p:nvPr/>
        </p:nvSpPr>
        <p:spPr>
          <a:xfrm>
            <a:off x="5695258" y="1447800"/>
            <a:ext cx="1498736" cy="897373"/>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Risk Assessment and</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rPr>
              <a:t>De-Identification</a:t>
            </a:r>
            <a:endParaRPr kumimoji="0" lang="en-US" sz="1400" b="0" i="0" u="none" strike="noStrike" kern="0" cap="none" spc="0" normalizeH="0" baseline="0" noProof="0" dirty="0">
              <a:ln>
                <a:noFill/>
              </a:ln>
              <a:solidFill>
                <a:srgbClr val="000000"/>
              </a:solidFill>
              <a:effectLst/>
              <a:uLnTx/>
              <a:uFillTx/>
            </a:endParaRPr>
          </a:p>
        </p:txBody>
      </p:sp>
      <p:sp>
        <p:nvSpPr>
          <p:cNvPr id="6" name="Process 31"/>
          <p:cNvSpPr/>
          <p:nvPr/>
        </p:nvSpPr>
        <p:spPr>
          <a:xfrm>
            <a:off x="6057900" y="2960863"/>
            <a:ext cx="1136094" cy="897373"/>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Differential </a:t>
            </a:r>
            <a:r>
              <a:rPr kumimoji="0" lang="en-US" sz="1400" b="0" i="0" u="none" strike="noStrike" kern="0" cap="none" spc="0" normalizeH="0" baseline="0" noProof="0" dirty="0" smtClean="0">
                <a:ln>
                  <a:noFill/>
                </a:ln>
                <a:solidFill>
                  <a:prstClr val="black"/>
                </a:solidFill>
                <a:effectLst/>
                <a:uLnTx/>
                <a:uFillTx/>
              </a:rPr>
              <a:t>Privacy</a:t>
            </a:r>
            <a:endParaRPr kumimoji="0" lang="en-US" sz="1400" b="0" i="0" u="none" strike="noStrike" kern="0" cap="none" spc="0" normalizeH="0" baseline="0" noProof="0" dirty="0">
              <a:ln>
                <a:noFill/>
              </a:ln>
              <a:solidFill>
                <a:prstClr val="black"/>
              </a:solidFill>
              <a:effectLst/>
              <a:uLnTx/>
              <a:uFillTx/>
            </a:endParaRPr>
          </a:p>
        </p:txBody>
      </p:sp>
      <p:sp>
        <p:nvSpPr>
          <p:cNvPr id="7" name="Process 32"/>
          <p:cNvSpPr/>
          <p:nvPr/>
        </p:nvSpPr>
        <p:spPr>
          <a:xfrm>
            <a:off x="5873526" y="4468165"/>
            <a:ext cx="1320468" cy="1049862"/>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Customized &amp; Machine-Actionable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Terms of </a:t>
            </a:r>
            <a:r>
              <a:rPr kumimoji="0" lang="en-US" sz="1400" b="0" i="0" u="none" strike="noStrike" kern="0" cap="none" spc="0" normalizeH="0" baseline="0" noProof="0" dirty="0" smtClean="0">
                <a:ln>
                  <a:noFill/>
                </a:ln>
                <a:solidFill>
                  <a:prstClr val="black"/>
                </a:solidFill>
                <a:effectLst/>
                <a:uLnTx/>
                <a:uFillTx/>
              </a:rPr>
              <a:t>Use</a:t>
            </a:r>
            <a:endParaRPr kumimoji="0" lang="en-US" sz="1400" b="0" i="0" u="none" strike="noStrike" kern="0" cap="none" spc="0" normalizeH="0" baseline="0" noProof="0" dirty="0">
              <a:ln>
                <a:noFill/>
              </a:ln>
              <a:solidFill>
                <a:prstClr val="black"/>
              </a:solidFill>
              <a:effectLst/>
              <a:uLnTx/>
              <a:uFillTx/>
            </a:endParaRPr>
          </a:p>
        </p:txBody>
      </p:sp>
      <p:sp>
        <p:nvSpPr>
          <p:cNvPr id="8" name="Process 9"/>
          <p:cNvSpPr/>
          <p:nvPr/>
        </p:nvSpPr>
        <p:spPr>
          <a:xfrm>
            <a:off x="4300444" y="2990807"/>
            <a:ext cx="1086599" cy="837485"/>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Data Tag </a:t>
            </a:r>
            <a:r>
              <a:rPr kumimoji="0" lang="en-US" sz="1400" b="0" i="0" u="none" strike="noStrike" kern="0" cap="none" spc="0" normalizeH="0" baseline="0" noProof="0" dirty="0" smtClean="0">
                <a:ln>
                  <a:noFill/>
                </a:ln>
                <a:solidFill>
                  <a:prstClr val="black"/>
                </a:solidFill>
                <a:effectLst/>
                <a:uLnTx/>
                <a:uFillTx/>
              </a:rPr>
              <a:t>Generator</a:t>
            </a:r>
            <a:endParaRPr kumimoji="0" lang="en-US" sz="1400" b="0" i="0" u="none" strike="noStrike" kern="0" cap="none" spc="0" normalizeH="0" baseline="0" noProof="0" dirty="0">
              <a:ln>
                <a:noFill/>
              </a:ln>
              <a:solidFill>
                <a:prstClr val="black"/>
              </a:solidFill>
              <a:effectLst/>
              <a:uLnTx/>
              <a:uFillTx/>
            </a:endParaRPr>
          </a:p>
        </p:txBody>
      </p:sp>
      <p:sp>
        <p:nvSpPr>
          <p:cNvPr id="9" name="Data 10"/>
          <p:cNvSpPr/>
          <p:nvPr/>
        </p:nvSpPr>
        <p:spPr>
          <a:xfrm>
            <a:off x="2894918" y="2986101"/>
            <a:ext cx="991281" cy="842191"/>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Data Set</a:t>
            </a:r>
          </a:p>
        </p:txBody>
      </p:sp>
      <p:sp>
        <p:nvSpPr>
          <p:cNvPr id="10" name="Data 12"/>
          <p:cNvSpPr/>
          <p:nvPr/>
        </p:nvSpPr>
        <p:spPr>
          <a:xfrm>
            <a:off x="7404111" y="2988454"/>
            <a:ext cx="1735091" cy="842191"/>
          </a:xfrm>
          <a:prstGeom prst="flowChartInputOutpu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Query Access</a:t>
            </a:r>
          </a:p>
        </p:txBody>
      </p:sp>
      <p:sp>
        <p:nvSpPr>
          <p:cNvPr id="11" name="Data 13"/>
          <p:cNvSpPr/>
          <p:nvPr/>
        </p:nvSpPr>
        <p:spPr>
          <a:xfrm>
            <a:off x="7385807" y="4565817"/>
            <a:ext cx="1713529" cy="842191"/>
          </a:xfrm>
          <a:prstGeom prst="flowChartInputOutpu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Restricted Access</a:t>
            </a:r>
          </a:p>
        </p:txBody>
      </p:sp>
      <p:cxnSp>
        <p:nvCxnSpPr>
          <p:cNvPr id="12" name="Straight Arrow Connector 11"/>
          <p:cNvCxnSpPr>
            <a:stCxn id="9" idx="5"/>
            <a:endCxn id="8" idx="1"/>
          </p:cNvCxnSpPr>
          <p:nvPr/>
        </p:nvCxnSpPr>
        <p:spPr>
          <a:xfrm>
            <a:off x="3787071" y="3407197"/>
            <a:ext cx="513373" cy="235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3" name="Straight Arrow Connector 12"/>
          <p:cNvCxnSpPr>
            <a:stCxn id="8" idx="3"/>
            <a:endCxn id="5" idx="2"/>
          </p:cNvCxnSpPr>
          <p:nvPr/>
        </p:nvCxnSpPr>
        <p:spPr>
          <a:xfrm flipV="1">
            <a:off x="5387043" y="2345173"/>
            <a:ext cx="1057583" cy="106437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4" name="Straight Arrow Connector 13"/>
          <p:cNvCxnSpPr>
            <a:stCxn id="8" idx="3"/>
            <a:endCxn id="6" idx="1"/>
          </p:cNvCxnSpPr>
          <p:nvPr/>
        </p:nvCxnSpPr>
        <p:spPr>
          <a:xfrm>
            <a:off x="5387043" y="3409550"/>
            <a:ext cx="670857"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5" name="Straight Arrow Connector 14"/>
          <p:cNvCxnSpPr>
            <a:stCxn id="8" idx="3"/>
            <a:endCxn id="7" idx="0"/>
          </p:cNvCxnSpPr>
          <p:nvPr/>
        </p:nvCxnSpPr>
        <p:spPr>
          <a:xfrm>
            <a:off x="5387043" y="3409550"/>
            <a:ext cx="1146717" cy="1058615"/>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6" name="Straight Arrow Connector 15"/>
          <p:cNvCxnSpPr>
            <a:stCxn id="5" idx="3"/>
            <a:endCxn id="20" idx="2"/>
          </p:cNvCxnSpPr>
          <p:nvPr/>
        </p:nvCxnSpPr>
        <p:spPr>
          <a:xfrm>
            <a:off x="7193994" y="1896487"/>
            <a:ext cx="383626"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7" name="Straight Arrow Connector 16"/>
          <p:cNvCxnSpPr>
            <a:stCxn id="6" idx="3"/>
            <a:endCxn id="10" idx="2"/>
          </p:cNvCxnSpPr>
          <p:nvPr/>
        </p:nvCxnSpPr>
        <p:spPr>
          <a:xfrm>
            <a:off x="7193994" y="3409550"/>
            <a:ext cx="383626"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8" name="Straight Arrow Connector 17"/>
          <p:cNvCxnSpPr>
            <a:stCxn id="7" idx="3"/>
            <a:endCxn id="11" idx="2"/>
          </p:cNvCxnSpPr>
          <p:nvPr/>
        </p:nvCxnSpPr>
        <p:spPr>
          <a:xfrm flipV="1">
            <a:off x="7193994" y="4986913"/>
            <a:ext cx="363166" cy="618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9" name="Process 66"/>
          <p:cNvSpPr/>
          <p:nvPr/>
        </p:nvSpPr>
        <p:spPr>
          <a:xfrm>
            <a:off x="1785591" y="2986101"/>
            <a:ext cx="881409" cy="842191"/>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Consent from subjects</a:t>
            </a:r>
          </a:p>
        </p:txBody>
      </p:sp>
      <p:sp>
        <p:nvSpPr>
          <p:cNvPr id="20" name="Data 67"/>
          <p:cNvSpPr/>
          <p:nvPr/>
        </p:nvSpPr>
        <p:spPr>
          <a:xfrm>
            <a:off x="7404111" y="1475391"/>
            <a:ext cx="1735090" cy="842191"/>
          </a:xfrm>
          <a:prstGeom prst="flowChartInputOutpu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Open Access to</a:t>
            </a:r>
            <a:br>
              <a:rPr kumimoji="0" lang="en-US" sz="1400" b="0" i="0" u="none" strike="noStrike" kern="0" cap="none" spc="0" normalizeH="0" baseline="0" noProof="0" dirty="0">
                <a:ln>
                  <a:noFill/>
                </a:ln>
                <a:solidFill>
                  <a:prstClr val="black"/>
                </a:solidFill>
                <a:effectLst/>
                <a:uLnTx/>
                <a:uFillTx/>
              </a:rPr>
            </a:br>
            <a:r>
              <a:rPr kumimoji="0" lang="en-US" sz="1400" b="0" i="0" u="none" strike="noStrike" kern="0" cap="none" spc="0" normalizeH="0" baseline="0" noProof="0" dirty="0">
                <a:ln>
                  <a:noFill/>
                </a:ln>
                <a:solidFill>
                  <a:prstClr val="black"/>
                </a:solidFill>
                <a:effectLst/>
                <a:uLnTx/>
                <a:uFillTx/>
              </a:rPr>
              <a:t>Sanitized Data Set</a:t>
            </a:r>
          </a:p>
        </p:txBody>
      </p:sp>
      <p:cxnSp>
        <p:nvCxnSpPr>
          <p:cNvPr id="21" name="Straight Arrow Connector 20"/>
          <p:cNvCxnSpPr>
            <a:stCxn id="19" idx="3"/>
            <a:endCxn id="9" idx="2"/>
          </p:cNvCxnSpPr>
          <p:nvPr/>
        </p:nvCxnSpPr>
        <p:spPr>
          <a:xfrm>
            <a:off x="2667000" y="3407197"/>
            <a:ext cx="327046" cy="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2" name="Data 88"/>
          <p:cNvSpPr/>
          <p:nvPr/>
        </p:nvSpPr>
        <p:spPr>
          <a:xfrm>
            <a:off x="0" y="2982841"/>
            <a:ext cx="1507645" cy="842191"/>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IRB proposal &amp; review</a:t>
            </a:r>
          </a:p>
        </p:txBody>
      </p:sp>
      <p:cxnSp>
        <p:nvCxnSpPr>
          <p:cNvPr id="23" name="Straight Arrow Connector 22"/>
          <p:cNvCxnSpPr>
            <a:stCxn id="22" idx="5"/>
            <a:endCxn id="19" idx="1"/>
          </p:cNvCxnSpPr>
          <p:nvPr/>
        </p:nvCxnSpPr>
        <p:spPr>
          <a:xfrm>
            <a:off x="1356881" y="3403937"/>
            <a:ext cx="428710" cy="326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4" name="Process 98"/>
          <p:cNvSpPr/>
          <p:nvPr/>
        </p:nvSpPr>
        <p:spPr>
          <a:xfrm>
            <a:off x="1705944" y="4578183"/>
            <a:ext cx="1086599" cy="842191"/>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Policy Proposals and Best </a:t>
            </a:r>
            <a:r>
              <a:rPr kumimoji="0" lang="en-US" sz="1400" b="0" i="0" u="none" strike="noStrike" kern="0" cap="none" spc="0" normalizeH="0" baseline="0" noProof="0" dirty="0" smtClean="0">
                <a:ln>
                  <a:noFill/>
                </a:ln>
                <a:solidFill>
                  <a:prstClr val="black"/>
                </a:solidFill>
                <a:effectLst/>
                <a:uLnTx/>
                <a:uFillTx/>
              </a:rPr>
              <a:t>Practices</a:t>
            </a:r>
            <a:endParaRPr kumimoji="0" lang="en-US" sz="1400" b="0" i="0" u="none" strike="noStrike" kern="0" cap="none" spc="0" normalizeH="0" baseline="0" noProof="0" dirty="0">
              <a:ln>
                <a:noFill/>
              </a:ln>
              <a:solidFill>
                <a:prstClr val="black"/>
              </a:solidFill>
              <a:effectLst/>
              <a:uLnTx/>
              <a:uFillTx/>
            </a:endParaRPr>
          </a:p>
        </p:txBody>
      </p:sp>
      <p:sp>
        <p:nvSpPr>
          <p:cNvPr id="25" name="Process 99"/>
          <p:cNvSpPr/>
          <p:nvPr/>
        </p:nvSpPr>
        <p:spPr>
          <a:xfrm>
            <a:off x="3776767" y="4529650"/>
            <a:ext cx="1252433" cy="960741"/>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Database of Privacy Laws &amp; </a:t>
            </a:r>
            <a:r>
              <a:rPr kumimoji="0" lang="en-US" sz="1400" b="0" i="0" u="none" strike="noStrike" kern="0" cap="none" spc="0" normalizeH="0" baseline="0" noProof="0" dirty="0" smtClean="0">
                <a:ln>
                  <a:noFill/>
                </a:ln>
                <a:solidFill>
                  <a:prstClr val="black"/>
                </a:solidFill>
                <a:effectLst/>
                <a:uLnTx/>
                <a:uFillTx/>
              </a:rPr>
              <a:t>Regulations</a:t>
            </a:r>
            <a:endParaRPr kumimoji="0" lang="en-US" sz="1400" b="0" i="0" u="none" strike="noStrike" kern="0" cap="none" spc="0" normalizeH="0" baseline="0" noProof="0" dirty="0">
              <a:ln>
                <a:noFill/>
              </a:ln>
              <a:solidFill>
                <a:prstClr val="black"/>
              </a:solidFill>
              <a:effectLst/>
              <a:uLnTx/>
              <a:uFillTx/>
            </a:endParaRPr>
          </a:p>
        </p:txBody>
      </p:sp>
      <p:cxnSp>
        <p:nvCxnSpPr>
          <p:cNvPr id="26" name="Straight Arrow Connector 25"/>
          <p:cNvCxnSpPr>
            <a:stCxn id="24" idx="0"/>
            <a:endCxn id="22" idx="4"/>
          </p:cNvCxnSpPr>
          <p:nvPr/>
        </p:nvCxnSpPr>
        <p:spPr>
          <a:xfrm flipH="1" flipV="1">
            <a:off x="753823" y="3825032"/>
            <a:ext cx="1495421" cy="753151"/>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7" name="Straight Arrow Connector 26"/>
          <p:cNvCxnSpPr>
            <a:stCxn id="24" idx="0"/>
            <a:endCxn id="8" idx="2"/>
          </p:cNvCxnSpPr>
          <p:nvPr/>
        </p:nvCxnSpPr>
        <p:spPr>
          <a:xfrm flipV="1">
            <a:off x="2249244" y="3828292"/>
            <a:ext cx="2594500" cy="749891"/>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8" name="Straight Arrow Connector 27"/>
          <p:cNvCxnSpPr>
            <a:stCxn id="24" idx="3"/>
            <a:endCxn id="25" idx="1"/>
          </p:cNvCxnSpPr>
          <p:nvPr/>
        </p:nvCxnSpPr>
        <p:spPr>
          <a:xfrm>
            <a:off x="2792543" y="4999279"/>
            <a:ext cx="984224" cy="10742"/>
          </a:xfrm>
          <a:prstGeom prst="straightConnector1">
            <a:avLst/>
          </a:prstGeom>
          <a:noFill/>
          <a:ln w="25400" cap="flat" cmpd="sng" algn="ctr">
            <a:solidFill>
              <a:srgbClr val="4F81BD"/>
            </a:solidFill>
            <a:prstDash val="solid"/>
            <a:headEnd type="arrow"/>
            <a:tailEnd type="arrow"/>
          </a:ln>
          <a:effectLst>
            <a:outerShdw blurRad="40000" dist="20000" dir="5400000" rotWithShape="0">
              <a:srgbClr val="000000">
                <a:alpha val="38000"/>
              </a:srgbClr>
            </a:outerShdw>
          </a:effectLst>
        </p:spPr>
      </p:cxnSp>
      <p:cxnSp>
        <p:nvCxnSpPr>
          <p:cNvPr id="29" name="Straight Arrow Connector 28"/>
          <p:cNvCxnSpPr>
            <a:stCxn id="25" idx="0"/>
            <a:endCxn id="8" idx="2"/>
          </p:cNvCxnSpPr>
          <p:nvPr/>
        </p:nvCxnSpPr>
        <p:spPr>
          <a:xfrm flipV="1">
            <a:off x="4402984" y="3828292"/>
            <a:ext cx="440760" cy="70135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0" name="Straight Arrow Connector 29"/>
          <p:cNvCxnSpPr>
            <a:stCxn id="25" idx="3"/>
            <a:endCxn id="7" idx="1"/>
          </p:cNvCxnSpPr>
          <p:nvPr/>
        </p:nvCxnSpPr>
        <p:spPr>
          <a:xfrm flipV="1">
            <a:off x="5029200" y="4993096"/>
            <a:ext cx="844326" cy="16925"/>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31" name="TextBox 30"/>
          <p:cNvSpPr txBox="1"/>
          <p:nvPr/>
        </p:nvSpPr>
        <p:spPr>
          <a:xfrm>
            <a:off x="3121338" y="2276273"/>
            <a:ext cx="1907862"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D</a:t>
            </a:r>
            <a:r>
              <a:rPr kumimoji="0" lang="en-US" sz="1400" b="0" i="0" u="none" strike="noStrike" kern="0" cap="none" spc="0" normalizeH="0" baseline="0" noProof="0" dirty="0" smtClean="0">
                <a:ln>
                  <a:noFill/>
                </a:ln>
                <a:solidFill>
                  <a:prstClr val="black"/>
                </a:solidFill>
                <a:effectLst/>
                <a:uLnTx/>
                <a:uFillTx/>
              </a:rPr>
              <a:t>eposit </a:t>
            </a:r>
            <a:r>
              <a:rPr kumimoji="0" lang="en-US" sz="1400" b="0" i="0" u="none" strike="noStrike" kern="0" cap="none" spc="0" normalizeH="0" baseline="0" noProof="0" dirty="0">
                <a:ln>
                  <a:noFill/>
                </a:ln>
                <a:solidFill>
                  <a:prstClr val="black"/>
                </a:solidFill>
                <a:effectLst/>
                <a:uLnTx/>
                <a:uFillTx/>
              </a:rPr>
              <a:t>in </a:t>
            </a:r>
            <a:r>
              <a:rPr kumimoji="0" lang="en-US" sz="1400" b="0" i="0" u="none" strike="noStrike" kern="0" cap="none" spc="0" normalizeH="0" baseline="0" noProof="0" dirty="0" smtClean="0">
                <a:ln>
                  <a:noFill/>
                </a:ln>
                <a:solidFill>
                  <a:prstClr val="black"/>
                </a:solidFill>
                <a:effectLst/>
                <a:uLnTx/>
                <a:uFillTx/>
              </a:rPr>
              <a:t>repository</a:t>
            </a:r>
            <a:endParaRPr kumimoji="0" lang="en-US" sz="1400" b="0" i="0" u="none" strike="noStrike" kern="0" cap="none" spc="0" normalizeH="0" baseline="0" noProof="0" dirty="0">
              <a:ln>
                <a:noFill/>
              </a:ln>
              <a:solidFill>
                <a:prstClr val="black"/>
              </a:solidFill>
              <a:effectLst/>
              <a:uLnTx/>
              <a:uFillTx/>
            </a:endParaRPr>
          </a:p>
        </p:txBody>
      </p:sp>
      <p:cxnSp>
        <p:nvCxnSpPr>
          <p:cNvPr id="32" name="Straight Arrow Connector 31"/>
          <p:cNvCxnSpPr/>
          <p:nvPr/>
        </p:nvCxnSpPr>
        <p:spPr>
          <a:xfrm>
            <a:off x="3994513" y="2640867"/>
            <a:ext cx="0" cy="748614"/>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3" name="Straight Arrow Connector 32"/>
          <p:cNvCxnSpPr>
            <a:stCxn id="5" idx="1"/>
            <a:endCxn id="8" idx="0"/>
          </p:cNvCxnSpPr>
          <p:nvPr/>
        </p:nvCxnSpPr>
        <p:spPr>
          <a:xfrm flipH="1">
            <a:off x="4843744" y="1896487"/>
            <a:ext cx="851514" cy="109432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36" name="Oval 35"/>
          <p:cNvSpPr/>
          <p:nvPr/>
        </p:nvSpPr>
        <p:spPr>
          <a:xfrm>
            <a:off x="3949223" y="2640867"/>
            <a:ext cx="1752600" cy="1600200"/>
          </a:xfrm>
          <a:prstGeom prst="ellipse">
            <a:avLst/>
          </a:prstGeom>
          <a:noFill/>
          <a:ln w="57150" cap="flat" cmpd="sng" algn="ctr">
            <a:solidFill>
              <a:srgbClr val="D2533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ndParaRPr>
          </a:p>
        </p:txBody>
      </p:sp>
      <p:sp>
        <p:nvSpPr>
          <p:cNvPr id="38" name="Title 1"/>
          <p:cNvSpPr txBox="1">
            <a:spLocks/>
          </p:cNvSpPr>
          <p:nvPr/>
        </p:nvSpPr>
        <p:spPr>
          <a:xfrm>
            <a:off x="457200" y="428624"/>
            <a:ext cx="8229600" cy="897415"/>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b="1" dirty="0" smtClean="0">
                <a:solidFill>
                  <a:schemeClr val="accent3"/>
                </a:solidFill>
                <a:effectLst/>
                <a:latin typeface="Calibri" pitchFamily="34" charset="0"/>
              </a:rPr>
              <a:t>Integration of Tools</a:t>
            </a:r>
            <a:endParaRPr lang="en-US" b="1" dirty="0">
              <a:solidFill>
                <a:schemeClr val="accent3"/>
              </a:solidFill>
              <a:effectLst/>
              <a:latin typeface="Calibri" pitchFamily="34" charset="0"/>
            </a:endParaRPr>
          </a:p>
        </p:txBody>
      </p:sp>
    </p:spTree>
    <p:extLst>
      <p:ext uri="{BB962C8B-B14F-4D97-AF65-F5344CB8AC3E}">
        <p14:creationId xmlns:p14="http://schemas.microsoft.com/office/powerpoint/2010/main" val="1466320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866"/>
            <a:ext cx="8229600" cy="1600200"/>
          </a:xfrm>
        </p:spPr>
        <p:txBody>
          <a:bodyPr>
            <a:normAutofit/>
          </a:bodyPr>
          <a:lstStyle/>
          <a:p>
            <a:r>
              <a:rPr lang="en-US" b="1" dirty="0" smtClean="0">
                <a:solidFill>
                  <a:schemeClr val="accent3"/>
                </a:solidFill>
                <a:effectLst/>
                <a:latin typeface="Calibri" pitchFamily="34" charset="0"/>
              </a:rPr>
              <a:t>Building </a:t>
            </a:r>
            <a:r>
              <a:rPr lang="en-US" b="1" dirty="0" err="1" smtClean="0">
                <a:solidFill>
                  <a:schemeClr val="accent3"/>
                </a:solidFill>
                <a:effectLst/>
                <a:latin typeface="Calibri" pitchFamily="34" charset="0"/>
              </a:rPr>
              <a:t>DataTags</a:t>
            </a:r>
            <a:r>
              <a:rPr lang="en-US" b="1" dirty="0" smtClean="0">
                <a:solidFill>
                  <a:schemeClr val="accent3"/>
                </a:solidFill>
                <a:effectLst/>
                <a:latin typeface="Calibri" pitchFamily="34" charset="0"/>
              </a:rPr>
              <a:t>: </a:t>
            </a:r>
            <a:br>
              <a:rPr lang="en-US" b="1" dirty="0" smtClean="0">
                <a:solidFill>
                  <a:schemeClr val="accent3"/>
                </a:solidFill>
                <a:effectLst/>
                <a:latin typeface="Calibri" pitchFamily="34" charset="0"/>
              </a:rPr>
            </a:br>
            <a:r>
              <a:rPr lang="en-US" b="1" dirty="0" smtClean="0">
                <a:solidFill>
                  <a:schemeClr val="accent3"/>
                </a:solidFill>
                <a:effectLst/>
                <a:latin typeface="Calibri" pitchFamily="34" charset="0"/>
              </a:rPr>
              <a:t>A necessary collaboration</a:t>
            </a:r>
            <a:endParaRPr lang="en-US" b="1" dirty="0">
              <a:solidFill>
                <a:schemeClr val="accent3"/>
              </a:solidFill>
              <a:effectLst/>
              <a:latin typeface="Calibri" pitchFamily="34" charset="0"/>
            </a:endParaRPr>
          </a:p>
        </p:txBody>
      </p:sp>
      <p:sp>
        <p:nvSpPr>
          <p:cNvPr id="5" name="Oval 4"/>
          <p:cNvSpPr/>
          <p:nvPr/>
        </p:nvSpPr>
        <p:spPr>
          <a:xfrm>
            <a:off x="4410505" y="2419362"/>
            <a:ext cx="2402036" cy="2293593"/>
          </a:xfrm>
          <a:prstGeom prst="ellipse">
            <a:avLst/>
          </a:prstGeom>
        </p:spPr>
        <p:style>
          <a:lnRef idx="1">
            <a:schemeClr val="accent4"/>
          </a:lnRef>
          <a:fillRef idx="3">
            <a:schemeClr val="accent4"/>
          </a:fillRef>
          <a:effectRef idx="2">
            <a:schemeClr val="accent4"/>
          </a:effectRef>
          <a:fontRef idx="minor">
            <a:schemeClr val="lt1"/>
          </a:fontRef>
        </p:style>
        <p:txBody>
          <a:bodyPr wrap="none" rtlCol="0" anchor="ctr"/>
          <a:lstStyle/>
          <a:p>
            <a:pPr algn="ctr"/>
            <a:r>
              <a:rPr lang="en-US" sz="2400" dirty="0" smtClean="0">
                <a:latin typeface="Calibri" pitchFamily="34" charset="0"/>
              </a:rPr>
              <a:t>Computer</a:t>
            </a:r>
          </a:p>
          <a:p>
            <a:pPr algn="ctr"/>
            <a:r>
              <a:rPr lang="en-US" sz="2400" dirty="0" smtClean="0">
                <a:latin typeface="Calibri" pitchFamily="34" charset="0"/>
              </a:rPr>
              <a:t>Science</a:t>
            </a:r>
          </a:p>
          <a:p>
            <a:pPr algn="ctr"/>
            <a:r>
              <a:rPr lang="en-US" sz="2400" dirty="0" smtClean="0">
                <a:latin typeface="Calibri" pitchFamily="34" charset="0"/>
              </a:rPr>
              <a:t>Expertise</a:t>
            </a:r>
            <a:endParaRPr lang="en-US" sz="2400" dirty="0">
              <a:latin typeface="Calibri" pitchFamily="34" charset="0"/>
            </a:endParaRPr>
          </a:p>
        </p:txBody>
      </p:sp>
      <p:sp>
        <p:nvSpPr>
          <p:cNvPr id="6" name="Oval 5"/>
          <p:cNvSpPr/>
          <p:nvPr/>
        </p:nvSpPr>
        <p:spPr>
          <a:xfrm>
            <a:off x="3315723" y="4073085"/>
            <a:ext cx="2402036" cy="2293593"/>
          </a:xfrm>
          <a:prstGeom prst="ellipse">
            <a:avLst/>
          </a:prstGeom>
        </p:spPr>
        <p:style>
          <a:lnRef idx="1">
            <a:schemeClr val="accent3"/>
          </a:lnRef>
          <a:fillRef idx="3">
            <a:schemeClr val="accent3"/>
          </a:fillRef>
          <a:effectRef idx="2">
            <a:schemeClr val="accent3"/>
          </a:effectRef>
          <a:fontRef idx="minor">
            <a:schemeClr val="lt1"/>
          </a:fontRef>
        </p:style>
        <p:txBody>
          <a:bodyPr wrap="none" rtlCol="0" anchor="ctr"/>
          <a:lstStyle/>
          <a:p>
            <a:pPr algn="ctr"/>
            <a:r>
              <a:rPr lang="en-US" sz="2400" dirty="0" smtClean="0">
                <a:latin typeface="Calibri" pitchFamily="34" charset="0"/>
              </a:rPr>
              <a:t>Data</a:t>
            </a:r>
          </a:p>
          <a:p>
            <a:pPr algn="ctr"/>
            <a:r>
              <a:rPr lang="en-US" sz="2400" dirty="0">
                <a:latin typeface="Calibri" pitchFamily="34" charset="0"/>
              </a:rPr>
              <a:t>S</a:t>
            </a:r>
            <a:r>
              <a:rPr lang="en-US" sz="2400" dirty="0" smtClean="0">
                <a:latin typeface="Calibri" pitchFamily="34" charset="0"/>
              </a:rPr>
              <a:t>tewardship </a:t>
            </a:r>
          </a:p>
          <a:p>
            <a:pPr algn="ctr"/>
            <a:r>
              <a:rPr lang="en-US" sz="2400" dirty="0" smtClean="0">
                <a:latin typeface="Calibri" pitchFamily="34" charset="0"/>
              </a:rPr>
              <a:t>Expertise</a:t>
            </a:r>
            <a:endParaRPr lang="en-US" sz="2400" dirty="0">
              <a:latin typeface="Calibri" pitchFamily="34" charset="0"/>
            </a:endParaRPr>
          </a:p>
        </p:txBody>
      </p:sp>
      <p:sp>
        <p:nvSpPr>
          <p:cNvPr id="4" name="Oval 3"/>
          <p:cNvSpPr/>
          <p:nvPr/>
        </p:nvSpPr>
        <p:spPr>
          <a:xfrm>
            <a:off x="2448663" y="2500081"/>
            <a:ext cx="2349471" cy="2210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smtClean="0">
                <a:latin typeface="Calibri" pitchFamily="34" charset="0"/>
              </a:rPr>
              <a:t>Legal Expertise</a:t>
            </a:r>
            <a:endParaRPr lang="en-US" sz="2400" dirty="0">
              <a:latin typeface="Calibri"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431" y="2870665"/>
            <a:ext cx="1384292" cy="734716"/>
          </a:xfrm>
          <a:prstGeom prst="rect">
            <a:avLst/>
          </a:prstGeom>
          <a:effectLst>
            <a:outerShdw blurRad="203200" dist="25400" dir="6600000" algn="ctr" rotWithShape="0">
              <a:schemeClr val="bg1">
                <a:alpha val="93000"/>
              </a:scheme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5537" y="2693394"/>
            <a:ext cx="955908" cy="955908"/>
          </a:xfrm>
          <a:prstGeom prst="rect">
            <a:avLst/>
          </a:prstGeom>
          <a:effectLst>
            <a:outerShdw blurRad="279400" dist="25400" dir="6600000" algn="ctr" rotWithShape="0">
              <a:schemeClr val="bg1">
                <a:alpha val="78000"/>
              </a:schemeClr>
            </a:outerShdw>
          </a:effec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7579" t="27031" r="28347" b="28289"/>
          <a:stretch/>
        </p:blipFill>
        <p:spPr>
          <a:xfrm>
            <a:off x="5255298" y="4464786"/>
            <a:ext cx="853651" cy="692331"/>
          </a:xfrm>
          <a:prstGeom prst="rect">
            <a:avLst/>
          </a:prstGeom>
          <a:effectLst>
            <a:outerShdw blurRad="139700" dist="25400" dir="7200000" algn="ctr" rotWithShape="0">
              <a:schemeClr val="bg1">
                <a:alpha val="62000"/>
              </a:scheme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9161" y="1818589"/>
            <a:ext cx="1235458" cy="524134"/>
          </a:xfrm>
          <a:prstGeom prst="rect">
            <a:avLst/>
          </a:prstGeom>
          <a:effectLst>
            <a:outerShdw blurRad="254000" dist="50800" dir="5400000" algn="ctr" rotWithShape="0">
              <a:schemeClr val="bg1">
                <a:alpha val="95000"/>
              </a:schemeClr>
            </a:outerShdw>
          </a:effectLst>
        </p:spPr>
      </p:pic>
      <p:sp>
        <p:nvSpPr>
          <p:cNvPr id="12" name="Oval 11"/>
          <p:cNvSpPr>
            <a:spLocks/>
          </p:cNvSpPr>
          <p:nvPr/>
        </p:nvSpPr>
        <p:spPr>
          <a:xfrm>
            <a:off x="7281270" y="2342723"/>
            <a:ext cx="742950" cy="742950"/>
          </a:xfrm>
          <a:prstGeom prst="ellipse">
            <a:avLst/>
          </a:prstGeom>
          <a:blipFill dpi="0" rotWithShape="1">
            <a:blip r:embed="rId7">
              <a:extLst>
                <a:ext uri="{BEBA8EAE-BF5A-486C-A8C5-ECC9F3942E4B}">
                  <a14:imgProps xmlns:a14="http://schemas.microsoft.com/office/drawing/2010/main">
                    <a14:imgLayer r:embed="rId8">
                      <a14:imgEffect>
                        <a14:sharpenSoften amount="100000"/>
                      </a14:imgEffect>
                      <a14:imgEffect>
                        <a14:saturation sat="86000"/>
                      </a14:imgEffect>
                    </a14:imgLayer>
                  </a14:imgProps>
                </a:ext>
                <a:ext uri="{28A0092B-C50C-407E-A947-70E740481C1C}">
                  <a14:useLocalDpi xmlns:a14="http://schemas.microsoft.com/office/drawing/2010/main" val="0"/>
                </a:ext>
              </a:extLst>
            </a:blip>
            <a:srcRect/>
            <a:stretch>
              <a:fillRect l="1000" t="-1000" r="1000" b="-16000"/>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p:cNvSpPr>
          <p:nvPr/>
        </p:nvSpPr>
        <p:spPr>
          <a:xfrm>
            <a:off x="7290495" y="3213733"/>
            <a:ext cx="742950" cy="742950"/>
          </a:xfrm>
          <a:prstGeom prst="ellipse">
            <a:avLst/>
          </a:prstGeom>
          <a:blipFill dpi="0" rotWithShape="1">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rcRect/>
            <a:stretch>
              <a:fillRect b="-25000"/>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p:cNvSpPr>
          <p:nvPr/>
        </p:nvSpPr>
        <p:spPr>
          <a:xfrm>
            <a:off x="5738434" y="5131717"/>
            <a:ext cx="742950" cy="742950"/>
          </a:xfrm>
          <a:prstGeom prst="ellipse">
            <a:avLst/>
          </a:prstGeom>
          <a:blipFill dpi="0" rotWithShape="1">
            <a:blip r:embed="rId11">
              <a:extLst>
                <a:ext uri="{BEBA8EAE-BF5A-486C-A8C5-ECC9F3942E4B}">
                  <a14:imgProps xmlns:a14="http://schemas.microsoft.com/office/drawing/2010/main">
                    <a14:imgLayer r:embed="rId12">
                      <a14:imgEffect>
                        <a14:sharpenSoften amount="100000"/>
                      </a14:imgEffect>
                      <a14:imgEffect>
                        <a14:saturation sat="79000"/>
                      </a14:imgEffect>
                    </a14:imgLayer>
                  </a14:imgProps>
                </a:ext>
                <a:ext uri="{28A0092B-C50C-407E-A947-70E740481C1C}">
                  <a14:useLocalDpi xmlns:a14="http://schemas.microsoft.com/office/drawing/2010/main" val="0"/>
                </a:ext>
              </a:extLst>
            </a:blip>
            <a:srcRect/>
            <a:stretch>
              <a:fillRect/>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p:cNvSpPr>
          <p:nvPr/>
        </p:nvSpPr>
        <p:spPr>
          <a:xfrm>
            <a:off x="7062409" y="5215310"/>
            <a:ext cx="742950" cy="742950"/>
          </a:xfrm>
          <a:prstGeom prst="ellipse">
            <a:avLst/>
          </a:prstGeom>
          <a:blipFill dpi="0" rotWithShape="1">
            <a:blip r:embed="rId13">
              <a:extLst>
                <a:ext uri="{BEBA8EAE-BF5A-486C-A8C5-ECC9F3942E4B}">
                  <a14:imgProps xmlns:a14="http://schemas.microsoft.com/office/drawing/2010/main">
                    <a14:imgLayer r:embed="rId14">
                      <a14:imgEffect>
                        <a14:sharpenSoften amount="100000"/>
                      </a14:imgEffect>
                      <a14:imgEffect>
                        <a14:saturation sat="57000"/>
                      </a14:imgEffect>
                    </a14:imgLayer>
                  </a14:imgProps>
                </a:ext>
                <a:ext uri="{28A0092B-C50C-407E-A947-70E740481C1C}">
                  <a14:useLocalDpi xmlns:a14="http://schemas.microsoft.com/office/drawing/2010/main" val="0"/>
                </a:ext>
              </a:extLst>
            </a:blip>
            <a:srcRect/>
            <a:stretch>
              <a:fillRect l="8000" t="6000" r="7000"/>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p:cNvSpPr>
          <p:nvPr/>
        </p:nvSpPr>
        <p:spPr>
          <a:xfrm>
            <a:off x="4167715" y="1971248"/>
            <a:ext cx="742950" cy="742950"/>
          </a:xfrm>
          <a:prstGeom prst="ellipse">
            <a:avLst/>
          </a:prstGeom>
          <a:blipFill dpi="0" rotWithShape="1">
            <a:blip r:embed="rId15">
              <a:extLst>
                <a:ext uri="{BEBA8EAE-BF5A-486C-A8C5-ECC9F3942E4B}">
                  <a14:imgProps xmlns:a14="http://schemas.microsoft.com/office/drawing/2010/main">
                    <a14:imgLayer r:embed="rId16">
                      <a14:imgEffect>
                        <a14:colorTemperature colorTemp="5400"/>
                      </a14:imgEffect>
                      <a14:imgEffect>
                        <a14:saturation sat="83000"/>
                      </a14:imgEffect>
                      <a14:imgEffect>
                        <a14:brightnessContrast bright="19000" contrast="-15000"/>
                      </a14:imgEffect>
                    </a14:imgLayer>
                  </a14:imgProps>
                </a:ext>
                <a:ext uri="{28A0092B-C50C-407E-A947-70E740481C1C}">
                  <a14:useLocalDpi xmlns:a14="http://schemas.microsoft.com/office/drawing/2010/main" val="0"/>
                </a:ext>
              </a:extLst>
            </a:blip>
            <a:srcRect/>
            <a:stretch>
              <a:fillRect l="1000" t="-7000" r="1000" b="-5000"/>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p:cNvSpPr>
          <p:nvPr/>
        </p:nvSpPr>
        <p:spPr>
          <a:xfrm>
            <a:off x="1083706" y="2294116"/>
            <a:ext cx="742950" cy="742950"/>
          </a:xfrm>
          <a:prstGeom prst="ellipse">
            <a:avLst/>
          </a:prstGeom>
          <a:blipFill dpi="0" rotWithShape="1">
            <a:blip r:embed="rId17">
              <a:extLst>
                <a:ext uri="{BEBA8EAE-BF5A-486C-A8C5-ECC9F3942E4B}">
                  <a14:imgProps xmlns:a14="http://schemas.microsoft.com/office/drawing/2010/main">
                    <a14:imgLayer r:embed="rId18">
                      <a14:imgEffect>
                        <a14:sharpenSoften amount="100000"/>
                      </a14:imgEffect>
                      <a14:imgEffect>
                        <a14:saturation sat="81000"/>
                      </a14:imgEffect>
                      <a14:imgEffect>
                        <a14:brightnessContrast bright="14000"/>
                      </a14:imgEffect>
                    </a14:imgLayer>
                  </a14:imgProps>
                </a:ext>
                <a:ext uri="{28A0092B-C50C-407E-A947-70E740481C1C}">
                  <a14:useLocalDpi xmlns:a14="http://schemas.microsoft.com/office/drawing/2010/main" val="0"/>
                </a:ext>
              </a:extLst>
            </a:blip>
            <a:srcRect/>
            <a:stretch>
              <a:fillRect/>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p:cNvSpPr>
          <p:nvPr/>
        </p:nvSpPr>
        <p:spPr>
          <a:xfrm>
            <a:off x="6441066" y="4693140"/>
            <a:ext cx="742950" cy="742950"/>
          </a:xfrm>
          <a:prstGeom prst="ellipse">
            <a:avLst/>
          </a:prstGeom>
          <a:blipFill dpi="0" rotWithShape="1">
            <a:blip r:embed="rId19">
              <a:extLst>
                <a:ext uri="{BEBA8EAE-BF5A-486C-A8C5-ECC9F3942E4B}">
                  <a14:imgProps xmlns:a14="http://schemas.microsoft.com/office/drawing/2010/main">
                    <a14:imgLayer r:embed="rId20">
                      <a14:imgEffect>
                        <a14:sharpenSoften amount="34000"/>
                      </a14:imgEffect>
                      <a14:imgEffect>
                        <a14:saturation sat="85000"/>
                      </a14:imgEffect>
                    </a14:imgLayer>
                  </a14:imgProps>
                </a:ext>
                <a:ext uri="{28A0092B-C50C-407E-A947-70E740481C1C}">
                  <a14:useLocalDpi xmlns:a14="http://schemas.microsoft.com/office/drawing/2010/main" val="0"/>
                </a:ext>
              </a:extLst>
            </a:blip>
            <a:srcRect/>
            <a:stretch>
              <a:fillRect l="-31000" t="-12000" r="-79000" b="-26000"/>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p:cNvSpPr>
          <p:nvPr/>
        </p:nvSpPr>
        <p:spPr>
          <a:xfrm>
            <a:off x="1083706" y="3120102"/>
            <a:ext cx="742950" cy="742950"/>
          </a:xfrm>
          <a:prstGeom prst="ellipse">
            <a:avLst/>
          </a:prstGeom>
          <a:blipFill dpi="0" rotWithShape="1">
            <a:blip r:embed="rId21">
              <a:extLst>
                <a:ext uri="{BEBA8EAE-BF5A-486C-A8C5-ECC9F3942E4B}">
                  <a14:imgProps xmlns:a14="http://schemas.microsoft.com/office/drawing/2010/main">
                    <a14:imgLayer r:embed="rId22">
                      <a14:imgEffect>
                        <a14:sharpenSoften amount="74000"/>
                      </a14:imgEffect>
                      <a14:imgEffect>
                        <a14:saturation sat="87000"/>
                      </a14:imgEffect>
                      <a14:imgEffect>
                        <a14:brightnessContrast bright="4000" contrast="-34000"/>
                      </a14:imgEffect>
                    </a14:imgLayer>
                  </a14:imgProps>
                </a:ext>
                <a:ext uri="{28A0092B-C50C-407E-A947-70E740481C1C}">
                  <a14:useLocalDpi xmlns:a14="http://schemas.microsoft.com/office/drawing/2010/main" val="0"/>
                </a:ext>
              </a:extLst>
            </a:blip>
            <a:srcRect/>
            <a:stretch>
              <a:fillRect l="-37000" t="-13000" r="-35000" b="-25000"/>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p:cNvSpPr>
          <p:nvPr/>
        </p:nvSpPr>
        <p:spPr>
          <a:xfrm>
            <a:off x="1581888" y="3775075"/>
            <a:ext cx="742950" cy="742950"/>
          </a:xfrm>
          <a:prstGeom prst="ellipse">
            <a:avLst/>
          </a:prstGeom>
          <a:blipFill dpi="0" rotWithShape="1">
            <a:blip r:embed="rId23">
              <a:extLst>
                <a:ext uri="{BEBA8EAE-BF5A-486C-A8C5-ECC9F3942E4B}">
                  <a14:imgProps xmlns:a14="http://schemas.microsoft.com/office/drawing/2010/main">
                    <a14:imgLayer r:embed="rId24">
                      <a14:imgEffect>
                        <a14:sharpenSoften amount="82000"/>
                      </a14:imgEffect>
                      <a14:imgEffect>
                        <a14:brightnessContrast contrast="-26000"/>
                      </a14:imgEffect>
                    </a14:imgLayer>
                  </a14:imgProps>
                </a:ext>
                <a:ext uri="{28A0092B-C50C-407E-A947-70E740481C1C}">
                  <a14:useLocalDpi xmlns:a14="http://schemas.microsoft.com/office/drawing/2010/main" val="0"/>
                </a:ext>
              </a:extLst>
            </a:blip>
            <a:srcRect/>
            <a:stretch>
              <a:fillRect l="-22000" t="-5000" r="-25000" b="-26000"/>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7931150" y="5241200"/>
            <a:ext cx="742950" cy="742950"/>
          </a:xfrm>
          <a:prstGeom prst="ellipse">
            <a:avLst/>
          </a:prstGeom>
          <a:blipFill dpi="0" rotWithShape="1">
            <a:blip r:embed="rId25">
              <a:extLst>
                <a:ext uri="{BEBA8EAE-BF5A-486C-A8C5-ECC9F3942E4B}">
                  <a14:imgProps xmlns:a14="http://schemas.microsoft.com/office/drawing/2010/main">
                    <a14:imgLayer r:embed="rId26">
                      <a14:imgEffect>
                        <a14:sharpenSoften amount="85000"/>
                      </a14:imgEffect>
                      <a14:imgEffect>
                        <a14:saturation sat="88000"/>
                      </a14:imgEffect>
                    </a14:imgLayer>
                  </a14:imgProps>
                </a:ext>
                <a:ext uri="{28A0092B-C50C-407E-A947-70E740481C1C}">
                  <a14:useLocalDpi xmlns:a14="http://schemas.microsoft.com/office/drawing/2010/main" val="0"/>
                </a:ext>
              </a:extLst>
            </a:blip>
            <a:srcRect/>
            <a:stretch>
              <a:fillRect l="1000" t="-1000" r="1000" b="-11000"/>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p:cNvSpPr>
          <p:nvPr/>
        </p:nvSpPr>
        <p:spPr>
          <a:xfrm>
            <a:off x="312181" y="2646541"/>
            <a:ext cx="742950" cy="742950"/>
          </a:xfrm>
          <a:prstGeom prst="ellipse">
            <a:avLst/>
          </a:prstGeom>
          <a:blipFill dpi="0" rotWithShape="1">
            <a:blip r:embed="rId27">
              <a:extLst>
                <a:ext uri="{BEBA8EAE-BF5A-486C-A8C5-ECC9F3942E4B}">
                  <a14:imgProps xmlns:a14="http://schemas.microsoft.com/office/drawing/2010/main">
                    <a14:imgLayer r:embed="rId28">
                      <a14:imgEffect>
                        <a14:sharpenSoften amount="100000"/>
                      </a14:imgEffect>
                      <a14:imgEffect>
                        <a14:colorTemperature colorTemp="5000"/>
                      </a14:imgEffect>
                      <a14:imgEffect>
                        <a14:saturation sat="87000"/>
                      </a14:imgEffect>
                      <a14:imgEffect>
                        <a14:brightnessContrast bright="24000" contrast="-19000"/>
                      </a14:imgEffect>
                    </a14:imgLayer>
                  </a14:imgProps>
                </a:ext>
                <a:ext uri="{28A0092B-C50C-407E-A947-70E740481C1C}">
                  <a14:useLocalDpi xmlns:a14="http://schemas.microsoft.com/office/drawing/2010/main" val="0"/>
                </a:ext>
              </a:extLst>
            </a:blip>
            <a:srcRect/>
            <a:stretch>
              <a:fillRect l="-18000" r="-18000"/>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p:cNvSpPr>
          <p:nvPr/>
        </p:nvSpPr>
        <p:spPr>
          <a:xfrm>
            <a:off x="637062" y="4215074"/>
            <a:ext cx="742950" cy="742950"/>
          </a:xfrm>
          <a:prstGeom prst="ellipse">
            <a:avLst/>
          </a:prstGeom>
          <a:blipFill dpi="0" rotWithShape="1">
            <a:blip r:embed="rId29">
              <a:extLst>
                <a:ext uri="{BEBA8EAE-BF5A-486C-A8C5-ECC9F3942E4B}">
                  <a14:imgProps xmlns:a14="http://schemas.microsoft.com/office/drawing/2010/main">
                    <a14:imgLayer r:embed="rId30">
                      <a14:imgEffect>
                        <a14:sharpenSoften amount="18000"/>
                      </a14:imgEffect>
                      <a14:imgEffect>
                        <a14:colorTemperature colorTemp="6200"/>
                      </a14:imgEffect>
                      <a14:imgEffect>
                        <a14:saturation sat="69000"/>
                      </a14:imgEffect>
                      <a14:imgEffect>
                        <a14:brightnessContrast bright="8000" contrast="-16000"/>
                      </a14:imgEffect>
                    </a14:imgLayer>
                  </a14:imgProps>
                </a:ext>
                <a:ext uri="{28A0092B-C50C-407E-A947-70E740481C1C}">
                  <a14:useLocalDpi xmlns:a14="http://schemas.microsoft.com/office/drawing/2010/main" val="0"/>
                </a:ext>
              </a:extLst>
            </a:blip>
            <a:srcRect/>
            <a:stretch>
              <a:fillRect l="-24000" t="-6000" r="-3000" b="-20000"/>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p:cNvSpPr>
          <p:nvPr/>
        </p:nvSpPr>
        <p:spPr>
          <a:xfrm>
            <a:off x="1455181" y="4584826"/>
            <a:ext cx="742950" cy="742950"/>
          </a:xfrm>
          <a:prstGeom prst="ellipse">
            <a:avLst/>
          </a:prstGeom>
          <a:blipFill dpi="0" rotWithShape="1">
            <a:blip r:embed="rId31">
              <a:extLst>
                <a:ext uri="{BEBA8EAE-BF5A-486C-A8C5-ECC9F3942E4B}">
                  <a14:imgProps xmlns:a14="http://schemas.microsoft.com/office/drawing/2010/main">
                    <a14:imgLayer r:embed="rId32">
                      <a14:imgEffect>
                        <a14:sharpenSoften amount="59000"/>
                      </a14:imgEffect>
                      <a14:imgEffect>
                        <a14:colorTemperature colorTemp="6900"/>
                      </a14:imgEffect>
                      <a14:imgEffect>
                        <a14:saturation sat="67000"/>
                      </a14:imgEffect>
                      <a14:imgEffect>
                        <a14:brightnessContrast bright="11000" contrast="-17000"/>
                      </a14:imgEffect>
                    </a14:imgLayer>
                  </a14:imgProps>
                </a:ext>
                <a:ext uri="{28A0092B-C50C-407E-A947-70E740481C1C}">
                  <a14:useLocalDpi xmlns:a14="http://schemas.microsoft.com/office/drawing/2010/main" val="0"/>
                </a:ext>
              </a:extLst>
            </a:blip>
            <a:srcRect/>
            <a:stretch>
              <a:fillRect t="-4000" b="-15000"/>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p:cNvSpPr>
          <p:nvPr/>
        </p:nvSpPr>
        <p:spPr>
          <a:xfrm>
            <a:off x="331231" y="3465284"/>
            <a:ext cx="742950" cy="742950"/>
          </a:xfrm>
          <a:prstGeom prst="ellipse">
            <a:avLst/>
          </a:prstGeom>
          <a:blipFill dpi="0" rotWithShape="1">
            <a:blip r:embed="rId33">
              <a:extLst>
                <a:ext uri="{BEBA8EAE-BF5A-486C-A8C5-ECC9F3942E4B}">
                  <a14:imgProps xmlns:a14="http://schemas.microsoft.com/office/drawing/2010/main">
                    <a14:imgLayer r:embed="rId34">
                      <a14:imgEffect>
                        <a14:sharpenSoften amount="95000"/>
                      </a14:imgEffect>
                      <a14:imgEffect>
                        <a14:saturation sat="88000"/>
                      </a14:imgEffect>
                      <a14:imgEffect>
                        <a14:brightnessContrast bright="21000" contrast="24000"/>
                      </a14:imgEffect>
                    </a14:imgLayer>
                  </a14:imgProps>
                </a:ext>
                <a:ext uri="{28A0092B-C50C-407E-A947-70E740481C1C}">
                  <a14:useLocalDpi xmlns:a14="http://schemas.microsoft.com/office/drawing/2010/main" val="0"/>
                </a:ext>
              </a:extLst>
            </a:blip>
            <a:srcRect/>
            <a:stretch>
              <a:fillRect b="-15000"/>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rivacylab.png"/>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6638924" y="4215074"/>
            <a:ext cx="1902542" cy="441307"/>
          </a:xfrm>
          <a:prstGeom prst="rect">
            <a:avLst/>
          </a:prstGeom>
        </p:spPr>
      </p:pic>
      <p:pic>
        <p:nvPicPr>
          <p:cNvPr id="19" name="Picture 18" descr="michael_heppler.jpg.jpg"/>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430262" y="5925467"/>
            <a:ext cx="750194" cy="750194"/>
          </a:xfrm>
          <a:prstGeom prst="ellipse">
            <a:avLst/>
          </a:prstGeom>
          <a:ln w="3175" cmpd="sng">
            <a:solidFill>
              <a:schemeClr val="tx1">
                <a:lumMod val="75000"/>
                <a:lumOff val="25000"/>
              </a:schemeClr>
            </a:solidFill>
          </a:ln>
        </p:spPr>
      </p:pic>
      <p:pic>
        <p:nvPicPr>
          <p:cNvPr id="23" name="Picture 22" descr="elizabeth_quigley.png"/>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6311958" y="5716960"/>
            <a:ext cx="750451" cy="746451"/>
          </a:xfrm>
          <a:prstGeom prst="ellipse">
            <a:avLst/>
          </a:prstGeom>
          <a:ln>
            <a:solidFill>
              <a:schemeClr val="tx1">
                <a:lumMod val="65000"/>
                <a:lumOff val="35000"/>
              </a:schemeClr>
            </a:solidFill>
          </a:ln>
        </p:spPr>
      </p:pic>
      <p:pic>
        <p:nvPicPr>
          <p:cNvPr id="22" name="Picture 21" descr="search.jpg"/>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7482718" y="4512280"/>
            <a:ext cx="749899" cy="746154"/>
          </a:xfrm>
          <a:prstGeom prst="ellipse">
            <a:avLst/>
          </a:prstGeom>
          <a:ln>
            <a:solidFill>
              <a:schemeClr val="tx1">
                <a:lumMod val="75000"/>
                <a:lumOff val="25000"/>
              </a:schemeClr>
            </a:solidFill>
          </a:ln>
        </p:spPr>
      </p:pic>
    </p:spTree>
    <p:extLst>
      <p:ext uri="{BB962C8B-B14F-4D97-AF65-F5344CB8AC3E}">
        <p14:creationId xmlns:p14="http://schemas.microsoft.com/office/powerpoint/2010/main" val="220820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20" grpId="0" animBg="1"/>
      <p:bldP spid="21" grpId="0" animBg="1"/>
      <p:bldP spid="24" grpId="0" animBg="1"/>
      <p:bldP spid="25" grpId="0" animBg="1"/>
      <p:bldP spid="26"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14450"/>
          </a:xfrm>
        </p:spPr>
        <p:txBody>
          <a:bodyPr/>
          <a:lstStyle/>
          <a:p>
            <a:r>
              <a:rPr lang="en-US" b="1" dirty="0" smtClean="0">
                <a:solidFill>
                  <a:schemeClr val="accent3"/>
                </a:solidFill>
                <a:effectLst/>
                <a:latin typeface="Calibri" pitchFamily="34" charset="0"/>
              </a:rPr>
              <a:t>We benefited from …</a:t>
            </a:r>
            <a:endParaRPr lang="en-US" b="1" dirty="0">
              <a:solidFill>
                <a:schemeClr val="accent3"/>
              </a:solidFill>
              <a:effectLst/>
              <a:latin typeface="Calibri" pitchFamily="34" charset="0"/>
            </a:endParaRPr>
          </a:p>
        </p:txBody>
      </p:sp>
      <p:sp>
        <p:nvSpPr>
          <p:cNvPr id="3" name="Content Placeholder 2"/>
          <p:cNvSpPr>
            <a:spLocks noGrp="1"/>
          </p:cNvSpPr>
          <p:nvPr>
            <p:ph idx="1"/>
          </p:nvPr>
        </p:nvSpPr>
        <p:spPr>
          <a:xfrm>
            <a:off x="457200" y="1390650"/>
            <a:ext cx="8229600" cy="4735513"/>
          </a:xfrm>
        </p:spPr>
        <p:txBody>
          <a:bodyPr>
            <a:normAutofit/>
          </a:bodyPr>
          <a:lstStyle/>
          <a:p>
            <a:r>
              <a:rPr lang="en-US" b="1" dirty="0" smtClean="0">
                <a:solidFill>
                  <a:schemeClr val="accent2"/>
                </a:solidFill>
                <a:latin typeface="Calibri" pitchFamily="34" charset="0"/>
              </a:rPr>
              <a:t>Initial work </a:t>
            </a:r>
            <a:r>
              <a:rPr lang="en-US" dirty="0" smtClean="0">
                <a:latin typeface="Calibri" pitchFamily="34" charset="0"/>
              </a:rPr>
              <a:t>from </a:t>
            </a:r>
            <a:r>
              <a:rPr lang="en-US" dirty="0" err="1" smtClean="0">
                <a:latin typeface="Calibri" pitchFamily="34" charset="0"/>
              </a:rPr>
              <a:t>Latanya</a:t>
            </a:r>
            <a:r>
              <a:rPr lang="en-US" dirty="0" smtClean="0">
                <a:latin typeface="Calibri" pitchFamily="34" charset="0"/>
              </a:rPr>
              <a:t> Sweeney to group the vast array of federal and state privacy laws into ~ 30 general classifications</a:t>
            </a:r>
          </a:p>
          <a:p>
            <a:r>
              <a:rPr lang="en-US" b="1" dirty="0" smtClean="0">
                <a:solidFill>
                  <a:schemeClr val="accent2"/>
                </a:solidFill>
                <a:latin typeface="Calibri" pitchFamily="34" charset="0"/>
              </a:rPr>
              <a:t>Security levels </a:t>
            </a:r>
            <a:r>
              <a:rPr lang="en-US" dirty="0" smtClean="0">
                <a:latin typeface="Calibri" pitchFamily="34" charset="0"/>
              </a:rPr>
              <a:t>set by Harvard University for confidential information:</a:t>
            </a:r>
          </a:p>
        </p:txBody>
      </p:sp>
      <p:graphicFrame>
        <p:nvGraphicFramePr>
          <p:cNvPr id="5" name="Table 4"/>
          <p:cNvGraphicFramePr>
            <a:graphicFrameLocks noGrp="1"/>
          </p:cNvGraphicFramePr>
          <p:nvPr>
            <p:extLst>
              <p:ext uri="{D42A27DB-BD31-4B8C-83A1-F6EECF244321}">
                <p14:modId xmlns:p14="http://schemas.microsoft.com/office/powerpoint/2010/main" val="3145647225"/>
              </p:ext>
            </p:extLst>
          </p:nvPr>
        </p:nvGraphicFramePr>
        <p:xfrm>
          <a:off x="610514" y="3156233"/>
          <a:ext cx="7873391" cy="2956560"/>
        </p:xfrm>
        <a:graphic>
          <a:graphicData uri="http://schemas.openxmlformats.org/drawingml/2006/table">
            <a:tbl>
              <a:tblPr firstRow="1" bandRow="1">
                <a:tableStyleId>{16D9F66E-5EB9-4882-86FB-DCBF35E3C3E4}</a:tableStyleId>
              </a:tblPr>
              <a:tblGrid>
                <a:gridCol w="946001"/>
                <a:gridCol w="6927390"/>
              </a:tblGrid>
              <a:tr h="462694">
                <a:tc>
                  <a:txBody>
                    <a:bodyPr/>
                    <a:lstStyle/>
                    <a:p>
                      <a:pPr algn="ctr"/>
                      <a:r>
                        <a:rPr lang="en-US" sz="1800" b="0" dirty="0" smtClean="0">
                          <a:solidFill>
                            <a:schemeClr val="accent1">
                              <a:lumMod val="75000"/>
                            </a:schemeClr>
                          </a:solidFill>
                          <a:latin typeface="Calibri" pitchFamily="34" charset="0"/>
                        </a:rPr>
                        <a:t>Level 1</a:t>
                      </a:r>
                      <a:endParaRPr lang="en-US" sz="1800" b="0" dirty="0">
                        <a:solidFill>
                          <a:schemeClr val="accent1">
                            <a:lumMod val="75000"/>
                          </a:schemeClr>
                        </a:solidFill>
                        <a:latin typeface="Calibri" pitchFamily="34" charset="0"/>
                      </a:endParaRPr>
                    </a:p>
                  </a:txBody>
                  <a:tcPr anchor="ctr">
                    <a:noFill/>
                  </a:tcPr>
                </a:tc>
                <a:tc>
                  <a:txBody>
                    <a:bodyPr/>
                    <a:lstStyle/>
                    <a:p>
                      <a:r>
                        <a:rPr lang="en-US" sz="1600" b="1" dirty="0" smtClean="0">
                          <a:solidFill>
                            <a:schemeClr val="accent1">
                              <a:lumMod val="75000"/>
                            </a:schemeClr>
                          </a:solidFill>
                          <a:latin typeface="Calibri" pitchFamily="34" charset="0"/>
                        </a:rPr>
                        <a:t>Non-confidential research information</a:t>
                      </a:r>
                    </a:p>
                    <a:p>
                      <a:r>
                        <a:rPr lang="en-US" sz="1400" b="0" i="1" dirty="0" smtClean="0">
                          <a:solidFill>
                            <a:schemeClr val="accent1">
                              <a:lumMod val="75000"/>
                            </a:schemeClr>
                          </a:solidFill>
                          <a:latin typeface="Calibri" pitchFamily="34" charset="0"/>
                        </a:rPr>
                        <a:t>Public information</a:t>
                      </a:r>
                      <a:endParaRPr lang="en-US" sz="1400" b="0" i="1" dirty="0">
                        <a:solidFill>
                          <a:schemeClr val="accent1">
                            <a:lumMod val="75000"/>
                          </a:schemeClr>
                        </a:solidFill>
                        <a:latin typeface="Calibri" pitchFamily="34" charset="0"/>
                      </a:endParaRPr>
                    </a:p>
                  </a:txBody>
                  <a:tcPr>
                    <a:noFill/>
                  </a:tcPr>
                </a:tc>
              </a:tr>
              <a:tr h="370840">
                <a:tc>
                  <a:txBody>
                    <a:bodyPr/>
                    <a:lstStyle/>
                    <a:p>
                      <a:pPr algn="ctr"/>
                      <a:r>
                        <a:rPr lang="en-US" sz="1800" b="0" dirty="0" smtClean="0">
                          <a:solidFill>
                            <a:schemeClr val="accent1">
                              <a:lumMod val="75000"/>
                            </a:schemeClr>
                          </a:solidFill>
                          <a:latin typeface="Calibri" pitchFamily="34" charset="0"/>
                        </a:rPr>
                        <a:t>Level 2</a:t>
                      </a:r>
                      <a:endParaRPr lang="en-US" sz="1800" b="0" dirty="0">
                        <a:solidFill>
                          <a:schemeClr val="accent1">
                            <a:lumMod val="75000"/>
                          </a:schemeClr>
                        </a:solidFill>
                        <a:latin typeface="Calibri" pitchFamily="34" charset="0"/>
                      </a:endParaRPr>
                    </a:p>
                  </a:txBody>
                  <a:tcPr anchor="c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accent1">
                              <a:lumMod val="75000"/>
                            </a:schemeClr>
                          </a:solidFill>
                          <a:latin typeface="Calibri" pitchFamily="34" charset="0"/>
                        </a:rPr>
                        <a:t>Benign information to be held confidentially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0" i="1" dirty="0" smtClean="0">
                          <a:solidFill>
                            <a:schemeClr val="accent1">
                              <a:lumMod val="75000"/>
                            </a:schemeClr>
                          </a:solidFill>
                          <a:latin typeface="Calibri" pitchFamily="34" charset="0"/>
                        </a:rPr>
                        <a:t>Information the disclosure of which would not cause material harm, but which the University has chosen to keep confidential</a:t>
                      </a:r>
                    </a:p>
                  </a:txBody>
                  <a:tcPr>
                    <a:noFill/>
                  </a:tcPr>
                </a:tc>
              </a:tr>
              <a:tr h="370840">
                <a:tc>
                  <a:txBody>
                    <a:bodyPr/>
                    <a:lstStyle/>
                    <a:p>
                      <a:pPr algn="ctr"/>
                      <a:r>
                        <a:rPr lang="en-US" sz="1800" b="0" dirty="0" smtClean="0">
                          <a:solidFill>
                            <a:schemeClr val="accent1">
                              <a:lumMod val="75000"/>
                            </a:schemeClr>
                          </a:solidFill>
                          <a:latin typeface="Calibri" pitchFamily="34" charset="0"/>
                        </a:rPr>
                        <a:t>Level 3</a:t>
                      </a:r>
                      <a:endParaRPr lang="en-US" sz="1800" b="0" dirty="0">
                        <a:solidFill>
                          <a:schemeClr val="accent1">
                            <a:lumMod val="75000"/>
                          </a:schemeClr>
                        </a:solidFill>
                        <a:latin typeface="Calibri" pitchFamily="34" charset="0"/>
                      </a:endParaRPr>
                    </a:p>
                  </a:txBody>
                  <a:tcPr anchor="c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accent1">
                              <a:lumMod val="75000"/>
                            </a:schemeClr>
                          </a:solidFill>
                          <a:latin typeface="Calibri" pitchFamily="34" charset="0"/>
                        </a:rPr>
                        <a:t>Sensitive or confidential information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0" i="1" dirty="0" smtClean="0">
                          <a:solidFill>
                            <a:schemeClr val="accent1">
                              <a:lumMod val="75000"/>
                            </a:schemeClr>
                          </a:solidFill>
                          <a:latin typeface="Calibri" pitchFamily="34" charset="0"/>
                        </a:rPr>
                        <a:t>Information that could cause risk of material harm to individuals or the University if disclosed</a:t>
                      </a:r>
                    </a:p>
                  </a:txBody>
                  <a:tcPr>
                    <a:noFill/>
                  </a:tcPr>
                </a:tc>
              </a:tr>
              <a:tr h="370840">
                <a:tc>
                  <a:txBody>
                    <a:bodyPr/>
                    <a:lstStyle/>
                    <a:p>
                      <a:pPr algn="ctr"/>
                      <a:r>
                        <a:rPr lang="en-US" sz="1800" b="0" dirty="0" smtClean="0">
                          <a:solidFill>
                            <a:schemeClr val="accent1">
                              <a:lumMod val="75000"/>
                            </a:schemeClr>
                          </a:solidFill>
                          <a:latin typeface="Calibri" pitchFamily="34" charset="0"/>
                        </a:rPr>
                        <a:t>Level 4</a:t>
                      </a:r>
                      <a:endParaRPr lang="en-US" sz="1800" b="0" dirty="0">
                        <a:solidFill>
                          <a:schemeClr val="accent1">
                            <a:lumMod val="75000"/>
                          </a:schemeClr>
                        </a:solidFill>
                        <a:latin typeface="Calibri" pitchFamily="34" charset="0"/>
                      </a:endParaRPr>
                    </a:p>
                  </a:txBody>
                  <a:tcPr anchor="c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accent1">
                              <a:lumMod val="75000"/>
                            </a:schemeClr>
                          </a:solidFill>
                          <a:latin typeface="Calibri" pitchFamily="34" charset="0"/>
                        </a:rPr>
                        <a:t>Very sensitive information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0" i="1" dirty="0" smtClean="0">
                          <a:solidFill>
                            <a:schemeClr val="accent1">
                              <a:lumMod val="75000"/>
                            </a:schemeClr>
                          </a:solidFill>
                          <a:latin typeface="Calibri" pitchFamily="34" charset="0"/>
                        </a:rPr>
                        <a:t>Information that would likely cause serious harm to individuals or the University if disclosed</a:t>
                      </a:r>
                    </a:p>
                  </a:txBody>
                  <a:tcPr>
                    <a:noFill/>
                  </a:tcPr>
                </a:tc>
              </a:tr>
              <a:tr h="370840">
                <a:tc>
                  <a:txBody>
                    <a:bodyPr/>
                    <a:lstStyle/>
                    <a:p>
                      <a:pPr algn="ctr"/>
                      <a:r>
                        <a:rPr lang="en-US" sz="1800" b="0" dirty="0" smtClean="0">
                          <a:solidFill>
                            <a:schemeClr val="accent1">
                              <a:lumMod val="75000"/>
                            </a:schemeClr>
                          </a:solidFill>
                          <a:latin typeface="Calibri" pitchFamily="34" charset="0"/>
                        </a:rPr>
                        <a:t>Level 5</a:t>
                      </a:r>
                      <a:endParaRPr lang="en-US" sz="1800" b="0" dirty="0">
                        <a:solidFill>
                          <a:schemeClr val="accent1">
                            <a:lumMod val="75000"/>
                          </a:schemeClr>
                        </a:solidFill>
                        <a:latin typeface="Calibri" pitchFamily="34" charset="0"/>
                      </a:endParaRPr>
                    </a:p>
                  </a:txBody>
                  <a:tcPr anchor="ct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accent1">
                              <a:lumMod val="75000"/>
                            </a:schemeClr>
                          </a:solidFill>
                          <a:latin typeface="Calibri" pitchFamily="34" charset="0"/>
                        </a:rPr>
                        <a:t>Extremely sensitive information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b="0" i="1" dirty="0" smtClean="0">
                          <a:solidFill>
                            <a:schemeClr val="accent1">
                              <a:lumMod val="75000"/>
                            </a:schemeClr>
                          </a:solidFill>
                          <a:latin typeface="Calibri" pitchFamily="34" charset="0"/>
                        </a:rPr>
                        <a:t>Information that would cause severe harm to individuals or the University if disclosed</a:t>
                      </a:r>
                    </a:p>
                  </a:txBody>
                  <a:tcPr>
                    <a:noFill/>
                  </a:tcPr>
                </a:tc>
              </a:tr>
            </a:tbl>
          </a:graphicData>
        </a:graphic>
      </p:graphicFrame>
    </p:spTree>
    <p:extLst>
      <p:ext uri="{BB962C8B-B14F-4D97-AF65-F5344CB8AC3E}">
        <p14:creationId xmlns:p14="http://schemas.microsoft.com/office/powerpoint/2010/main" val="11349676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2542</TotalTime>
  <Words>1658</Words>
  <Application>Microsoft Office PowerPoint</Application>
  <PresentationFormat>On-screen Show (4:3)</PresentationFormat>
  <Paragraphs>235</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Executive</vt:lpstr>
      <vt:lpstr>PowerPoint Presentation</vt:lpstr>
      <vt:lpstr>PowerPoint Presentation</vt:lpstr>
      <vt:lpstr>Concept</vt:lpstr>
      <vt:lpstr>Benefits of Sharing Data</vt:lpstr>
      <vt:lpstr>Difficulty of Sharing Sensitive Data</vt:lpstr>
      <vt:lpstr>PowerPoint Presentation</vt:lpstr>
      <vt:lpstr>PowerPoint Presentation</vt:lpstr>
      <vt:lpstr>Building DataTags:  A necessary collaboration</vt:lpstr>
      <vt:lpstr>We benefited from …</vt:lpstr>
      <vt:lpstr>DataTags Design Goals</vt:lpstr>
      <vt:lpstr>How DataTags Works</vt:lpstr>
      <vt:lpstr>Draft Tag Levels</vt:lpstr>
      <vt:lpstr>DataTags API</vt:lpstr>
      <vt:lpstr>Research and Development</vt:lpstr>
      <vt:lpstr>PowerPoint Presentation</vt:lpstr>
      <vt:lpstr>Scope</vt:lpstr>
      <vt:lpstr>Legal Research Objectives</vt:lpstr>
      <vt:lpstr>How DataTags Works</vt:lpstr>
      <vt:lpstr>Legal Research Activities</vt:lpstr>
      <vt:lpstr>Research Integration</vt:lpstr>
      <vt:lpstr>Questionnaire Development</vt:lpstr>
      <vt:lpstr>Annotated Questionnaires</vt:lpstr>
      <vt:lpstr>Example Question: “education records”</vt:lpstr>
      <vt:lpstr>Usability Testing</vt:lpstr>
      <vt:lpstr>Demo</vt:lpstr>
      <vt:lpstr>Hypothetical Dataset</vt:lpstr>
      <vt:lpstr>Plans for the Future</vt:lpstr>
      <vt:lpstr>Plans for the Future</vt:lpstr>
    </vt:vector>
  </TitlesOfParts>
  <Company>Harvard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DataTags</dc:title>
  <dc:creator>MERCE CROSAS</dc:creator>
  <cp:lastModifiedBy>Alexandra Wood</cp:lastModifiedBy>
  <cp:revision>109</cp:revision>
  <dcterms:created xsi:type="dcterms:W3CDTF">2014-11-20T00:18:41Z</dcterms:created>
  <dcterms:modified xsi:type="dcterms:W3CDTF">2015-05-26T20:08:55Z</dcterms:modified>
</cp:coreProperties>
</file>