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0"/>
  </p:notesMasterIdLst>
  <p:sldIdLst>
    <p:sldId id="296" r:id="rId2"/>
    <p:sldId id="400" r:id="rId3"/>
    <p:sldId id="335" r:id="rId4"/>
    <p:sldId id="403" r:id="rId5"/>
    <p:sldId id="410" r:id="rId6"/>
    <p:sldId id="405" r:id="rId7"/>
    <p:sldId id="340" r:id="rId8"/>
    <p:sldId id="441" r:id="rId9"/>
    <p:sldId id="418" r:id="rId10"/>
    <p:sldId id="431" r:id="rId11"/>
    <p:sldId id="419" r:id="rId12"/>
    <p:sldId id="420" r:id="rId13"/>
    <p:sldId id="443" r:id="rId14"/>
    <p:sldId id="435" r:id="rId15"/>
    <p:sldId id="437" r:id="rId16"/>
    <p:sldId id="442" r:id="rId17"/>
    <p:sldId id="438" r:id="rId18"/>
    <p:sldId id="425" r:id="rId19"/>
    <p:sldId id="426" r:id="rId20"/>
    <p:sldId id="427" r:id="rId21"/>
    <p:sldId id="439" r:id="rId22"/>
    <p:sldId id="422" r:id="rId23"/>
    <p:sldId id="444" r:id="rId24"/>
    <p:sldId id="446" r:id="rId25"/>
    <p:sldId id="423" r:id="rId26"/>
    <p:sldId id="445" r:id="rId27"/>
    <p:sldId id="421" r:id="rId28"/>
    <p:sldId id="440" r:id="rId29"/>
  </p:sldIdLst>
  <p:sldSz cx="9144000" cy="6858000" type="screen4x3"/>
  <p:notesSz cx="7315200" cy="96012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39" autoAdjust="0"/>
    <p:restoredTop sz="91463" autoAdjust="0"/>
  </p:normalViewPr>
  <p:slideViewPr>
    <p:cSldViewPr>
      <p:cViewPr varScale="1">
        <p:scale>
          <a:sx n="103" d="100"/>
          <a:sy n="103" d="100"/>
        </p:scale>
        <p:origin x="1488" y="184"/>
      </p:cViewPr>
      <p:guideLst>
        <p:guide orient="horz" pos="2160"/>
        <p:guide pos="2880"/>
      </p:guideLst>
    </p:cSldViewPr>
  </p:slideViewPr>
  <p:outlineViewPr>
    <p:cViewPr>
      <p:scale>
        <a:sx n="33" d="100"/>
        <a:sy n="33" d="100"/>
      </p:scale>
      <p:origin x="0" y="32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620" y="-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4.e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5-30T22:42:52.3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2562 364 3096,'0'0'4515,"0"0"-129,14-12-516,-14 12-3096,21-16-1290,-21 16-2838,18-14-774,-2 10-258,-16 4 130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5-30T22:42:52.3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2562 364 3096,'0'0'4515,"0"0"-129,14-12-516,-14 12-3096,21-16-1290,-21 16-2838,18-14-774,-2 10-258,-16 4 130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5-30T22:42:52.3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2562 364 3096,'0'0'4515,"0"0"-129,14-12-516,-14 12-3096,21-16-1290,-21 16-2838,18-14-774,-2 10-258,-16 4 130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2049F64A-EABA-457A-A5DE-915A3D3FB8D2}" type="datetimeFigureOut">
              <a:rPr lang="en-US" smtClean="0"/>
              <a:t>1/12/17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A378F4F8-160B-406F-A930-E90103237C25}" type="slidenum">
              <a:rPr lang="en-US" smtClean="0"/>
              <a:t>‹#›</a:t>
            </a:fld>
            <a:endParaRPr lang="en-US"/>
          </a:p>
        </p:txBody>
      </p:sp>
    </p:spTree>
    <p:extLst>
      <p:ext uri="{BB962C8B-B14F-4D97-AF65-F5344CB8AC3E}">
        <p14:creationId xmlns:p14="http://schemas.microsoft.com/office/powerpoint/2010/main" val="25444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1</a:t>
            </a:fld>
            <a:endParaRPr lang="en-US"/>
          </a:p>
        </p:txBody>
      </p:sp>
    </p:spTree>
    <p:extLst>
      <p:ext uri="{BB962C8B-B14F-4D97-AF65-F5344CB8AC3E}">
        <p14:creationId xmlns:p14="http://schemas.microsoft.com/office/powerpoint/2010/main" val="251715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8062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52398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52398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14</a:t>
            </a:fld>
            <a:endParaRPr lang="en-US"/>
          </a:p>
        </p:txBody>
      </p:sp>
    </p:spTree>
    <p:extLst>
      <p:ext uri="{BB962C8B-B14F-4D97-AF65-F5344CB8AC3E}">
        <p14:creationId xmlns:p14="http://schemas.microsoft.com/office/powerpoint/2010/main" val="350085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a:t>
            </a:r>
            <a:r>
              <a:rPr lang="en-US" baseline="0" dirty="0" smtClean="0"/>
              <a:t> that while this is a focusing vision, our work in each area also stands alone.</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15</a:t>
            </a:fld>
            <a:endParaRPr lang="en-US"/>
          </a:p>
        </p:txBody>
      </p:sp>
    </p:spTree>
    <p:extLst>
      <p:ext uri="{BB962C8B-B14F-4D97-AF65-F5344CB8AC3E}">
        <p14:creationId xmlns:p14="http://schemas.microsoft.com/office/powerpoint/2010/main" val="318696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a:t>
            </a:r>
            <a:r>
              <a:rPr lang="en-US" baseline="0" dirty="0" smtClean="0"/>
              <a:t> that while this is a focusing vision, our work in each area also stands alone.</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16</a:t>
            </a:fld>
            <a:endParaRPr lang="en-US"/>
          </a:p>
        </p:txBody>
      </p:sp>
    </p:spTree>
    <p:extLst>
      <p:ext uri="{BB962C8B-B14F-4D97-AF65-F5344CB8AC3E}">
        <p14:creationId xmlns:p14="http://schemas.microsoft.com/office/powerpoint/2010/main" val="318696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86687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79138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07082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21</a:t>
            </a:fld>
            <a:endParaRPr lang="en-US"/>
          </a:p>
        </p:txBody>
      </p:sp>
    </p:spTree>
    <p:extLst>
      <p:ext uri="{BB962C8B-B14F-4D97-AF65-F5344CB8AC3E}">
        <p14:creationId xmlns:p14="http://schemas.microsoft.com/office/powerpoint/2010/main" val="350085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context for our project is</a:t>
            </a:r>
            <a:r>
              <a:rPr lang="en-US" baseline="0" dirty="0" smtClean="0"/>
              <a:t> the exciting transformation that is happening in social science, due to the immense variety and volume of new sources of data on human behavior.  Instead of being limited to surveys of a few thousand people, researchers can carry out studies on the scale of hundreds of thousands by using data from new sources such as cell phone GPS readings, web searches, political blog posts, and social network activity.  Moreover, the internet and data repositories such as the </a:t>
            </a:r>
            <a:r>
              <a:rPr lang="en-US" baseline="0" dirty="0" err="1" smtClean="0"/>
              <a:t>Dataverse</a:t>
            </a:r>
            <a:r>
              <a:rPr lang="en-US" baseline="0" dirty="0" smtClean="0"/>
              <a:t> Network (which I’ll talk about later) have made it much easier to share such data with other researchers enable replication and new analyses.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 major obstacle for realizing the full potential of this vision is Privacy.  Most of these datasets contain sensitive personal information about individuals, and currently social scientists do not have the tools to ensure that the privacy of those individuals is protected when the data is analyzed or shared.  The result is that researchers are refusing to share their data, clashing with the growing movement towards open sharing of data being pushed by the research community and funding agencies. </a:t>
            </a:r>
          </a:p>
          <a:p>
            <a:endParaRPr lang="en-US" baseline="0" dirty="0" smtClean="0"/>
          </a:p>
          <a:p>
            <a:r>
              <a:rPr lang="en-US" baseline="0" dirty="0" smtClean="0"/>
              <a:t>What do about this?  The traditional approach is to try and </a:t>
            </a:r>
            <a:r>
              <a:rPr lang="en-US" baseline="0" dirty="0" err="1" smtClean="0"/>
              <a:t>anonymize</a:t>
            </a:r>
            <a:r>
              <a:rPr lang="en-US" baseline="0" dirty="0" smtClean="0"/>
              <a:t> data by removing so-called “personally identifying information”.  However, it is now well-known that this technique does not work, because moderate amounts of seemingly innocuous information can already uniquely isolate individuals, and this information can often be linked with other publicly available data to re-identify the individuals in supposedly </a:t>
            </a:r>
            <a:r>
              <a:rPr lang="en-US" baseline="0" dirty="0" err="1" smtClean="0"/>
              <a:t>anonymized</a:t>
            </a:r>
            <a:r>
              <a:rPr lang="en-US" baseline="0" dirty="0" smtClean="0"/>
              <a:t> datasets.  This problem was demonstrated in work by my co-PI Latanya Sweeney a number of years ago linking </a:t>
            </a:r>
            <a:r>
              <a:rPr lang="en-US" baseline="0" dirty="0" err="1" smtClean="0"/>
              <a:t>anonymized</a:t>
            </a:r>
            <a:r>
              <a:rPr lang="en-US" baseline="0" dirty="0" smtClean="0"/>
              <a:t> medical claims data with public voter registration rolls to uniquely identify the record of Massachusetts </a:t>
            </a:r>
            <a:r>
              <a:rPr lang="en-US" baseline="0" dirty="0" err="1" smtClean="0"/>
              <a:t>governer</a:t>
            </a:r>
            <a:r>
              <a:rPr lang="en-US" baseline="0" dirty="0" smtClean="0"/>
              <a:t> William Weld, and has become much more acute with the vast amounts of data that is publicly available on the internet.  Indeed, there have been many more examples of </a:t>
            </a:r>
            <a:r>
              <a:rPr lang="en-US" baseline="0" dirty="0" err="1" smtClean="0"/>
              <a:t>reidentifications</a:t>
            </a:r>
            <a:r>
              <a:rPr lang="en-US" baseline="0" dirty="0" smtClean="0"/>
              <a:t> since then.</a:t>
            </a:r>
          </a:p>
          <a:p>
            <a:endParaRPr lang="en-US" baseline="0" dirty="0" smtClean="0"/>
          </a:p>
          <a:p>
            <a:r>
              <a:rPr lang="en-US" baseline="0" dirty="0" smtClean="0"/>
              <a:t>Thus, this traditional approach presents us with a stark choice between privacy and data utility.  If you remove only obviously identifying information, then the privacy is very weak – you’ve just made it slightly harder to identify individuals.  If you aggressively de-identify, then the resulting dataset may have very little </a:t>
            </a:r>
            <a:r>
              <a:rPr lang="en-US" baseline="0" dirty="0" err="1" smtClean="0"/>
              <a:t>utliity</a:t>
            </a:r>
            <a:r>
              <a:rPr lang="en-US" baseline="0" dirty="0" smtClean="0"/>
              <a:t> left – you may have removed exactly the information you are interested in studying.</a:t>
            </a:r>
          </a:p>
          <a:p>
            <a:endParaRPr lang="en-US"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2</a:t>
            </a:fld>
            <a:endParaRPr lang="en-US"/>
          </a:p>
        </p:txBody>
      </p:sp>
    </p:spTree>
    <p:extLst>
      <p:ext uri="{BB962C8B-B14F-4D97-AF65-F5344CB8AC3E}">
        <p14:creationId xmlns:p14="http://schemas.microsoft.com/office/powerpoint/2010/main" val="101951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45596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45596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92467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924676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89215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3</a:t>
            </a:fld>
            <a:endParaRPr lang="en-US"/>
          </a:p>
        </p:txBody>
      </p:sp>
    </p:spTree>
    <p:extLst>
      <p:ext uri="{BB962C8B-B14F-4D97-AF65-F5344CB8AC3E}">
        <p14:creationId xmlns:p14="http://schemas.microsoft.com/office/powerpoint/2010/main" val="350085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 wide use</a:t>
            </a:r>
            <a:r>
              <a:rPr lang="en-US" baseline="0" dirty="0" smtClean="0"/>
              <a:t> of </a:t>
            </a:r>
            <a:r>
              <a:rPr lang="en-US" baseline="0" dirty="0" err="1" smtClean="0"/>
              <a:t>datavsrse</a:t>
            </a:r>
            <a:r>
              <a:rPr lang="en-US" baseline="0" dirty="0" smtClean="0"/>
              <a:t>.  10 repositories around the world, ¾ million files.  Harvard </a:t>
            </a:r>
            <a:r>
              <a:rPr lang="en-US" baseline="0" dirty="0" err="1" smtClean="0"/>
              <a:t>dataverse</a:t>
            </a:r>
            <a:r>
              <a:rPr lang="en-US" baseline="0" dirty="0" smtClean="0"/>
              <a:t> has served 1m+ downloads.</a:t>
            </a:r>
          </a:p>
          <a:p>
            <a:endParaRPr lang="en-US" baseline="0" dirty="0" smtClean="0"/>
          </a:p>
          <a:p>
            <a:r>
              <a:rPr lang="en-US" baseline="0" dirty="0" smtClean="0"/>
              <a:t>NEED TO UPDATE SCREENSHOT.</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4</a:t>
            </a:fld>
            <a:endParaRPr lang="en-US"/>
          </a:p>
        </p:txBody>
      </p:sp>
    </p:spTree>
    <p:extLst>
      <p:ext uri="{BB962C8B-B14F-4D97-AF65-F5344CB8AC3E}">
        <p14:creationId xmlns:p14="http://schemas.microsoft.com/office/powerpoint/2010/main" val="413350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challenge.  General-purpose environment.</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6</a:t>
            </a:fld>
            <a:endParaRPr lang="en-US"/>
          </a:p>
        </p:txBody>
      </p:sp>
    </p:spTree>
    <p:extLst>
      <p:ext uri="{BB962C8B-B14F-4D97-AF65-F5344CB8AC3E}">
        <p14:creationId xmlns:p14="http://schemas.microsoft.com/office/powerpoint/2010/main" val="89178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a:t>
            </a:r>
            <a:r>
              <a:rPr lang="en-US" baseline="0" dirty="0" smtClean="0"/>
              <a:t> that while this is a focusing vision, our work in each area also stands alone.</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7</a:t>
            </a:fld>
            <a:endParaRPr lang="en-US"/>
          </a:p>
        </p:txBody>
      </p:sp>
    </p:spTree>
    <p:extLst>
      <p:ext uri="{BB962C8B-B14F-4D97-AF65-F5344CB8AC3E}">
        <p14:creationId xmlns:p14="http://schemas.microsoft.com/office/powerpoint/2010/main" val="318696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a:t>
            </a:r>
            <a:r>
              <a:rPr lang="en-US" baseline="0" dirty="0" smtClean="0"/>
              <a:t> that while this is a focusing vision, our work in each area also stands alone.</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8</a:t>
            </a:fld>
            <a:endParaRPr lang="en-US"/>
          </a:p>
        </p:txBody>
      </p:sp>
    </p:spTree>
    <p:extLst>
      <p:ext uri="{BB962C8B-B14F-4D97-AF65-F5344CB8AC3E}">
        <p14:creationId xmlns:p14="http://schemas.microsoft.com/office/powerpoint/2010/main" val="318696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731521" y="4560572"/>
            <a:ext cx="5852159" cy="4320539"/>
          </a:xfrm>
          <a:prstGeom prst="rect">
            <a:avLst/>
          </a:prstGeom>
          <a:noFill/>
          <a:ln>
            <a:noFill/>
          </a:ln>
        </p:spPr>
        <p:txBody>
          <a:bodyPr lIns="91096" tIns="91096" rIns="91096" bIns="91096" anchor="ctr" anchorCtr="0">
            <a:noAutofit/>
          </a:bodyPr>
          <a:lstStyle/>
          <a:p>
            <a:endParaRPr/>
          </a:p>
        </p:txBody>
      </p:sp>
      <p:sp>
        <p:nvSpPr>
          <p:cNvPr id="402" name="Shape 4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81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731521" y="4560572"/>
            <a:ext cx="5852159" cy="4320539"/>
          </a:xfrm>
          <a:prstGeom prst="rect">
            <a:avLst/>
          </a:prstGeom>
          <a:noFill/>
          <a:ln>
            <a:noFill/>
          </a:ln>
        </p:spPr>
        <p:txBody>
          <a:bodyPr lIns="91096" tIns="91096" rIns="91096" bIns="91096" anchor="ctr" anchorCtr="0">
            <a:noAutofit/>
          </a:bodyPr>
          <a:lstStyle/>
          <a:p>
            <a:endParaRPr/>
          </a:p>
        </p:txBody>
      </p:sp>
      <p:sp>
        <p:nvSpPr>
          <p:cNvPr id="402" name="Shape 4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81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cxnSp>
        <p:nvCxnSpPr>
          <p:cNvPr id="8" name="Straight Connector 7"/>
          <p:cNvCxnSpPr/>
          <p:nvPr/>
        </p:nvCxnSpPr>
        <p:spPr>
          <a:xfrm>
            <a:off x="685800" y="32004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AF7FF-C04C-4A56-A914-EDD00A405EF1}"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AF7FF-C04C-4A56-A914-EDD00A405EF1}"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EAF7FF-C04C-4A56-A914-EDD00A405EF1}"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EAF7FF-C04C-4A56-A914-EDD00A405EF1}" type="datetimeFigureOut">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9BD5E-420E-4157-BE62-CE85D2C3523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AF7FF-C04C-4A56-A914-EDD00A405EF1}" type="datetimeFigureOut">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F7FF-C04C-4A56-A914-EDD00A405EF1}" type="datetimeFigureOut">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F7FF-C04C-4A56-A914-EDD00A405EF1}"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F7FF-C04C-4A56-A914-EDD00A405EF1}"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2EAF7FF-C04C-4A56-A914-EDD00A405EF1}" type="datetimeFigureOut">
              <a:rPr lang="en-US" smtClean="0"/>
              <a:t>1/12/17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7A9BD5E-420E-4157-BE62-CE85D2C352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image" Target="../media/image12.gif"/><Relationship Id="rId7" Type="http://schemas.openxmlformats.org/officeDocument/2006/relationships/image" Target="../media/image13.gif"/><Relationship Id="rId8" Type="http://schemas.openxmlformats.org/officeDocument/2006/relationships/image" Target="../media/image15.png"/><Relationship Id="rId9" Type="http://schemas.openxmlformats.org/officeDocument/2006/relationships/image" Target="../media/image20.jpeg"/><Relationship Id="rId10" Type="http://schemas.openxmlformats.org/officeDocument/2006/relationships/image" Target="../media/image21.jpeg"/><Relationship Id="rId11"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42.emf"/><Relationship Id="rId6" Type="http://schemas.openxmlformats.org/officeDocument/2006/relationships/image" Target="../media/image37.png"/><Relationship Id="rId7" Type="http://schemas.openxmlformats.org/officeDocument/2006/relationships/image" Target="../media/image38.gi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bin"/><Relationship Id="rId5" Type="http://schemas.openxmlformats.org/officeDocument/2006/relationships/image" Target="../media/image43.emf"/><Relationship Id="rId6" Type="http://schemas.openxmlformats.org/officeDocument/2006/relationships/oleObject" Target="../embeddings/oleObject3.bin"/><Relationship Id="rId7" Type="http://schemas.openxmlformats.org/officeDocument/2006/relationships/image" Target="../media/image4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crcs.seas.harvard.edu/" TargetMode="External"/><Relationship Id="rId5" Type="http://schemas.openxmlformats.org/officeDocument/2006/relationships/image" Target="../media/image14.png"/><Relationship Id="rId6" Type="http://schemas.openxmlformats.org/officeDocument/2006/relationships/image" Target="../media/image18.jpeg"/><Relationship Id="rId7" Type="http://schemas.openxmlformats.org/officeDocument/2006/relationships/image" Target="../media/image22.jpeg"/><Relationship Id="rId8" Type="http://schemas.openxmlformats.org/officeDocument/2006/relationships/customXml" Target="../ink/ink2.xml"/><Relationship Id="rId23" Type="http://schemas.openxmlformats.org/officeDocument/2006/relationships/image" Target="../media/image24.emf"/><Relationship Id="rId24" Type="http://schemas.openxmlformats.org/officeDocument/2006/relationships/image" Target="../media/image28.png"/><Relationship Id="rId2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gif"/><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gif"/><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50.png"/><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image" Target="../media/image48.wmf"/><Relationship Id="rId7"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image" Target="../media/image4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gif"/><Relationship Id="rId7"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26" Type="http://schemas.openxmlformats.org/officeDocument/2006/relationships/image" Target="../media/image28.png"/><Relationship Id="rId27" Type="http://schemas.openxmlformats.org/officeDocument/2006/relationships/image" Target="../media/image52.jpeg"/><Relationship Id="rId28" Type="http://schemas.openxmlformats.org/officeDocument/2006/relationships/image" Target="../media/image53.jpeg"/><Relationship Id="rId23" Type="http://schemas.openxmlformats.org/officeDocument/2006/relationships/image" Target="../media/image24.emf"/><Relationship Id="rId24" Type="http://schemas.openxmlformats.org/officeDocument/2006/relationships/image" Target="../media/image24.jpeg"/><Relationship Id="rId3" Type="http://schemas.openxmlformats.org/officeDocument/2006/relationships/image" Target="../media/image9.png"/><Relationship Id="rId4" Type="http://schemas.openxmlformats.org/officeDocument/2006/relationships/hyperlink" Target="http://crcs.seas.harvard.edu/" TargetMode="External"/><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9.jpeg"/><Relationship Id="rId8" Type="http://schemas.openxmlformats.org/officeDocument/2006/relationships/image" Target="../media/image23.jpeg"/><Relationship Id="rId9" Type="http://schemas.openxmlformats.org/officeDocument/2006/relationships/customXml" Target="../ink/ink3.xml"/><Relationship Id="rId1" Type="http://schemas.openxmlformats.org/officeDocument/2006/relationships/slideLayout" Target="../slideLayouts/slideLayout2.xml"/><Relationship Id="rId2" Type="http://schemas.openxmlformats.org/officeDocument/2006/relationships/notesSlide" Target="../notesSlides/notesSlide19.xml"/><Relationship Id="rId25"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4.png"/></Relationships>
</file>

<file path=ppt/slides/_rels/slide23.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45.png"/><Relationship Id="rId13" Type="http://schemas.openxmlformats.org/officeDocument/2006/relationships/image" Target="../media/image55.png"/><Relationship Id="rId14" Type="http://schemas.openxmlformats.org/officeDocument/2006/relationships/image" Target="../media/image56.jpeg"/><Relationship Id="rId15"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crcs.seas.harvard.edu/" TargetMode="External"/><Relationship Id="rId6" Type="http://schemas.openxmlformats.org/officeDocument/2006/relationships/image" Target="../media/image14.png"/><Relationship Id="rId7" Type="http://schemas.openxmlformats.org/officeDocument/2006/relationships/image" Target="../media/image18.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36.png"/><Relationship Id="rId6" Type="http://schemas.openxmlformats.org/officeDocument/2006/relationships/image" Target="../media/image60.jpe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4.bin"/><Relationship Id="rId5" Type="http://schemas.openxmlformats.org/officeDocument/2006/relationships/image" Target="../media/image64.emf"/><Relationship Id="rId6" Type="http://schemas.openxmlformats.org/officeDocument/2006/relationships/image" Target="../media/image65.png"/><Relationship Id="rId7" Type="http://schemas.openxmlformats.org/officeDocument/2006/relationships/image" Target="../media/image6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3.xml.rels><?xml version="1.0" encoding="UTF-8" standalone="yes"?>
<Relationships xmlns="http://schemas.openxmlformats.org/package/2006/relationships"><Relationship Id="rId9" Type="http://schemas.openxmlformats.org/officeDocument/2006/relationships/hyperlink" Target="http://crcs.seas.harvard.edu/" TargetMode="External"/><Relationship Id="rId20" Type="http://schemas.openxmlformats.org/officeDocument/2006/relationships/customXml" Target="../ink/ink1.xml"/><Relationship Id="rId23" Type="http://schemas.openxmlformats.org/officeDocument/2006/relationships/image" Target="../media/image24.emf"/><Relationship Id="rId24" Type="http://schemas.openxmlformats.org/officeDocument/2006/relationships/image" Target="../media/image24.jpeg"/><Relationship Id="rId25" Type="http://schemas.openxmlformats.org/officeDocument/2006/relationships/image" Target="../media/image25.jpeg"/><Relationship Id="rId26" Type="http://schemas.openxmlformats.org/officeDocument/2006/relationships/image" Target="../media/image26.png"/><Relationship Id="rId27" Type="http://schemas.openxmlformats.org/officeDocument/2006/relationships/image" Target="../media/image27.png"/><Relationship Id="rId28" Type="http://schemas.openxmlformats.org/officeDocument/2006/relationships/image" Target="../media/image28.png"/><Relationship Id="rId29" Type="http://schemas.openxmlformats.org/officeDocument/2006/relationships/image" Target="../media/image29.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7" Type="http://schemas.openxmlformats.org/officeDocument/2006/relationships/image" Target="../media/image21.jpeg"/><Relationship Id="rId18" Type="http://schemas.openxmlformats.org/officeDocument/2006/relationships/image" Target="../media/image22.jpeg"/><Relationship Id="rId19"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gif"/><Relationship Id="rId6" Type="http://schemas.openxmlformats.org/officeDocument/2006/relationships/image" Target="../media/image11.gif"/><Relationship Id="rId7" Type="http://schemas.openxmlformats.org/officeDocument/2006/relationships/image" Target="../media/image12.gif"/><Relationship Id="rId8"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gi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gi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848600" cy="1927225"/>
          </a:xfrm>
        </p:spPr>
        <p:txBody>
          <a:bodyPr/>
          <a:lstStyle/>
          <a:p>
            <a:r>
              <a:rPr lang="en-US" dirty="0" smtClean="0"/>
              <a:t>Privacy TOOLS FOR SHARING RESEARCH DATA</a:t>
            </a:r>
            <a:endParaRPr lang="en-US" dirty="0"/>
          </a:p>
        </p:txBody>
      </p:sp>
      <p:sp>
        <p:nvSpPr>
          <p:cNvPr id="3" name="Subtitle 2"/>
          <p:cNvSpPr>
            <a:spLocks noGrp="1"/>
          </p:cNvSpPr>
          <p:nvPr>
            <p:ph type="subTitle" idx="1"/>
          </p:nvPr>
        </p:nvSpPr>
        <p:spPr>
          <a:xfrm>
            <a:off x="609600" y="3886200"/>
            <a:ext cx="8534400" cy="3276600"/>
          </a:xfrm>
        </p:spPr>
        <p:txBody>
          <a:bodyPr numCol="1">
            <a:normAutofit/>
          </a:bodyPr>
          <a:lstStyle/>
          <a:p>
            <a:r>
              <a:rPr lang="en-US" sz="2000" dirty="0" smtClean="0"/>
              <a:t>NSF Secure &amp; Trustworthy Cyberspace</a:t>
            </a:r>
            <a:br>
              <a:rPr lang="en-US" sz="2000" dirty="0" smtClean="0"/>
            </a:br>
            <a:r>
              <a:rPr lang="en-US" sz="2000" dirty="0" smtClean="0"/>
              <a:t>PI Meeting</a:t>
            </a:r>
          </a:p>
          <a:p>
            <a:r>
              <a:rPr lang="en-US" sz="2000" dirty="0" smtClean="0"/>
              <a:t>January 9, 2017</a:t>
            </a:r>
          </a:p>
          <a:p>
            <a:endParaRPr lang="en-US" sz="2000" dirty="0"/>
          </a:p>
          <a:p>
            <a:r>
              <a:rPr lang="en-US" sz="2000" dirty="0" smtClean="0"/>
              <a:t>Salil Vadhan</a:t>
            </a:r>
            <a:br>
              <a:rPr lang="en-US" sz="2000" dirty="0" smtClean="0"/>
            </a:br>
            <a:r>
              <a:rPr lang="en-US" sz="2000" dirty="0" smtClean="0"/>
              <a:t>Harvard University</a:t>
            </a:r>
          </a:p>
          <a:p>
            <a:endParaRPr lang="en-US" sz="2000" dirty="0" smtClean="0"/>
          </a:p>
          <a:p>
            <a:r>
              <a:rPr lang="en-US" sz="2000" dirty="0" smtClean="0"/>
              <a:t/>
            </a:r>
            <a:br>
              <a:rPr lang="en-US" sz="2000" dirty="0" smtClean="0"/>
            </a:br>
            <a:endParaRPr lang="en-US" sz="2000" dirty="0"/>
          </a:p>
        </p:txBody>
      </p:sp>
      <p:pic>
        <p:nvPicPr>
          <p:cNvPr id="1026" name="Picture 2" descr="C:\Users\Salil\Desktop\active2\committee for advancement of tcs\Visioning\final nuggets\PrivacyUtility-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593652"/>
            <a:ext cx="3429000" cy="281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8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3810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dirty="0" smtClean="0"/>
              <a:t>Basic DataTags </a:t>
            </a:r>
            <a:r>
              <a:rPr lang="en" dirty="0"/>
              <a:t>Levels</a:t>
            </a:r>
          </a:p>
        </p:txBody>
      </p:sp>
      <p:pic>
        <p:nvPicPr>
          <p:cNvPr id="405" name="Shape 405"/>
          <p:cNvPicPr preferRelativeResize="0">
            <a:picLocks noGrp="1"/>
          </p:cNvPicPr>
          <p:nvPr>
            <p:ph type="body" idx="1"/>
          </p:nvPr>
        </p:nvPicPr>
        <p:blipFill rotWithShape="1">
          <a:blip r:embed="rId3">
            <a:alphaModFix/>
          </a:blip>
          <a:srcRect t="80573" b="6182"/>
          <a:stretch/>
        </p:blipFill>
        <p:spPr>
          <a:xfrm>
            <a:off x="457200" y="5560291"/>
            <a:ext cx="8229600" cy="817474"/>
          </a:xfrm>
          <a:prstGeom prst="rect">
            <a:avLst/>
          </a:prstGeom>
          <a:noFill/>
          <a:ln>
            <a:noFill/>
          </a:ln>
        </p:spPr>
      </p:pic>
      <p:grpSp>
        <p:nvGrpSpPr>
          <p:cNvPr id="26" name="Group 25"/>
          <p:cNvGrpSpPr>
            <a:grpSpLocks noChangeAspect="1"/>
          </p:cNvGrpSpPr>
          <p:nvPr/>
        </p:nvGrpSpPr>
        <p:grpSpPr>
          <a:xfrm>
            <a:off x="5204390" y="4131766"/>
            <a:ext cx="3577252" cy="901856"/>
            <a:chOff x="1371600" y="3321050"/>
            <a:chExt cx="5202238" cy="1311529"/>
          </a:xfrm>
        </p:grpSpPr>
        <p:pic>
          <p:nvPicPr>
            <p:cNvPr id="27" name="Picture 2" descr="C:\Users\salilv\Desktop\active\Privacy for Social Science Research\NSF SaTC Proposal Jan 2012\privacy_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3321050"/>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salilv\Desktop\active\Privacy for Social Science Research\NSF SaTC Proposal Jan 2012\privacy_1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163" y="3635375"/>
              <a:ext cx="34956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salilv\Desktop\active\Privacy for Social Science Research\NSF SaTC Proposal Jan 2012\privacy_09.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188" y="3635375"/>
              <a:ext cx="17049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C:\Users\salilv\Desktop\active\Privacy for Social Science Research\NSF SaTC Proposal Jan 2012\privacy_1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032504"/>
              <a:ext cx="1704975" cy="60007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1949976" y="3180635"/>
            <a:ext cx="1252266" cy="707886"/>
          </a:xfrm>
          <a:prstGeom prst="rect">
            <a:avLst/>
          </a:prstGeom>
          <a:noFill/>
        </p:spPr>
        <p:txBody>
          <a:bodyPr wrap="none" rtlCol="0">
            <a:spAutoFit/>
          </a:bodyPr>
          <a:lstStyle/>
          <a:p>
            <a:pPr algn="ctr"/>
            <a:r>
              <a:rPr lang="en-US" sz="2000" dirty="0" smtClean="0">
                <a:solidFill>
                  <a:schemeClr val="accent1">
                    <a:lumMod val="75000"/>
                  </a:schemeClr>
                </a:solidFill>
              </a:rPr>
              <a:t>computer</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32" name="TextBox 31"/>
          <p:cNvSpPr txBox="1"/>
          <p:nvPr/>
        </p:nvSpPr>
        <p:spPr>
          <a:xfrm>
            <a:off x="3840345" y="1866869"/>
            <a:ext cx="1055097" cy="707886"/>
          </a:xfrm>
          <a:prstGeom prst="rect">
            <a:avLst/>
          </a:prstGeom>
          <a:noFill/>
        </p:spPr>
        <p:txBody>
          <a:bodyPr wrap="none" rtlCol="0">
            <a:spAutoFit/>
          </a:bodyPr>
          <a:lstStyle/>
          <a:p>
            <a:pPr algn="ctr"/>
            <a:r>
              <a:rPr lang="en-US" sz="2000" dirty="0" smtClean="0">
                <a:solidFill>
                  <a:schemeClr val="accent1">
                    <a:lumMod val="75000"/>
                  </a:schemeClr>
                </a:solidFill>
              </a:rPr>
              <a:t>social</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33" name="TextBox 32"/>
          <p:cNvSpPr txBox="1"/>
          <p:nvPr/>
        </p:nvSpPr>
        <p:spPr>
          <a:xfrm>
            <a:off x="5269229" y="3319135"/>
            <a:ext cx="1624163" cy="400110"/>
          </a:xfrm>
          <a:prstGeom prst="rect">
            <a:avLst/>
          </a:prstGeom>
          <a:noFill/>
        </p:spPr>
        <p:txBody>
          <a:bodyPr wrap="none" rtlCol="0">
            <a:spAutoFit/>
          </a:bodyPr>
          <a:lstStyle/>
          <a:p>
            <a:pPr algn="ctr"/>
            <a:r>
              <a:rPr lang="en-US" sz="2000" dirty="0" smtClean="0">
                <a:solidFill>
                  <a:schemeClr val="accent1">
                    <a:lumMod val="75000"/>
                  </a:schemeClr>
                </a:solidFill>
              </a:rPr>
              <a:t>data science</a:t>
            </a:r>
            <a:endParaRPr lang="en-US" sz="2000" dirty="0">
              <a:solidFill>
                <a:schemeClr val="accent1">
                  <a:lumMod val="75000"/>
                </a:schemeClr>
              </a:solidFill>
            </a:endParaRPr>
          </a:p>
        </p:txBody>
      </p:sp>
      <p:sp>
        <p:nvSpPr>
          <p:cNvPr id="34" name="TextBox 33"/>
          <p:cNvSpPr txBox="1"/>
          <p:nvPr/>
        </p:nvSpPr>
        <p:spPr>
          <a:xfrm>
            <a:off x="3907762" y="4552235"/>
            <a:ext cx="841898" cy="707886"/>
          </a:xfrm>
          <a:prstGeom prst="rect">
            <a:avLst/>
          </a:prstGeom>
          <a:noFill/>
        </p:spPr>
        <p:txBody>
          <a:bodyPr wrap="none" rtlCol="0">
            <a:spAutoFit/>
          </a:bodyPr>
          <a:lstStyle/>
          <a:p>
            <a:pPr algn="ctr"/>
            <a:r>
              <a:rPr lang="en-US" sz="2000" dirty="0" smtClean="0">
                <a:solidFill>
                  <a:schemeClr val="accent1">
                    <a:lumMod val="75000"/>
                  </a:schemeClr>
                </a:solidFill>
              </a:rPr>
              <a:t>law</a:t>
            </a:r>
            <a:r>
              <a:rPr lang="en-US" sz="2000" dirty="0">
                <a:solidFill>
                  <a:schemeClr val="accent1">
                    <a:lumMod val="75000"/>
                  </a:schemeClr>
                </a:solidFill>
              </a:rPr>
              <a:t> </a:t>
            </a:r>
            <a:r>
              <a:rPr lang="en-US" sz="2000" dirty="0" smtClean="0">
                <a:solidFill>
                  <a:schemeClr val="accent1">
                    <a:lumMod val="75000"/>
                  </a:schemeClr>
                </a:solidFill>
              </a:rPr>
              <a:t>&amp;</a:t>
            </a:r>
            <a:br>
              <a:rPr lang="en-US" sz="2000" dirty="0" smtClean="0">
                <a:solidFill>
                  <a:schemeClr val="accent1">
                    <a:lumMod val="75000"/>
                  </a:schemeClr>
                </a:solidFill>
              </a:rPr>
            </a:br>
            <a:r>
              <a:rPr lang="en-US" sz="2000" dirty="0" smtClean="0">
                <a:solidFill>
                  <a:schemeClr val="accent1">
                    <a:lumMod val="75000"/>
                  </a:schemeClr>
                </a:solidFill>
              </a:rPr>
              <a:t>policy</a:t>
            </a:r>
            <a:endParaRPr lang="en-US" sz="2000" dirty="0">
              <a:solidFill>
                <a:schemeClr val="accent1">
                  <a:lumMod val="75000"/>
                </a:schemeClr>
              </a:solidFill>
            </a:endParaRPr>
          </a:p>
        </p:txBody>
      </p:sp>
      <p:cxnSp>
        <p:nvCxnSpPr>
          <p:cNvPr id="35" name="Straight Connector 34"/>
          <p:cNvCxnSpPr>
            <a:stCxn id="32" idx="2"/>
            <a:endCxn id="34" idx="0"/>
          </p:cNvCxnSpPr>
          <p:nvPr/>
        </p:nvCxnSpPr>
        <p:spPr>
          <a:xfrm flipH="1">
            <a:off x="4328711" y="2574755"/>
            <a:ext cx="39183" cy="1977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1" idx="3"/>
            <a:endCxn id="33" idx="1"/>
          </p:cNvCxnSpPr>
          <p:nvPr/>
        </p:nvCxnSpPr>
        <p:spPr>
          <a:xfrm flipV="1">
            <a:off x="3202242" y="3519190"/>
            <a:ext cx="2066987" cy="15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0"/>
            <a:endCxn id="32" idx="1"/>
          </p:cNvCxnSpPr>
          <p:nvPr/>
        </p:nvCxnSpPr>
        <p:spPr>
          <a:xfrm flipV="1">
            <a:off x="2576109" y="2220812"/>
            <a:ext cx="1264236" cy="959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3"/>
            <a:endCxn id="33" idx="0"/>
          </p:cNvCxnSpPr>
          <p:nvPr/>
        </p:nvCxnSpPr>
        <p:spPr>
          <a:xfrm>
            <a:off x="4895442" y="2220812"/>
            <a:ext cx="1185869" cy="1098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1" idx="2"/>
            <a:endCxn id="34" idx="1"/>
          </p:cNvCxnSpPr>
          <p:nvPr/>
        </p:nvCxnSpPr>
        <p:spPr>
          <a:xfrm>
            <a:off x="2576109" y="3888521"/>
            <a:ext cx="1331653" cy="10176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3" idx="2"/>
            <a:endCxn id="34" idx="3"/>
          </p:cNvCxnSpPr>
          <p:nvPr/>
        </p:nvCxnSpPr>
        <p:spPr>
          <a:xfrm flipH="1">
            <a:off x="4749660" y="3719245"/>
            <a:ext cx="1331651" cy="11869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1" name="Picture 2" descr="C:\Users\salilv\Desktop\active\Privacy for Social Science Research\NSF SaTC Proposal Jan 2012\iqs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8856" y="2304902"/>
            <a:ext cx="2123092" cy="8238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salilv\Desktop\active\Privacy for Social Science Research\NSF SaTC Proposal Jan 2012\merce_crosa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1949" y="2149410"/>
            <a:ext cx="669338" cy="8121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C:\Users\salilv\Desktop\active\Privacy for Social Science Research\NSF SaTC Proposal Jan 2012\Sweeney6smal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227" t="10166" r="18637"/>
          <a:stretch/>
        </p:blipFill>
        <p:spPr bwMode="auto">
          <a:xfrm>
            <a:off x="4956402" y="3903166"/>
            <a:ext cx="731520" cy="80772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780600" y="3575442"/>
            <a:ext cx="1026243" cy="338554"/>
          </a:xfrm>
          <a:prstGeom prst="rect">
            <a:avLst/>
          </a:prstGeom>
          <a:noFill/>
        </p:spPr>
        <p:txBody>
          <a:bodyPr wrap="none" rtlCol="0">
            <a:spAutoFit/>
          </a:bodyPr>
          <a:lstStyle/>
          <a:p>
            <a:r>
              <a:rPr lang="en-US" sz="1600" dirty="0" smtClean="0"/>
              <a:t>Sweeney</a:t>
            </a:r>
            <a:endParaRPr lang="en-US" sz="1600" dirty="0"/>
          </a:p>
        </p:txBody>
      </p:sp>
      <p:sp>
        <p:nvSpPr>
          <p:cNvPr id="45" name="TextBox 44"/>
          <p:cNvSpPr txBox="1"/>
          <p:nvPr/>
        </p:nvSpPr>
        <p:spPr>
          <a:xfrm>
            <a:off x="7795359" y="2955012"/>
            <a:ext cx="833883" cy="338554"/>
          </a:xfrm>
          <a:prstGeom prst="rect">
            <a:avLst/>
          </a:prstGeom>
          <a:noFill/>
        </p:spPr>
        <p:txBody>
          <a:bodyPr wrap="none" rtlCol="0">
            <a:spAutoFit/>
          </a:bodyPr>
          <a:lstStyle/>
          <a:p>
            <a:r>
              <a:rPr lang="en-US" sz="1600" dirty="0" smtClean="0"/>
              <a:t>Crosas</a:t>
            </a:r>
            <a:endParaRPr lang="en-US" sz="1600" dirty="0"/>
          </a:p>
        </p:txBody>
      </p:sp>
      <p:pic>
        <p:nvPicPr>
          <p:cNvPr id="46" name="Picture 4" descr="C:\Users\Salil.SalilSurface\g.harvard\my talks\privacy\barsina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33028" y="3210971"/>
            <a:ext cx="516948" cy="63182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1178380" y="3888521"/>
            <a:ext cx="1026243" cy="338554"/>
          </a:xfrm>
          <a:prstGeom prst="rect">
            <a:avLst/>
          </a:prstGeom>
          <a:noFill/>
        </p:spPr>
        <p:txBody>
          <a:bodyPr wrap="none" rtlCol="0">
            <a:spAutoFit/>
          </a:bodyPr>
          <a:lstStyle/>
          <a:p>
            <a:r>
              <a:rPr lang="en-US" sz="1600" dirty="0" smtClean="0"/>
              <a:t>Bar-Sinai</a:t>
            </a:r>
            <a:endParaRPr lang="en-US" sz="1600" dirty="0"/>
          </a:p>
        </p:txBody>
      </p:sp>
    </p:spTree>
    <p:extLst>
      <p:ext uri="{BB962C8B-B14F-4D97-AF65-F5344CB8AC3E}">
        <p14:creationId xmlns:p14="http://schemas.microsoft.com/office/powerpoint/2010/main" val="369819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dirty="0" smtClean="0"/>
              <a:t>DataTags </a:t>
            </a:r>
            <a:r>
              <a:rPr lang="en" dirty="0"/>
              <a:t>Interviews</a:t>
            </a:r>
          </a:p>
        </p:txBody>
      </p:sp>
      <p:sp>
        <p:nvSpPr>
          <p:cNvPr id="411" name="Shape 411"/>
          <p:cNvSpPr txBox="1">
            <a:spLocks noGrp="1"/>
          </p:cNvSpPr>
          <p:nvPr>
            <p:ph type="body" idx="1"/>
          </p:nvPr>
        </p:nvSpPr>
        <p:spPr>
          <a:xfrm>
            <a:off x="457200" y="1447800"/>
            <a:ext cx="8229600" cy="5029200"/>
          </a:xfrm>
          <a:prstGeom prst="rect">
            <a:avLst/>
          </a:prstGeom>
        </p:spPr>
        <p:txBody>
          <a:bodyPr lIns="91425" tIns="91425" rIns="91425" bIns="91425" anchor="t" anchorCtr="0">
            <a:noAutofit/>
          </a:bodyPr>
          <a:lstStyle/>
          <a:p>
            <a:pPr lvl="0">
              <a:spcBef>
                <a:spcPts val="0"/>
              </a:spcBef>
              <a:buNone/>
            </a:pPr>
            <a:endParaRPr/>
          </a:p>
        </p:txBody>
      </p:sp>
      <p:pic>
        <p:nvPicPr>
          <p:cNvPr id="412" name="Shape 412"/>
          <p:cNvPicPr preferRelativeResize="0"/>
          <p:nvPr/>
        </p:nvPicPr>
        <p:blipFill>
          <a:blip r:embed="rId3">
            <a:alphaModFix/>
          </a:blip>
          <a:stretch>
            <a:fillRect/>
          </a:stretch>
        </p:blipFill>
        <p:spPr>
          <a:xfrm>
            <a:off x="152400" y="1328300"/>
            <a:ext cx="8839199" cy="5268200"/>
          </a:xfrm>
          <a:prstGeom prst="rect">
            <a:avLst/>
          </a:prstGeom>
          <a:noFill/>
          <a:ln>
            <a:noFill/>
          </a:ln>
        </p:spPr>
      </p:pic>
    </p:spTree>
    <p:extLst>
      <p:ext uri="{BB962C8B-B14F-4D97-AF65-F5344CB8AC3E}">
        <p14:creationId xmlns:p14="http://schemas.microsoft.com/office/powerpoint/2010/main" val="1447257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81365499"/>
              </p:ext>
            </p:extLst>
          </p:nvPr>
        </p:nvGraphicFramePr>
        <p:xfrm>
          <a:off x="381000" y="381000"/>
          <a:ext cx="8601076" cy="6450807"/>
        </p:xfrm>
        <a:graphic>
          <a:graphicData uri="http://schemas.openxmlformats.org/presentationml/2006/ole">
            <mc:AlternateContent xmlns:mc="http://schemas.openxmlformats.org/markup-compatibility/2006">
              <mc:Choice xmlns:v="urn:schemas-microsoft-com:vml" Requires="v">
                <p:oleObj spid="_x0000_s4115" name="Acrobat Document" r:id="rId4" imgW="6502080" imgH="4876424" progId="AcroExch.Document.11">
                  <p:embed/>
                </p:oleObj>
              </mc:Choice>
              <mc:Fallback>
                <p:oleObj name="Acrobat Document" r:id="rId4" imgW="6502080" imgH="4876424" progId="AcroExch.Document.11">
                  <p:embed/>
                  <p:pic>
                    <p:nvPicPr>
                      <p:cNvPr id="0" name=""/>
                      <p:cNvPicPr/>
                      <p:nvPr/>
                    </p:nvPicPr>
                    <p:blipFill>
                      <a:blip r:embed="rId5"/>
                      <a:stretch>
                        <a:fillRect/>
                      </a:stretch>
                    </p:blipFill>
                    <p:spPr>
                      <a:xfrm>
                        <a:off x="381000" y="381000"/>
                        <a:ext cx="8601076" cy="6450807"/>
                      </a:xfrm>
                      <a:prstGeom prst="rect">
                        <a:avLst/>
                      </a:prstGeom>
                    </p:spPr>
                  </p:pic>
                </p:oleObj>
              </mc:Fallback>
            </mc:AlternateContent>
          </a:graphicData>
        </a:graphic>
      </p:graphicFrame>
      <p:sp>
        <p:nvSpPr>
          <p:cNvPr id="417" name="Shape 417"/>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dirty="0"/>
              <a:t>Robot Lawyers</a:t>
            </a:r>
          </a:p>
        </p:txBody>
      </p:sp>
      <p:pic>
        <p:nvPicPr>
          <p:cNvPr id="28" name="Shape 393"/>
          <p:cNvPicPr preferRelativeResize="0">
            <a:picLocks/>
          </p:cNvPicPr>
          <p:nvPr/>
        </p:nvPicPr>
        <p:blipFill rotWithShape="1">
          <a:blip r:embed="rId6">
            <a:alphaModFix/>
          </a:blip>
          <a:srcRect l="23939" t="53243" r="67668" b="34375"/>
          <a:stretch/>
        </p:blipFill>
        <p:spPr>
          <a:xfrm>
            <a:off x="4114800" y="3657600"/>
            <a:ext cx="785756" cy="603870"/>
          </a:xfrm>
          <a:prstGeom prst="rect">
            <a:avLst/>
          </a:prstGeom>
          <a:noFill/>
          <a:ln>
            <a:noFill/>
          </a:ln>
        </p:spPr>
      </p:pic>
      <p:pic>
        <p:nvPicPr>
          <p:cNvPr id="29" name="Picture 5" descr="C:\Users\Salil.SalilSurface\AppData\Local\Microsoft\Windows\INetCache\IE\1UW83M6E\Pergamino[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600" y="4948467"/>
            <a:ext cx="509815" cy="5441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Users\Salil.SalilSurface\AppData\Local\Microsoft\Windows\INetCache\IE\1UW83M6E\Pergamino[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6248400"/>
            <a:ext cx="509815" cy="544101"/>
          </a:xfrm>
          <a:prstGeom prst="rect">
            <a:avLst/>
          </a:prstGeom>
          <a:noFill/>
          <a:extLst>
            <a:ext uri="{909E8E84-426E-40DD-AFC4-6F175D3DCCD1}">
              <a14:hiddenFill xmlns:a14="http://schemas.microsoft.com/office/drawing/2010/main">
                <a:solidFill>
                  <a:srgbClr val="FFFFFF"/>
                </a:solidFill>
              </a14:hiddenFill>
            </a:ext>
          </a:extLst>
        </p:spPr>
      </p:pic>
      <p:sp>
        <p:nvSpPr>
          <p:cNvPr id="31" name="Data 10"/>
          <p:cNvSpPr/>
          <p:nvPr/>
        </p:nvSpPr>
        <p:spPr>
          <a:xfrm>
            <a:off x="2006600" y="4953000"/>
            <a:ext cx="1512192" cy="5350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Sensitive</a:t>
            </a:r>
            <a:br>
              <a:rPr kumimoji="0" lang="en-US" sz="1400" b="0" i="0" u="none" strike="noStrike" kern="0" cap="none" spc="0" normalizeH="0" baseline="0" noProof="0" dirty="0" smtClean="0">
                <a:ln>
                  <a:noFill/>
                </a:ln>
                <a:solidFill>
                  <a:prstClr val="black"/>
                </a:solidFill>
                <a:effectLst/>
                <a:uLnTx/>
                <a:uFillTx/>
                <a:latin typeface="Calibri"/>
              </a:rPr>
            </a:br>
            <a:r>
              <a:rPr kumimoji="0" lang="en-US" sz="1400" b="0" i="0" u="none" strike="noStrike" kern="0" cap="none" spc="0" normalizeH="0" baseline="0" noProof="0" dirty="0" smtClean="0">
                <a:ln>
                  <a:noFill/>
                </a:ln>
                <a:solidFill>
                  <a:prstClr val="black"/>
                </a:solidFill>
                <a:effectLst/>
                <a:uLnTx/>
                <a:uFillTx/>
                <a:latin typeface="Calibri"/>
              </a:rPr>
              <a:t>Data Set</a:t>
            </a:r>
          </a:p>
        </p:txBody>
      </p:sp>
    </p:spTree>
    <p:extLst>
      <p:ext uri="{BB962C8B-B14F-4D97-AF65-F5344CB8AC3E}">
        <p14:creationId xmlns:p14="http://schemas.microsoft.com/office/powerpoint/2010/main" val="106616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dirty="0"/>
              <a:t>Robot Lawyers</a:t>
            </a:r>
          </a:p>
        </p:txBody>
      </p:sp>
      <p:graphicFrame>
        <p:nvGraphicFramePr>
          <p:cNvPr id="8" name="Object 7"/>
          <p:cNvGraphicFramePr>
            <a:graphicFrameLocks noChangeAspect="1"/>
          </p:cNvGraphicFramePr>
          <p:nvPr>
            <p:extLst>
              <p:ext uri="{D42A27DB-BD31-4B8C-83A1-F6EECF244321}">
                <p14:modId xmlns:p14="http://schemas.microsoft.com/office/powerpoint/2010/main" val="2898837651"/>
              </p:ext>
            </p:extLst>
          </p:nvPr>
        </p:nvGraphicFramePr>
        <p:xfrm>
          <a:off x="4114800" y="381000"/>
          <a:ext cx="5638800" cy="7297271"/>
        </p:xfrm>
        <a:graphic>
          <a:graphicData uri="http://schemas.openxmlformats.org/presentationml/2006/ole">
            <mc:AlternateContent xmlns:mc="http://schemas.openxmlformats.org/markup-compatibility/2006">
              <mc:Choice xmlns:v="urn:schemas-microsoft-com:vml" Requires="v">
                <p:oleObj spid="_x0000_s6165" name="Acrobat Document" r:id="rId4" imgW="3886080" imgH="5029039" progId="AcroExch.Document.11">
                  <p:embed/>
                </p:oleObj>
              </mc:Choice>
              <mc:Fallback>
                <p:oleObj name="Acrobat Document" r:id="rId4" imgW="3886080" imgH="5029039" progId="AcroExch.Document.11">
                  <p:embed/>
                  <p:pic>
                    <p:nvPicPr>
                      <p:cNvPr id="0" name=""/>
                      <p:cNvPicPr/>
                      <p:nvPr/>
                    </p:nvPicPr>
                    <p:blipFill>
                      <a:blip r:embed="rId5"/>
                      <a:stretch>
                        <a:fillRect/>
                      </a:stretch>
                    </p:blipFill>
                    <p:spPr>
                      <a:xfrm>
                        <a:off x="4114800" y="381000"/>
                        <a:ext cx="5638800" cy="7297271"/>
                      </a:xfrm>
                      <a:prstGeom prst="rect">
                        <a:avLst/>
                      </a:prstGeom>
                    </p:spPr>
                  </p:pic>
                </p:oleObj>
              </mc:Fallback>
            </mc:AlternateContent>
          </a:graphicData>
        </a:graphic>
      </p:graphicFrame>
      <p:sp>
        <p:nvSpPr>
          <p:cNvPr id="9" name="Rectangle 8"/>
          <p:cNvSpPr/>
          <p:nvPr/>
        </p:nvSpPr>
        <p:spPr>
          <a:xfrm>
            <a:off x="5181600" y="1371600"/>
            <a:ext cx="3505200" cy="533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28393996"/>
              </p:ext>
            </p:extLst>
          </p:nvPr>
        </p:nvGraphicFramePr>
        <p:xfrm>
          <a:off x="533400" y="1313329"/>
          <a:ext cx="4343400" cy="5620871"/>
        </p:xfrm>
        <a:graphic>
          <a:graphicData uri="http://schemas.openxmlformats.org/presentationml/2006/ole">
            <mc:AlternateContent xmlns:mc="http://schemas.openxmlformats.org/markup-compatibility/2006">
              <mc:Choice xmlns:v="urn:schemas-microsoft-com:vml" Requires="v">
                <p:oleObj spid="_x0000_s6166" name="Acrobat Document" r:id="rId6" imgW="3886080" imgH="5029039" progId="AcroExch.Document.11">
                  <p:embed/>
                </p:oleObj>
              </mc:Choice>
              <mc:Fallback>
                <p:oleObj name="Acrobat Document" r:id="rId6" imgW="3886080" imgH="5029039" progId="AcroExch.Document.11">
                  <p:embed/>
                  <p:pic>
                    <p:nvPicPr>
                      <p:cNvPr id="0" name=""/>
                      <p:cNvPicPr/>
                      <p:nvPr/>
                    </p:nvPicPr>
                    <p:blipFill>
                      <a:blip r:embed="rId7"/>
                      <a:stretch>
                        <a:fillRect/>
                      </a:stretch>
                    </p:blipFill>
                    <p:spPr>
                      <a:xfrm>
                        <a:off x="533400" y="1313329"/>
                        <a:ext cx="4343400" cy="5620871"/>
                      </a:xfrm>
                      <a:prstGeom prst="rect">
                        <a:avLst/>
                      </a:prstGeom>
                      <a:ln>
                        <a:noFill/>
                      </a:ln>
                    </p:spPr>
                  </p:pic>
                </p:oleObj>
              </mc:Fallback>
            </mc:AlternateContent>
          </a:graphicData>
        </a:graphic>
      </p:graphicFrame>
      <p:sp>
        <p:nvSpPr>
          <p:cNvPr id="11" name="Rectangle 10"/>
          <p:cNvSpPr/>
          <p:nvPr/>
        </p:nvSpPr>
        <p:spPr>
          <a:xfrm>
            <a:off x="609600" y="1371600"/>
            <a:ext cx="3505200" cy="5334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4191000" y="3429000"/>
            <a:ext cx="914400" cy="6858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824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stCxn id="5" idx="2"/>
            <a:endCxn id="8" idx="1"/>
          </p:cNvCxnSpPr>
          <p:nvPr/>
        </p:nvCxnSpPr>
        <p:spPr>
          <a:xfrm>
            <a:off x="3014667" y="5243155"/>
            <a:ext cx="1331653" cy="101765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31" y="5562600"/>
            <a:ext cx="4030469" cy="55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88534" y="4535269"/>
            <a:ext cx="1252266" cy="707886"/>
          </a:xfrm>
          <a:prstGeom prst="rect">
            <a:avLst/>
          </a:prstGeom>
          <a:noFill/>
        </p:spPr>
        <p:txBody>
          <a:bodyPr wrap="none" rtlCol="0">
            <a:spAutoFit/>
          </a:bodyPr>
          <a:lstStyle/>
          <a:p>
            <a:pPr algn="ctr"/>
            <a:r>
              <a:rPr lang="en-US" sz="2000" dirty="0" smtClean="0">
                <a:solidFill>
                  <a:schemeClr val="accent1">
                    <a:lumMod val="75000"/>
                  </a:schemeClr>
                </a:solidFill>
              </a:rPr>
              <a:t>computer</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6" name="TextBox 5"/>
          <p:cNvSpPr txBox="1"/>
          <p:nvPr/>
        </p:nvSpPr>
        <p:spPr>
          <a:xfrm>
            <a:off x="4278903" y="3221503"/>
            <a:ext cx="1055097" cy="707886"/>
          </a:xfrm>
          <a:prstGeom prst="rect">
            <a:avLst/>
          </a:prstGeom>
          <a:noFill/>
        </p:spPr>
        <p:txBody>
          <a:bodyPr wrap="none" rtlCol="0">
            <a:spAutoFit/>
          </a:bodyPr>
          <a:lstStyle/>
          <a:p>
            <a:pPr algn="ctr"/>
            <a:r>
              <a:rPr lang="en-US" sz="2000" dirty="0" smtClean="0">
                <a:solidFill>
                  <a:schemeClr val="accent1">
                    <a:lumMod val="75000"/>
                  </a:schemeClr>
                </a:solidFill>
              </a:rPr>
              <a:t>social</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7" name="TextBox 6"/>
          <p:cNvSpPr txBox="1"/>
          <p:nvPr/>
        </p:nvSpPr>
        <p:spPr>
          <a:xfrm>
            <a:off x="5707787" y="4673769"/>
            <a:ext cx="1624163" cy="400110"/>
          </a:xfrm>
          <a:prstGeom prst="rect">
            <a:avLst/>
          </a:prstGeom>
          <a:noFill/>
        </p:spPr>
        <p:txBody>
          <a:bodyPr wrap="none" rtlCol="0">
            <a:spAutoFit/>
          </a:bodyPr>
          <a:lstStyle/>
          <a:p>
            <a:pPr algn="ctr"/>
            <a:r>
              <a:rPr lang="en-US" sz="2000" dirty="0" smtClean="0">
                <a:solidFill>
                  <a:schemeClr val="accent1">
                    <a:lumMod val="75000"/>
                  </a:schemeClr>
                </a:solidFill>
              </a:rPr>
              <a:t>data science</a:t>
            </a:r>
            <a:endParaRPr lang="en-US" sz="2000" dirty="0">
              <a:solidFill>
                <a:schemeClr val="accent1">
                  <a:lumMod val="75000"/>
                </a:schemeClr>
              </a:solidFill>
            </a:endParaRPr>
          </a:p>
        </p:txBody>
      </p:sp>
      <p:sp>
        <p:nvSpPr>
          <p:cNvPr id="8" name="TextBox 7"/>
          <p:cNvSpPr txBox="1"/>
          <p:nvPr/>
        </p:nvSpPr>
        <p:spPr>
          <a:xfrm>
            <a:off x="4346320" y="5906869"/>
            <a:ext cx="841898" cy="707886"/>
          </a:xfrm>
          <a:prstGeom prst="rect">
            <a:avLst/>
          </a:prstGeom>
          <a:noFill/>
        </p:spPr>
        <p:txBody>
          <a:bodyPr wrap="none" rtlCol="0">
            <a:spAutoFit/>
          </a:bodyPr>
          <a:lstStyle/>
          <a:p>
            <a:pPr algn="ctr"/>
            <a:r>
              <a:rPr lang="en-US" sz="2000" dirty="0" smtClean="0">
                <a:solidFill>
                  <a:schemeClr val="accent1">
                    <a:lumMod val="75000"/>
                  </a:schemeClr>
                </a:solidFill>
              </a:rPr>
              <a:t>law</a:t>
            </a:r>
            <a:r>
              <a:rPr lang="en-US" sz="2000" dirty="0">
                <a:solidFill>
                  <a:schemeClr val="accent1">
                    <a:lumMod val="75000"/>
                  </a:schemeClr>
                </a:solidFill>
              </a:rPr>
              <a:t> </a:t>
            </a:r>
            <a:r>
              <a:rPr lang="en-US" sz="2000" dirty="0" smtClean="0">
                <a:solidFill>
                  <a:schemeClr val="accent1">
                    <a:lumMod val="75000"/>
                  </a:schemeClr>
                </a:solidFill>
              </a:rPr>
              <a:t>&amp;</a:t>
            </a:r>
            <a:br>
              <a:rPr lang="en-US" sz="2000" dirty="0" smtClean="0">
                <a:solidFill>
                  <a:schemeClr val="accent1">
                    <a:lumMod val="75000"/>
                  </a:schemeClr>
                </a:solidFill>
              </a:rPr>
            </a:br>
            <a:r>
              <a:rPr lang="en-US" sz="2000" dirty="0" smtClean="0">
                <a:solidFill>
                  <a:schemeClr val="accent1">
                    <a:lumMod val="75000"/>
                  </a:schemeClr>
                </a:solidFill>
              </a:rPr>
              <a:t>policy</a:t>
            </a:r>
            <a:endParaRPr lang="en-US" sz="2000" dirty="0">
              <a:solidFill>
                <a:schemeClr val="accent1">
                  <a:lumMod val="75000"/>
                </a:schemeClr>
              </a:solidFill>
            </a:endParaRPr>
          </a:p>
        </p:txBody>
      </p:sp>
      <p:cxnSp>
        <p:nvCxnSpPr>
          <p:cNvPr id="10" name="Straight Connector 9"/>
          <p:cNvCxnSpPr>
            <a:stCxn id="6" idx="2"/>
            <a:endCxn id="8" idx="0"/>
          </p:cNvCxnSpPr>
          <p:nvPr/>
        </p:nvCxnSpPr>
        <p:spPr>
          <a:xfrm flipH="1">
            <a:off x="4767269" y="3929389"/>
            <a:ext cx="39183" cy="1977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7" idx="1"/>
          </p:cNvCxnSpPr>
          <p:nvPr/>
        </p:nvCxnSpPr>
        <p:spPr>
          <a:xfrm flipV="1">
            <a:off x="3640800" y="4873824"/>
            <a:ext cx="2066987" cy="15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0"/>
            <a:endCxn id="6" idx="1"/>
          </p:cNvCxnSpPr>
          <p:nvPr/>
        </p:nvCxnSpPr>
        <p:spPr>
          <a:xfrm flipV="1">
            <a:off x="3014667" y="3575446"/>
            <a:ext cx="1264236" cy="959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a:endCxn id="7" idx="0"/>
          </p:cNvCxnSpPr>
          <p:nvPr/>
        </p:nvCxnSpPr>
        <p:spPr>
          <a:xfrm>
            <a:off x="5334000" y="3575446"/>
            <a:ext cx="1185869" cy="1098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8" idx="3"/>
          </p:cNvCxnSpPr>
          <p:nvPr/>
        </p:nvCxnSpPr>
        <p:spPr>
          <a:xfrm flipH="1">
            <a:off x="5188218" y="5073879"/>
            <a:ext cx="1331651" cy="11869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 name="Picture 8" descr="crcs">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38200"/>
          <a:stretch/>
        </p:blipFill>
        <p:spPr bwMode="auto">
          <a:xfrm>
            <a:off x="848759" y="3657600"/>
            <a:ext cx="2978301" cy="602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Chong-sep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3536472"/>
            <a:ext cx="478318" cy="797198"/>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81000" y="4335271"/>
            <a:ext cx="1212191" cy="1569660"/>
          </a:xfrm>
          <a:prstGeom prst="rect">
            <a:avLst/>
          </a:prstGeom>
          <a:noFill/>
        </p:spPr>
        <p:txBody>
          <a:bodyPr wrap="none" rtlCol="0">
            <a:spAutoFit/>
          </a:bodyPr>
          <a:lstStyle/>
          <a:p>
            <a:r>
              <a:rPr lang="en-US" sz="1600" dirty="0" smtClean="0"/>
              <a:t>Chong</a:t>
            </a:r>
            <a:br>
              <a:rPr lang="en-US" sz="1600" dirty="0" smtClean="0"/>
            </a:br>
            <a:r>
              <a:rPr lang="en-US" sz="1600" dirty="0" smtClean="0"/>
              <a:t>&amp; students </a:t>
            </a:r>
            <a:br>
              <a:rPr lang="en-US" sz="1600" dirty="0" smtClean="0"/>
            </a:br>
            <a:r>
              <a:rPr lang="en-US" sz="1600" dirty="0" smtClean="0"/>
              <a:t>Shaw,</a:t>
            </a:r>
            <a:br>
              <a:rPr lang="en-US" sz="1600" dirty="0" smtClean="0"/>
            </a:br>
            <a:r>
              <a:rPr lang="en-US" sz="1600" dirty="0" smtClean="0"/>
              <a:t>Bembenek,</a:t>
            </a:r>
          </a:p>
          <a:p>
            <a:r>
              <a:rPr lang="en-US" sz="1600" dirty="0" smtClean="0"/>
              <a:t>Wang</a:t>
            </a:r>
          </a:p>
          <a:p>
            <a:endParaRPr lang="en-US" sz="1600" dirty="0"/>
          </a:p>
        </p:txBody>
      </p:sp>
      <p:pic>
        <p:nvPicPr>
          <p:cNvPr id="2050" name="Picture 2" descr="C:\Users\salilv\Desktop\active\Privacy for Social Science Research\NSF SaTC Proposal Jan 2012\altman.jpg"/>
          <p:cNvPicPr>
            <a:picLocks noChangeAspect="1" noChangeArrowheads="1"/>
          </p:cNvPicPr>
          <p:nvPr/>
        </p:nvPicPr>
        <p:blipFill rotWithShape="1">
          <a:blip r:embed="rId7">
            <a:extLst>
              <a:ext uri="{28A0092B-C50C-407E-A947-70E740481C1C}">
                <a14:useLocalDpi xmlns:a14="http://schemas.microsoft.com/office/drawing/2010/main" val="0"/>
              </a:ext>
            </a:extLst>
          </a:blip>
          <a:srcRect l="28093" t="-3" r="4879" b="55065"/>
          <a:stretch/>
        </p:blipFill>
        <p:spPr bwMode="auto">
          <a:xfrm>
            <a:off x="4406250" y="227700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5292094" y="2549540"/>
            <a:ext cx="880369" cy="615553"/>
          </a:xfrm>
          <a:prstGeom prst="rect">
            <a:avLst/>
          </a:prstGeom>
          <a:noFill/>
        </p:spPr>
        <p:txBody>
          <a:bodyPr wrap="none" rtlCol="0">
            <a:spAutoFit/>
          </a:bodyPr>
          <a:lstStyle/>
          <a:p>
            <a:r>
              <a:rPr lang="en-US" sz="1600" dirty="0" smtClean="0"/>
              <a:t>Altman </a:t>
            </a:r>
            <a:br>
              <a:rPr lang="en-US" sz="1600" dirty="0" smtClean="0"/>
            </a:br>
            <a:endParaRPr lang="en-US" dirty="0" smtClean="0"/>
          </a:p>
        </p:txBody>
      </p:sp>
      <mc:AlternateContent xmlns:mc="http://schemas.openxmlformats.org/markup-compatibility/2006" xmlns:p14="http://schemas.microsoft.com/office/powerpoint/2010/main">
        <mc:Choice Requires="p14">
          <p:contentPart p14:bwMode="auto" r:id="rId8">
            <p14:nvContentPartPr>
              <p14:cNvPr id="2109" name="Ink 2108"/>
              <p14:cNvContentPartPr/>
              <p14:nvPr/>
            </p14:nvContentPartPr>
            <p14:xfrm>
              <a:off x="-1411640" y="3041880"/>
              <a:ext cx="25200" cy="16200"/>
            </p14:xfrm>
          </p:contentPart>
        </mc:Choice>
        <mc:Fallback xmlns="">
          <p:pic>
            <p:nvPicPr>
              <p:cNvPr id="2109" name="Ink 2108"/>
              <p:cNvPicPr/>
              <p:nvPr/>
            </p:nvPicPr>
            <p:blipFill>
              <a:blip r:embed="rId23"/>
              <a:stretch>
                <a:fillRect/>
              </a:stretch>
            </p:blipFill>
            <p:spPr>
              <a:xfrm>
                <a:off x="-1421360" y="3035400"/>
                <a:ext cx="40320" cy="32400"/>
              </a:xfrm>
              <a:prstGeom prst="rect">
                <a:avLst/>
              </a:prstGeom>
            </p:spPr>
          </p:pic>
        </mc:Fallback>
      </mc:AlternateContent>
      <p:pic>
        <p:nvPicPr>
          <p:cNvPr id="12" name="Picture 2" descr="C:\Users\Salil.SalilSurface\g.harvard\Privacy for Social Science Research\site-visit-oct2015\logo_informatics.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38600" y="1929825"/>
            <a:ext cx="158262" cy="304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159118" y="1843469"/>
            <a:ext cx="2385589" cy="461665"/>
          </a:xfrm>
          <a:prstGeom prst="rect">
            <a:avLst/>
          </a:prstGeom>
          <a:noFill/>
        </p:spPr>
        <p:txBody>
          <a:bodyPr wrap="none" rtlCol="0">
            <a:spAutoFit/>
          </a:bodyPr>
          <a:lstStyle/>
          <a:p>
            <a:r>
              <a:rPr lang="en-US" sz="1200" dirty="0" smtClean="0">
                <a:solidFill>
                  <a:schemeClr val="tx2">
                    <a:lumMod val="75000"/>
                  </a:schemeClr>
                </a:solidFill>
              </a:rPr>
              <a:t>Program on Information Science</a:t>
            </a:r>
            <a:br>
              <a:rPr lang="en-US" sz="1200" dirty="0" smtClean="0">
                <a:solidFill>
                  <a:schemeClr val="tx2">
                    <a:lumMod val="75000"/>
                  </a:schemeClr>
                </a:solidFill>
              </a:rPr>
            </a:br>
            <a:r>
              <a:rPr lang="en-US" sz="1200" dirty="0" smtClean="0">
                <a:solidFill>
                  <a:schemeClr val="tx2">
                    <a:lumMod val="75000"/>
                  </a:schemeClr>
                </a:solidFill>
              </a:rPr>
              <a:t>MIT Libraries</a:t>
            </a:r>
            <a:endParaRPr lang="en-US" sz="1200" dirty="0">
              <a:solidFill>
                <a:schemeClr val="tx2">
                  <a:lumMod val="75000"/>
                </a:schemeClr>
              </a:solidFill>
            </a:endParaRPr>
          </a:p>
        </p:txBody>
      </p:sp>
      <p:sp>
        <p:nvSpPr>
          <p:cNvPr id="49" name="Shape 417"/>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dirty="0"/>
              <a:t>Robot </a:t>
            </a:r>
            <a:r>
              <a:rPr lang="en" dirty="0" smtClean="0"/>
              <a:t>Lawyers Team</a:t>
            </a:r>
            <a:endParaRPr lang="en" dirty="0"/>
          </a:p>
        </p:txBody>
      </p:sp>
      <p:pic>
        <p:nvPicPr>
          <p:cNvPr id="6146" name="Picture 2"/>
          <p:cNvPicPr>
            <a:picLocks noChangeAspect="1" noChangeArrowheads="1"/>
          </p:cNvPicPr>
          <p:nvPr/>
        </p:nvPicPr>
        <p:blipFill rotWithShape="1">
          <a:blip r:embed="rId25">
            <a:extLst>
              <a:ext uri="{28A0092B-C50C-407E-A947-70E740481C1C}">
                <a14:useLocalDpi xmlns:a14="http://schemas.microsoft.com/office/drawing/2010/main" val="0"/>
              </a:ext>
            </a:extLst>
          </a:blip>
          <a:srcRect l="8052" t="13678" r="22005"/>
          <a:stretch/>
        </p:blipFill>
        <p:spPr bwMode="auto">
          <a:xfrm>
            <a:off x="3558813" y="5486400"/>
            <a:ext cx="822037" cy="101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95675" y="6520934"/>
            <a:ext cx="783228" cy="369332"/>
          </a:xfrm>
          <a:prstGeom prst="rect">
            <a:avLst/>
          </a:prstGeom>
          <a:noFill/>
        </p:spPr>
        <p:txBody>
          <a:bodyPr wrap="none" rtlCol="0">
            <a:spAutoFit/>
          </a:bodyPr>
          <a:lstStyle/>
          <a:p>
            <a:r>
              <a:rPr lang="en-US" dirty="0" smtClean="0"/>
              <a:t>Wood</a:t>
            </a:r>
            <a:endParaRPr lang="en-US" dirty="0"/>
          </a:p>
        </p:txBody>
      </p:sp>
    </p:spTree>
    <p:extLst>
      <p:ext uri="{BB962C8B-B14F-4D97-AF65-F5344CB8AC3E}">
        <p14:creationId xmlns:p14="http://schemas.microsoft.com/office/powerpoint/2010/main" val="568937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Approach: Integrated Privacy Tools</a:t>
            </a:r>
            <a:endParaRPr lang="en-US" sz="3600" dirty="0"/>
          </a:p>
        </p:txBody>
      </p:sp>
      <p:sp>
        <p:nvSpPr>
          <p:cNvPr id="5" name="Process 31"/>
          <p:cNvSpPr/>
          <p:nvPr/>
        </p:nvSpPr>
        <p:spPr>
          <a:xfrm>
            <a:off x="4530839" y="2256503"/>
            <a:ext cx="1067282"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Robot</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Lawyers</a:t>
            </a:r>
          </a:p>
        </p:txBody>
      </p:sp>
      <p:sp>
        <p:nvSpPr>
          <p:cNvPr id="7" name="Process 9"/>
          <p:cNvSpPr/>
          <p:nvPr/>
        </p:nvSpPr>
        <p:spPr>
          <a:xfrm>
            <a:off x="2637746" y="3596340"/>
            <a:ext cx="1154039" cy="837485"/>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rPr>
              <a:t>DataTags</a:t>
            </a:r>
            <a:r>
              <a:rPr kumimoji="0" lang="en-US" sz="1600" b="0" i="0" u="none" strike="noStrike" kern="0" cap="none" spc="0" normalizeH="0" baseline="0" noProof="0" dirty="0" smtClean="0">
                <a:ln>
                  <a:noFill/>
                </a:ln>
                <a:solidFill>
                  <a:prstClr val="black"/>
                </a:solidFill>
                <a:effectLst/>
                <a:uLnTx/>
                <a:uFillTx/>
                <a:latin typeface="Calibri"/>
              </a:rPr>
              <a:t> Interview</a:t>
            </a:r>
          </a:p>
        </p:txBody>
      </p:sp>
      <p:sp>
        <p:nvSpPr>
          <p:cNvPr id="8" name="Data 10"/>
          <p:cNvSpPr/>
          <p:nvPr/>
        </p:nvSpPr>
        <p:spPr>
          <a:xfrm>
            <a:off x="199317" y="3593988"/>
            <a:ext cx="165278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Sensitive</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Data Set</a:t>
            </a:r>
          </a:p>
        </p:txBody>
      </p:sp>
      <p:cxnSp>
        <p:nvCxnSpPr>
          <p:cNvPr id="11" name="Straight Arrow Connector 10"/>
          <p:cNvCxnSpPr>
            <a:stCxn id="8" idx="5"/>
            <a:endCxn id="7" idx="1"/>
          </p:cNvCxnSpPr>
          <p:nvPr/>
        </p:nvCxnSpPr>
        <p:spPr>
          <a:xfrm>
            <a:off x="1686822" y="4013907"/>
            <a:ext cx="950924" cy="117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 name="TextBox 30"/>
          <p:cNvSpPr txBox="1"/>
          <p:nvPr/>
        </p:nvSpPr>
        <p:spPr>
          <a:xfrm>
            <a:off x="1446519" y="3206247"/>
            <a:ext cx="2162000" cy="307777"/>
          </a:xfrm>
          <a:prstGeom prst="rect">
            <a:avLst/>
          </a:prstGeom>
          <a:noFill/>
        </p:spPr>
        <p:txBody>
          <a:bodyPr wrap="square" rtlCol="0">
            <a:spAutoFit/>
          </a:bodyPr>
          <a:lstStyle/>
          <a:p>
            <a:pPr defTabSz="457200"/>
            <a:r>
              <a:rPr lang="en-US" sz="1400" dirty="0">
                <a:solidFill>
                  <a:prstClr val="black"/>
                </a:solidFill>
                <a:latin typeface="Calibri"/>
              </a:rPr>
              <a:t>D</a:t>
            </a:r>
            <a:r>
              <a:rPr lang="en-US" sz="1400" dirty="0" smtClean="0">
                <a:solidFill>
                  <a:prstClr val="black"/>
                </a:solidFill>
                <a:latin typeface="Calibri"/>
              </a:rPr>
              <a:t>eposit </a:t>
            </a:r>
            <a:r>
              <a:rPr lang="en-US" sz="1400" dirty="0">
                <a:solidFill>
                  <a:prstClr val="black"/>
                </a:solidFill>
                <a:latin typeface="Calibri"/>
              </a:rPr>
              <a:t>in </a:t>
            </a:r>
            <a:r>
              <a:rPr lang="en-US" sz="1400" dirty="0" smtClean="0">
                <a:solidFill>
                  <a:prstClr val="black"/>
                </a:solidFill>
                <a:latin typeface="Calibri"/>
              </a:rPr>
              <a:t>repository</a:t>
            </a:r>
            <a:endParaRPr lang="en-US" sz="1400" dirty="0">
              <a:solidFill>
                <a:prstClr val="black"/>
              </a:solidFill>
              <a:latin typeface="Calibri"/>
            </a:endParaRPr>
          </a:p>
        </p:txBody>
      </p:sp>
      <p:cxnSp>
        <p:nvCxnSpPr>
          <p:cNvPr id="32" name="Straight Arrow Connector 31"/>
          <p:cNvCxnSpPr/>
          <p:nvPr/>
        </p:nvCxnSpPr>
        <p:spPr>
          <a:xfrm>
            <a:off x="2167644" y="3511182"/>
            <a:ext cx="0" cy="5121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1026" name="Picture 2" descr="C:\Users\Salil.SalilSurface\g.harvard\Privacy for Social Science Research\site-visit-oct2015\dataverse_project_logo-h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046" y="2634326"/>
            <a:ext cx="1799743" cy="64408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p:cNvCxnSpPr>
            <a:stCxn id="7" idx="3"/>
          </p:cNvCxnSpPr>
          <p:nvPr/>
        </p:nvCxnSpPr>
        <p:spPr>
          <a:xfrm>
            <a:off x="3791785" y="4015083"/>
            <a:ext cx="806997" cy="82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92" name="Straight Arrow Connector 91"/>
          <p:cNvCxnSpPr>
            <a:stCxn id="7" idx="3"/>
            <a:endCxn id="5" idx="1"/>
          </p:cNvCxnSpPr>
          <p:nvPr/>
        </p:nvCxnSpPr>
        <p:spPr>
          <a:xfrm flipV="1">
            <a:off x="3791785" y="2705190"/>
            <a:ext cx="739054" cy="130989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14" name="Data 10"/>
          <p:cNvSpPr/>
          <p:nvPr/>
        </p:nvSpPr>
        <p:spPr>
          <a:xfrm>
            <a:off x="4390318" y="3646109"/>
            <a:ext cx="165278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Sensitive</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Data Set</a:t>
            </a:r>
          </a:p>
        </p:txBody>
      </p:sp>
      <p:pic>
        <p:nvPicPr>
          <p:cNvPr id="75" name="Shape 393"/>
          <p:cNvPicPr preferRelativeResize="0">
            <a:picLocks/>
          </p:cNvPicPr>
          <p:nvPr/>
        </p:nvPicPr>
        <p:blipFill rotWithShape="1">
          <a:blip r:embed="rId4">
            <a:alphaModFix/>
          </a:blip>
          <a:srcRect l="23939" t="64961" r="67668" b="22657"/>
          <a:stretch/>
        </p:blipFill>
        <p:spPr>
          <a:xfrm>
            <a:off x="4137961" y="4297721"/>
            <a:ext cx="785756" cy="603870"/>
          </a:xfrm>
          <a:prstGeom prst="rect">
            <a:avLst/>
          </a:prstGeom>
          <a:noFill/>
          <a:ln>
            <a:noFill/>
          </a:ln>
        </p:spPr>
      </p:pic>
      <p:cxnSp>
        <p:nvCxnSpPr>
          <p:cNvPr id="119" name="Straight Arrow Connector 118"/>
          <p:cNvCxnSpPr>
            <a:endCxn id="2053" idx="1"/>
          </p:cNvCxnSpPr>
          <p:nvPr/>
        </p:nvCxnSpPr>
        <p:spPr>
          <a:xfrm flipV="1">
            <a:off x="5639602" y="1982847"/>
            <a:ext cx="976650" cy="285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20" name="Straight Arrow Connector 119"/>
          <p:cNvCxnSpPr>
            <a:stCxn id="7" idx="3"/>
          </p:cNvCxnSpPr>
          <p:nvPr/>
        </p:nvCxnSpPr>
        <p:spPr>
          <a:xfrm>
            <a:off x="3791785" y="4015083"/>
            <a:ext cx="522333" cy="58457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2053" name="Picture 5" descr="C:\Users\Salil.SalilSurface\AppData\Local\Microsoft\Windows\INetCache\IE\1UW83M6E\Pergamino[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6252" y="1710796"/>
            <a:ext cx="509815" cy="544101"/>
          </a:xfrm>
          <a:prstGeom prst="rect">
            <a:avLst/>
          </a:prstGeom>
          <a:noFill/>
          <a:extLst>
            <a:ext uri="{909E8E84-426E-40DD-AFC4-6F175D3DCCD1}">
              <a14:hiddenFill xmlns:a14="http://schemas.microsoft.com/office/drawing/2010/main">
                <a:solidFill>
                  <a:srgbClr val="FFFFFF"/>
                </a:solidFill>
              </a14:hiddenFill>
            </a:ext>
          </a:extLst>
        </p:spPr>
      </p:pic>
      <p:sp>
        <p:nvSpPr>
          <p:cNvPr id="115" name="Data 10"/>
          <p:cNvSpPr/>
          <p:nvPr/>
        </p:nvSpPr>
        <p:spPr>
          <a:xfrm>
            <a:off x="6893957" y="1710796"/>
            <a:ext cx="1792843" cy="97755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rPr>
              <a:t>RestrictedAccess</a:t>
            </a:r>
            <a:endParaRPr kumimoji="0" lang="en-US" sz="1600" b="0" i="0" u="none" strike="noStrike" kern="0" cap="none" spc="0" normalizeH="0" baseline="0" noProof="0" dirty="0" smtClean="0">
              <a:ln>
                <a:noFill/>
              </a:ln>
              <a:solidFill>
                <a:prstClr val="black"/>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smtClean="0">
                <a:solidFill>
                  <a:prstClr val="black"/>
                </a:solidFill>
                <a:latin typeface="Calibri"/>
              </a:rPr>
              <a:t>Data Set w/DUA</a:t>
            </a:r>
            <a:endParaRPr kumimoji="0" lang="en-US" sz="1600" b="0" i="0" u="none" strike="noStrike" kern="0" cap="none" spc="0" normalizeH="0" baseline="0" noProof="0" dirty="0" smtClean="0">
              <a:ln>
                <a:noFill/>
              </a:ln>
              <a:solidFill>
                <a:prstClr val="black"/>
              </a:solidFill>
              <a:effectLst/>
              <a:uLnTx/>
              <a:uFillTx/>
              <a:latin typeface="Calibri"/>
            </a:endParaRPr>
          </a:p>
        </p:txBody>
      </p:sp>
      <p:pic>
        <p:nvPicPr>
          <p:cNvPr id="116" name="Shape 393"/>
          <p:cNvPicPr preferRelativeResize="0">
            <a:picLocks/>
          </p:cNvPicPr>
          <p:nvPr/>
        </p:nvPicPr>
        <p:blipFill rotWithShape="1">
          <a:blip r:embed="rId4">
            <a:alphaModFix/>
          </a:blip>
          <a:srcRect l="23939" t="64961" r="67668" b="22657"/>
          <a:stretch/>
        </p:blipFill>
        <p:spPr>
          <a:xfrm>
            <a:off x="6434219" y="2403255"/>
            <a:ext cx="785756" cy="603870"/>
          </a:xfrm>
          <a:prstGeom prst="rect">
            <a:avLst/>
          </a:prstGeom>
          <a:noFill/>
          <a:ln>
            <a:noFill/>
          </a:ln>
        </p:spPr>
      </p:pic>
      <p:sp>
        <p:nvSpPr>
          <p:cNvPr id="134" name="Process 31"/>
          <p:cNvSpPr/>
          <p:nvPr/>
        </p:nvSpPr>
        <p:spPr>
          <a:xfrm>
            <a:off x="5461578" y="4781090"/>
            <a:ext cx="1154673"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PSI: </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Differential</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Privacy</a:t>
            </a:r>
          </a:p>
        </p:txBody>
      </p:sp>
      <p:cxnSp>
        <p:nvCxnSpPr>
          <p:cNvPr id="135" name="Straight Arrow Connector 134"/>
          <p:cNvCxnSpPr>
            <a:endCxn id="134" idx="0"/>
          </p:cNvCxnSpPr>
          <p:nvPr/>
        </p:nvCxnSpPr>
        <p:spPr>
          <a:xfrm>
            <a:off x="5639602" y="4477727"/>
            <a:ext cx="399313" cy="30336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9" name="Straight Arrow Connector 138"/>
          <p:cNvCxnSpPr>
            <a:endCxn id="115" idx="3"/>
          </p:cNvCxnSpPr>
          <p:nvPr/>
        </p:nvCxnSpPr>
        <p:spPr>
          <a:xfrm flipV="1">
            <a:off x="6038914" y="2688353"/>
            <a:ext cx="1572180" cy="9577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42" name="Data 10"/>
          <p:cNvSpPr/>
          <p:nvPr/>
        </p:nvSpPr>
        <p:spPr>
          <a:xfrm>
            <a:off x="6771015" y="5623191"/>
            <a:ext cx="179284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Public Access Statistics</a:t>
            </a:r>
          </a:p>
        </p:txBody>
      </p:sp>
      <p:pic>
        <p:nvPicPr>
          <p:cNvPr id="143" name="Shape 393"/>
          <p:cNvPicPr preferRelativeResize="0">
            <a:picLocks/>
          </p:cNvPicPr>
          <p:nvPr/>
        </p:nvPicPr>
        <p:blipFill rotWithShape="1">
          <a:blip r:embed="rId4">
            <a:alphaModFix/>
          </a:blip>
          <a:srcRect l="24614" t="29147" r="66993" b="58471"/>
          <a:stretch/>
        </p:blipFill>
        <p:spPr>
          <a:xfrm>
            <a:off x="6378137" y="6177930"/>
            <a:ext cx="785756" cy="603870"/>
          </a:xfrm>
          <a:prstGeom prst="rect">
            <a:avLst/>
          </a:prstGeom>
          <a:noFill/>
          <a:ln>
            <a:noFill/>
          </a:ln>
        </p:spPr>
      </p:pic>
      <p:cxnSp>
        <p:nvCxnSpPr>
          <p:cNvPr id="146" name="Straight Arrow Connector 145"/>
          <p:cNvCxnSpPr>
            <a:endCxn id="142" idx="2"/>
          </p:cNvCxnSpPr>
          <p:nvPr/>
        </p:nvCxnSpPr>
        <p:spPr>
          <a:xfrm>
            <a:off x="6515541" y="5678463"/>
            <a:ext cx="434758" cy="36464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50" name="Process 28"/>
          <p:cNvSpPr/>
          <p:nvPr/>
        </p:nvSpPr>
        <p:spPr>
          <a:xfrm>
            <a:off x="533400" y="5714679"/>
            <a:ext cx="1532186" cy="65686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Tools we</a:t>
            </a:r>
            <a:r>
              <a:rPr kumimoji="0" lang="en-US" sz="1400" b="0" i="0" u="none" strike="noStrike" kern="0" cap="none" spc="0" normalizeH="0" noProof="0" dirty="0" smtClean="0">
                <a:ln>
                  <a:noFill/>
                </a:ln>
                <a:solidFill>
                  <a:prstClr val="black"/>
                </a:solidFill>
                <a:effectLst/>
                <a:uLnTx/>
                <a:uFillTx/>
                <a:latin typeface="Calibri"/>
              </a:rPr>
              <a:t> a</a:t>
            </a:r>
            <a:r>
              <a:rPr kumimoji="0" lang="en-US" sz="1400" b="0" i="0" u="none" strike="noStrike" kern="0" cap="none" spc="0" normalizeH="0" baseline="0" noProof="0" dirty="0" smtClean="0">
                <a:ln>
                  <a:noFill/>
                </a:ln>
                <a:solidFill>
                  <a:prstClr val="black"/>
                </a:solidFill>
                <a:effectLst/>
                <a:uLnTx/>
                <a:uFillTx/>
                <a:latin typeface="Calibri"/>
              </a:rPr>
              <a:t>re working</a:t>
            </a:r>
            <a:r>
              <a:rPr kumimoji="0" lang="en-US" sz="1400" b="0" i="0" u="none" strike="noStrike" kern="0" cap="none" spc="0" normalizeH="0" noProof="0" dirty="0" smtClean="0">
                <a:ln>
                  <a:noFill/>
                </a:ln>
                <a:solidFill>
                  <a:prstClr val="black"/>
                </a:solidFill>
                <a:effectLst/>
                <a:uLnTx/>
                <a:uFillTx/>
                <a:latin typeface="Calibri"/>
              </a:rPr>
              <a:t> on</a:t>
            </a:r>
            <a:endParaRPr kumimoji="0" lang="en-US" sz="1400" b="0"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2799679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Approach: Integrated Privacy Tools</a:t>
            </a:r>
            <a:endParaRPr lang="en-US" sz="3600" dirty="0"/>
          </a:p>
        </p:txBody>
      </p:sp>
      <p:sp>
        <p:nvSpPr>
          <p:cNvPr id="5" name="Process 31"/>
          <p:cNvSpPr/>
          <p:nvPr/>
        </p:nvSpPr>
        <p:spPr>
          <a:xfrm>
            <a:off x="4530839" y="2256503"/>
            <a:ext cx="1067282"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Robot</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Lawyers</a:t>
            </a:r>
          </a:p>
        </p:txBody>
      </p:sp>
      <p:sp>
        <p:nvSpPr>
          <p:cNvPr id="7" name="Process 9"/>
          <p:cNvSpPr/>
          <p:nvPr/>
        </p:nvSpPr>
        <p:spPr>
          <a:xfrm>
            <a:off x="2637746" y="3596340"/>
            <a:ext cx="1154039" cy="837485"/>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rPr>
              <a:t>DataTags</a:t>
            </a:r>
            <a:r>
              <a:rPr kumimoji="0" lang="en-US" sz="1600" b="0" i="0" u="none" strike="noStrike" kern="0" cap="none" spc="0" normalizeH="0" baseline="0" noProof="0" dirty="0" smtClean="0">
                <a:ln>
                  <a:noFill/>
                </a:ln>
                <a:solidFill>
                  <a:prstClr val="black"/>
                </a:solidFill>
                <a:effectLst/>
                <a:uLnTx/>
                <a:uFillTx/>
                <a:latin typeface="Calibri"/>
              </a:rPr>
              <a:t> Interview</a:t>
            </a:r>
          </a:p>
        </p:txBody>
      </p:sp>
      <p:sp>
        <p:nvSpPr>
          <p:cNvPr id="8" name="Data 10"/>
          <p:cNvSpPr/>
          <p:nvPr/>
        </p:nvSpPr>
        <p:spPr>
          <a:xfrm>
            <a:off x="199317" y="3593988"/>
            <a:ext cx="165278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Sensitive</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Data Set</a:t>
            </a:r>
          </a:p>
        </p:txBody>
      </p:sp>
      <p:cxnSp>
        <p:nvCxnSpPr>
          <p:cNvPr id="11" name="Straight Arrow Connector 10"/>
          <p:cNvCxnSpPr>
            <a:stCxn id="8" idx="5"/>
            <a:endCxn id="7" idx="1"/>
          </p:cNvCxnSpPr>
          <p:nvPr/>
        </p:nvCxnSpPr>
        <p:spPr>
          <a:xfrm>
            <a:off x="1686822" y="4013907"/>
            <a:ext cx="950924" cy="117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 name="TextBox 30"/>
          <p:cNvSpPr txBox="1"/>
          <p:nvPr/>
        </p:nvSpPr>
        <p:spPr>
          <a:xfrm>
            <a:off x="1446519" y="3206247"/>
            <a:ext cx="2162000" cy="307777"/>
          </a:xfrm>
          <a:prstGeom prst="rect">
            <a:avLst/>
          </a:prstGeom>
          <a:noFill/>
        </p:spPr>
        <p:txBody>
          <a:bodyPr wrap="square" rtlCol="0">
            <a:spAutoFit/>
          </a:bodyPr>
          <a:lstStyle/>
          <a:p>
            <a:pPr defTabSz="457200"/>
            <a:r>
              <a:rPr lang="en-US" sz="1400" dirty="0">
                <a:solidFill>
                  <a:prstClr val="black"/>
                </a:solidFill>
                <a:latin typeface="Calibri"/>
              </a:rPr>
              <a:t>D</a:t>
            </a:r>
            <a:r>
              <a:rPr lang="en-US" sz="1400" dirty="0" smtClean="0">
                <a:solidFill>
                  <a:prstClr val="black"/>
                </a:solidFill>
                <a:latin typeface="Calibri"/>
              </a:rPr>
              <a:t>eposit </a:t>
            </a:r>
            <a:r>
              <a:rPr lang="en-US" sz="1400" dirty="0">
                <a:solidFill>
                  <a:prstClr val="black"/>
                </a:solidFill>
                <a:latin typeface="Calibri"/>
              </a:rPr>
              <a:t>in </a:t>
            </a:r>
            <a:r>
              <a:rPr lang="en-US" sz="1400" dirty="0" smtClean="0">
                <a:solidFill>
                  <a:prstClr val="black"/>
                </a:solidFill>
                <a:latin typeface="Calibri"/>
              </a:rPr>
              <a:t>repository</a:t>
            </a:r>
            <a:endParaRPr lang="en-US" sz="1400" dirty="0">
              <a:solidFill>
                <a:prstClr val="black"/>
              </a:solidFill>
              <a:latin typeface="Calibri"/>
            </a:endParaRPr>
          </a:p>
        </p:txBody>
      </p:sp>
      <p:cxnSp>
        <p:nvCxnSpPr>
          <p:cNvPr id="32" name="Straight Arrow Connector 31"/>
          <p:cNvCxnSpPr/>
          <p:nvPr/>
        </p:nvCxnSpPr>
        <p:spPr>
          <a:xfrm>
            <a:off x="2167644" y="3511182"/>
            <a:ext cx="0" cy="5121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1026" name="Picture 2" descr="C:\Users\Salil.SalilSurface\g.harvard\Privacy for Social Science Research\site-visit-oct2015\dataverse_project_logo-h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046" y="2634326"/>
            <a:ext cx="1799743" cy="64408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p:cNvCxnSpPr>
            <a:stCxn id="7" idx="3"/>
          </p:cNvCxnSpPr>
          <p:nvPr/>
        </p:nvCxnSpPr>
        <p:spPr>
          <a:xfrm>
            <a:off x="3791785" y="4015083"/>
            <a:ext cx="806997" cy="82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92" name="Straight Arrow Connector 91"/>
          <p:cNvCxnSpPr>
            <a:stCxn id="7" idx="3"/>
            <a:endCxn id="5" idx="1"/>
          </p:cNvCxnSpPr>
          <p:nvPr/>
        </p:nvCxnSpPr>
        <p:spPr>
          <a:xfrm flipV="1">
            <a:off x="3791785" y="2705190"/>
            <a:ext cx="739054" cy="130989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14" name="Data 10"/>
          <p:cNvSpPr/>
          <p:nvPr/>
        </p:nvSpPr>
        <p:spPr>
          <a:xfrm>
            <a:off x="4390318" y="3646109"/>
            <a:ext cx="165278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Sensitive</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Data Set</a:t>
            </a:r>
          </a:p>
        </p:txBody>
      </p:sp>
      <p:pic>
        <p:nvPicPr>
          <p:cNvPr id="75" name="Shape 393"/>
          <p:cNvPicPr preferRelativeResize="0">
            <a:picLocks/>
          </p:cNvPicPr>
          <p:nvPr/>
        </p:nvPicPr>
        <p:blipFill rotWithShape="1">
          <a:blip r:embed="rId4">
            <a:alphaModFix/>
          </a:blip>
          <a:srcRect l="23939" t="64961" r="67668" b="22657"/>
          <a:stretch/>
        </p:blipFill>
        <p:spPr>
          <a:xfrm>
            <a:off x="4137961" y="4297721"/>
            <a:ext cx="785756" cy="603870"/>
          </a:xfrm>
          <a:prstGeom prst="rect">
            <a:avLst/>
          </a:prstGeom>
          <a:noFill/>
          <a:ln>
            <a:noFill/>
          </a:ln>
        </p:spPr>
      </p:pic>
      <p:cxnSp>
        <p:nvCxnSpPr>
          <p:cNvPr id="119" name="Straight Arrow Connector 118"/>
          <p:cNvCxnSpPr>
            <a:endCxn id="2053" idx="1"/>
          </p:cNvCxnSpPr>
          <p:nvPr/>
        </p:nvCxnSpPr>
        <p:spPr>
          <a:xfrm flipV="1">
            <a:off x="5639602" y="1982847"/>
            <a:ext cx="976650" cy="285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20" name="Straight Arrow Connector 119"/>
          <p:cNvCxnSpPr>
            <a:stCxn id="7" idx="3"/>
          </p:cNvCxnSpPr>
          <p:nvPr/>
        </p:nvCxnSpPr>
        <p:spPr>
          <a:xfrm>
            <a:off x="3791785" y="4015083"/>
            <a:ext cx="522333" cy="58457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2053" name="Picture 5" descr="C:\Users\Salil.SalilSurface\AppData\Local\Microsoft\Windows\INetCache\IE\1UW83M6E\Pergamino[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6252" y="1710796"/>
            <a:ext cx="509815" cy="544101"/>
          </a:xfrm>
          <a:prstGeom prst="rect">
            <a:avLst/>
          </a:prstGeom>
          <a:noFill/>
          <a:extLst>
            <a:ext uri="{909E8E84-426E-40DD-AFC4-6F175D3DCCD1}">
              <a14:hiddenFill xmlns:a14="http://schemas.microsoft.com/office/drawing/2010/main">
                <a:solidFill>
                  <a:srgbClr val="FFFFFF"/>
                </a:solidFill>
              </a14:hiddenFill>
            </a:ext>
          </a:extLst>
        </p:spPr>
      </p:pic>
      <p:sp>
        <p:nvSpPr>
          <p:cNvPr id="115" name="Data 10"/>
          <p:cNvSpPr/>
          <p:nvPr/>
        </p:nvSpPr>
        <p:spPr>
          <a:xfrm>
            <a:off x="6893957" y="1710796"/>
            <a:ext cx="1792843" cy="97755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rPr>
              <a:t>RestrictedAccess</a:t>
            </a:r>
            <a:endParaRPr kumimoji="0" lang="en-US" sz="1600" b="0" i="0" u="none" strike="noStrike" kern="0" cap="none" spc="0" normalizeH="0" baseline="0" noProof="0" dirty="0" smtClean="0">
              <a:ln>
                <a:noFill/>
              </a:ln>
              <a:solidFill>
                <a:prstClr val="black"/>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smtClean="0">
                <a:solidFill>
                  <a:prstClr val="black"/>
                </a:solidFill>
                <a:latin typeface="Calibri"/>
              </a:rPr>
              <a:t>Data Set w/DUA</a:t>
            </a:r>
            <a:endParaRPr kumimoji="0" lang="en-US" sz="1600" b="0" i="0" u="none" strike="noStrike" kern="0" cap="none" spc="0" normalizeH="0" baseline="0" noProof="0" dirty="0" smtClean="0">
              <a:ln>
                <a:noFill/>
              </a:ln>
              <a:solidFill>
                <a:prstClr val="black"/>
              </a:solidFill>
              <a:effectLst/>
              <a:uLnTx/>
              <a:uFillTx/>
              <a:latin typeface="Calibri"/>
            </a:endParaRPr>
          </a:p>
        </p:txBody>
      </p:sp>
      <p:pic>
        <p:nvPicPr>
          <p:cNvPr id="116" name="Shape 393"/>
          <p:cNvPicPr preferRelativeResize="0">
            <a:picLocks/>
          </p:cNvPicPr>
          <p:nvPr/>
        </p:nvPicPr>
        <p:blipFill rotWithShape="1">
          <a:blip r:embed="rId4">
            <a:alphaModFix/>
          </a:blip>
          <a:srcRect l="23939" t="64961" r="67668" b="22657"/>
          <a:stretch/>
        </p:blipFill>
        <p:spPr>
          <a:xfrm>
            <a:off x="6434219" y="2403255"/>
            <a:ext cx="785756" cy="603870"/>
          </a:xfrm>
          <a:prstGeom prst="rect">
            <a:avLst/>
          </a:prstGeom>
          <a:noFill/>
          <a:ln>
            <a:noFill/>
          </a:ln>
        </p:spPr>
      </p:pic>
      <p:sp>
        <p:nvSpPr>
          <p:cNvPr id="134" name="Process 31"/>
          <p:cNvSpPr/>
          <p:nvPr/>
        </p:nvSpPr>
        <p:spPr>
          <a:xfrm>
            <a:off x="5461578" y="4781090"/>
            <a:ext cx="1154673"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PSI: </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Differential</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Privacy</a:t>
            </a:r>
          </a:p>
        </p:txBody>
      </p:sp>
      <p:cxnSp>
        <p:nvCxnSpPr>
          <p:cNvPr id="135" name="Straight Arrow Connector 134"/>
          <p:cNvCxnSpPr>
            <a:endCxn id="134" idx="0"/>
          </p:cNvCxnSpPr>
          <p:nvPr/>
        </p:nvCxnSpPr>
        <p:spPr>
          <a:xfrm>
            <a:off x="5639602" y="4477727"/>
            <a:ext cx="399313" cy="30336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9" name="Straight Arrow Connector 138"/>
          <p:cNvCxnSpPr>
            <a:endCxn id="115" idx="3"/>
          </p:cNvCxnSpPr>
          <p:nvPr/>
        </p:nvCxnSpPr>
        <p:spPr>
          <a:xfrm flipV="1">
            <a:off x="6038914" y="2688353"/>
            <a:ext cx="1572180" cy="9577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42" name="Data 10"/>
          <p:cNvSpPr/>
          <p:nvPr/>
        </p:nvSpPr>
        <p:spPr>
          <a:xfrm>
            <a:off x="6771015" y="5623191"/>
            <a:ext cx="179284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Public Access Statistics</a:t>
            </a:r>
          </a:p>
        </p:txBody>
      </p:sp>
      <p:pic>
        <p:nvPicPr>
          <p:cNvPr id="143" name="Shape 393"/>
          <p:cNvPicPr preferRelativeResize="0">
            <a:picLocks/>
          </p:cNvPicPr>
          <p:nvPr/>
        </p:nvPicPr>
        <p:blipFill rotWithShape="1">
          <a:blip r:embed="rId4">
            <a:alphaModFix/>
          </a:blip>
          <a:srcRect l="24614" t="29147" r="66993" b="58471"/>
          <a:stretch/>
        </p:blipFill>
        <p:spPr>
          <a:xfrm>
            <a:off x="6378137" y="6177930"/>
            <a:ext cx="785756" cy="603870"/>
          </a:xfrm>
          <a:prstGeom prst="rect">
            <a:avLst/>
          </a:prstGeom>
          <a:noFill/>
          <a:ln>
            <a:noFill/>
          </a:ln>
        </p:spPr>
      </p:pic>
      <p:cxnSp>
        <p:nvCxnSpPr>
          <p:cNvPr id="146" name="Straight Arrow Connector 145"/>
          <p:cNvCxnSpPr>
            <a:endCxn id="142" idx="2"/>
          </p:cNvCxnSpPr>
          <p:nvPr/>
        </p:nvCxnSpPr>
        <p:spPr>
          <a:xfrm>
            <a:off x="6515541" y="5678463"/>
            <a:ext cx="434758" cy="36464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50" name="Process 28"/>
          <p:cNvSpPr/>
          <p:nvPr/>
        </p:nvSpPr>
        <p:spPr>
          <a:xfrm>
            <a:off x="533400" y="5714679"/>
            <a:ext cx="1532186" cy="65686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Tools we</a:t>
            </a:r>
            <a:r>
              <a:rPr kumimoji="0" lang="en-US" sz="1400" b="0" i="0" u="none" strike="noStrike" kern="0" cap="none" spc="0" normalizeH="0" noProof="0" dirty="0" smtClean="0">
                <a:ln>
                  <a:noFill/>
                </a:ln>
                <a:solidFill>
                  <a:prstClr val="black"/>
                </a:solidFill>
                <a:effectLst/>
                <a:uLnTx/>
                <a:uFillTx/>
                <a:latin typeface="Calibri"/>
              </a:rPr>
              <a:t> a</a:t>
            </a:r>
            <a:r>
              <a:rPr kumimoji="0" lang="en-US" sz="1400" b="0" i="0" u="none" strike="noStrike" kern="0" cap="none" spc="0" normalizeH="0" baseline="0" noProof="0" dirty="0" smtClean="0">
                <a:ln>
                  <a:noFill/>
                </a:ln>
                <a:solidFill>
                  <a:prstClr val="black"/>
                </a:solidFill>
                <a:effectLst/>
                <a:uLnTx/>
                <a:uFillTx/>
                <a:latin typeface="Calibri"/>
              </a:rPr>
              <a:t>re working</a:t>
            </a:r>
            <a:r>
              <a:rPr kumimoji="0" lang="en-US" sz="1400" b="0" i="0" u="none" strike="noStrike" kern="0" cap="none" spc="0" normalizeH="0" noProof="0" dirty="0" smtClean="0">
                <a:ln>
                  <a:noFill/>
                </a:ln>
                <a:solidFill>
                  <a:prstClr val="black"/>
                </a:solidFill>
                <a:effectLst/>
                <a:uLnTx/>
                <a:uFillTx/>
                <a:latin typeface="Calibri"/>
              </a:rPr>
              <a:t> on</a:t>
            </a:r>
            <a:endParaRPr kumimoji="0" lang="en-US" sz="1400" b="0" i="0" u="none" strike="noStrike" kern="0" cap="none" spc="0" normalizeH="0" baseline="0" noProof="0" dirty="0" smtClean="0">
              <a:ln>
                <a:noFill/>
              </a:ln>
              <a:solidFill>
                <a:prstClr val="black"/>
              </a:solidFill>
              <a:effectLst/>
              <a:uLnTx/>
              <a:uFillTx/>
              <a:latin typeface="Calibri"/>
            </a:endParaRPr>
          </a:p>
        </p:txBody>
      </p:sp>
      <p:sp>
        <p:nvSpPr>
          <p:cNvPr id="26" name="Oval 25"/>
          <p:cNvSpPr/>
          <p:nvPr/>
        </p:nvSpPr>
        <p:spPr>
          <a:xfrm>
            <a:off x="5064480" y="4380939"/>
            <a:ext cx="3704947" cy="239895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81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PSI</a:t>
                </a:r>
                <a14:m>
                  <m:oMath xmlns:m="http://schemas.openxmlformats.org/officeDocument/2006/math">
                    <m:r>
                      <a:rPr lang="en-US" b="0" i="1" smtClean="0">
                        <a:latin typeface="Cambria Math"/>
                      </a:rPr>
                      <m:t>:</m:t>
                    </m:r>
                  </m:oMath>
                </a14:m>
                <a:r>
                  <a:rPr lang="en-US" dirty="0" smtClean="0"/>
                  <a:t> a Private data-Sharing Interface</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2593" b="-11728"/>
                </a:stretch>
              </a:blipFill>
            </p:spPr>
            <p:txBody>
              <a:bodyPr/>
              <a:lstStyle/>
              <a:p>
                <a:r>
                  <a:rPr lang="en-US">
                    <a:noFill/>
                  </a:rPr>
                  <a:t> </a:t>
                </a:r>
              </a:p>
            </p:txBody>
          </p:sp>
        </mc:Fallback>
      </mc:AlternateContent>
      <p:sp>
        <p:nvSpPr>
          <p:cNvPr id="27" name="Text Box 44"/>
          <p:cNvSpPr txBox="1">
            <a:spLocks noChangeArrowheads="1"/>
          </p:cNvSpPr>
          <p:nvPr/>
        </p:nvSpPr>
        <p:spPr bwMode="auto">
          <a:xfrm>
            <a:off x="4090497" y="1676400"/>
            <a:ext cx="457176" cy="646331"/>
          </a:xfrm>
          <a:prstGeom prst="rect">
            <a:avLst/>
          </a:prstGeom>
          <a:noFill/>
          <a:ln w="25400">
            <a:noFill/>
            <a:miter lim="800000"/>
            <a:headEnd/>
            <a:tailEnd/>
          </a:ln>
          <a:effectLst/>
        </p:spPr>
        <p:txBody>
          <a:bodyPr wrap="none">
            <a:spAutoFit/>
          </a:bodyPr>
          <a:lstStyle/>
          <a:p>
            <a:pPr algn="ctr" defTabSz="457200"/>
            <a:r>
              <a:rPr lang="en-US" sz="3600" dirty="0" smtClean="0">
                <a:solidFill>
                  <a:prstClr val="white"/>
                </a:solidFill>
                <a:latin typeface="Calibri"/>
              </a:rPr>
              <a:t>C</a:t>
            </a:r>
            <a:endParaRPr lang="en-US" sz="3600" dirty="0">
              <a:solidFill>
                <a:prstClr val="white"/>
              </a:solidFill>
              <a:latin typeface="Calibri"/>
            </a:endParaRPr>
          </a:p>
        </p:txBody>
      </p:sp>
      <p:sp>
        <p:nvSpPr>
          <p:cNvPr id="28" name="Rectangle 27"/>
          <p:cNvSpPr/>
          <p:nvPr/>
        </p:nvSpPr>
        <p:spPr>
          <a:xfrm>
            <a:off x="4267200" y="2261642"/>
            <a:ext cx="1066800" cy="186181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 name="Line 42"/>
          <p:cNvSpPr>
            <a:spLocks noChangeShapeType="1"/>
          </p:cNvSpPr>
          <p:nvPr/>
        </p:nvSpPr>
        <p:spPr bwMode="auto">
          <a:xfrm flipV="1">
            <a:off x="3605727" y="3110022"/>
            <a:ext cx="661473" cy="1890"/>
          </a:xfrm>
          <a:prstGeom prst="line">
            <a:avLst/>
          </a:prstGeom>
          <a:noFill/>
          <a:ln w="38100">
            <a:solidFill>
              <a:sysClr val="windowText" lastClr="000000"/>
            </a:solidFill>
            <a:round/>
            <a:headEnd/>
            <a:tailEnd type="triangle" w="med" len="med"/>
          </a:ln>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0" name="Line 43"/>
          <p:cNvSpPr>
            <a:spLocks noChangeShapeType="1"/>
          </p:cNvSpPr>
          <p:nvPr/>
        </p:nvSpPr>
        <p:spPr bwMode="auto">
          <a:xfrm>
            <a:off x="5410200" y="2427634"/>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mc:AlternateContent xmlns:mc="http://schemas.openxmlformats.org/markup-compatibility/2006" xmlns:a14="http://schemas.microsoft.com/office/drawing/2010/main">
        <mc:Choice Requires="a14">
          <p:sp>
            <p:nvSpPr>
              <p:cNvPr id="31" name="Text Box 44"/>
              <p:cNvSpPr txBox="1">
                <a:spLocks noChangeArrowheads="1"/>
              </p:cNvSpPr>
              <p:nvPr/>
            </p:nvSpPr>
            <p:spPr bwMode="auto">
              <a:xfrm>
                <a:off x="4547673" y="2887137"/>
                <a:ext cx="673582" cy="646331"/>
              </a:xfrm>
              <a:prstGeom prst="rect">
                <a:avLst/>
              </a:prstGeom>
              <a:noFill/>
              <a:ln w="25400">
                <a:noFill/>
                <a:miter lim="800000"/>
                <a:headEnd/>
                <a:tailEnd/>
              </a:ln>
              <a:effectLst/>
            </p:spPr>
            <p:txBody>
              <a:bodyPr wrap="none">
                <a:spAutoFit/>
              </a:bodyPr>
              <a:lstStyle/>
              <a:p>
                <a:pPr algn="ctr" defTabSz="457200"/>
                <a14:m>
                  <m:oMathPara xmlns:m="http://schemas.openxmlformats.org/officeDocument/2006/math">
                    <m:oMathParaPr>
                      <m:jc m:val="centerGroup"/>
                    </m:oMathParaPr>
                    <m:oMath xmlns:m="http://schemas.openxmlformats.org/officeDocument/2006/math">
                      <m:r>
                        <m:rPr>
                          <m:sty m:val="p"/>
                        </m:rPr>
                        <a:rPr lang="en-US" sz="3600" b="0" i="1" smtClean="0">
                          <a:solidFill>
                            <a:prstClr val="white"/>
                          </a:solidFill>
                          <a:latin typeface="Cambria Math"/>
                        </a:rPr>
                        <m:t>Ψ</m:t>
                      </m:r>
                    </m:oMath>
                  </m:oMathPara>
                </a14:m>
                <a:endParaRPr lang="en-US" sz="3600" b="0" dirty="0" smtClean="0">
                  <a:solidFill>
                    <a:prstClr val="white"/>
                  </a:solidFill>
                </a:endParaRPr>
              </a:p>
            </p:txBody>
          </p:sp>
        </mc:Choice>
        <mc:Fallback xmlns="">
          <p:sp>
            <p:nvSpPr>
              <p:cNvPr id="31" name="Text Box 44"/>
              <p:cNvSpPr txBox="1">
                <a:spLocks noRot="1" noChangeAspect="1" noMove="1" noResize="1" noEditPoints="1" noAdjustHandles="1" noChangeArrowheads="1" noChangeShapeType="1" noTextEdit="1"/>
              </p:cNvSpPr>
              <p:nvPr/>
            </p:nvSpPr>
            <p:spPr bwMode="auto">
              <a:xfrm>
                <a:off x="4547673" y="2887137"/>
                <a:ext cx="673582" cy="646331"/>
              </a:xfrm>
              <a:prstGeom prst="rect">
                <a:avLst/>
              </a:prstGeom>
              <a:blipFill rotWithShape="1">
                <a:blip r:embed="rId3"/>
                <a:stretch>
                  <a:fillRect/>
                </a:stretch>
              </a:blipFill>
              <a:ln w="25400">
                <a:noFill/>
                <a:miter lim="800000"/>
                <a:headEnd/>
                <a:tailEnd/>
              </a:ln>
              <a:effectLst/>
            </p:spPr>
            <p:txBody>
              <a:bodyPr/>
              <a:lstStyle/>
              <a:p>
                <a:r>
                  <a:rPr lang="en-US">
                    <a:noFill/>
                  </a:rPr>
                  <a:t> </a:t>
                </a:r>
              </a:p>
            </p:txBody>
          </p:sp>
        </mc:Fallback>
      </mc:AlternateContent>
      <p:sp>
        <p:nvSpPr>
          <p:cNvPr id="32" name="Line 43"/>
          <p:cNvSpPr>
            <a:spLocks noChangeShapeType="1"/>
          </p:cNvSpPr>
          <p:nvPr/>
        </p:nvSpPr>
        <p:spPr bwMode="auto">
          <a:xfrm>
            <a:off x="5410200" y="2712145"/>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3" name="Text Box 26"/>
          <p:cNvSpPr txBox="1">
            <a:spLocks noChangeArrowheads="1"/>
          </p:cNvSpPr>
          <p:nvPr/>
        </p:nvSpPr>
        <p:spPr bwMode="auto">
          <a:xfrm>
            <a:off x="4105054" y="4057432"/>
            <a:ext cx="1366080" cy="461665"/>
          </a:xfrm>
          <a:prstGeom prst="rect">
            <a:avLst/>
          </a:prstGeom>
          <a:noFill/>
          <a:ln w="25400">
            <a:noFill/>
            <a:miter lim="800000"/>
            <a:headEnd/>
            <a:tailEnd/>
          </a:ln>
          <a:effectLst/>
        </p:spPr>
        <p:txBody>
          <a:bodyPr wrap="none">
            <a:spAutoFit/>
          </a:bodyPr>
          <a:lstStyle/>
          <a:p>
            <a:pPr algn="ctr" defTabSz="457200"/>
            <a:r>
              <a:rPr lang="en-US" sz="2400" dirty="0" smtClean="0">
                <a:solidFill>
                  <a:prstClr val="black"/>
                </a:solidFill>
                <a:latin typeface="BentonSans"/>
                <a:cs typeface="BentonSans"/>
              </a:rPr>
              <a:t>interface</a:t>
            </a:r>
            <a:endParaRPr lang="en-US" sz="2400" baseline="30000" dirty="0">
              <a:solidFill>
                <a:prstClr val="black"/>
              </a:solidFill>
              <a:latin typeface="BentonSans"/>
              <a:cs typeface="BentonSans"/>
            </a:endParaRPr>
          </a:p>
        </p:txBody>
      </p:sp>
      <p:sp>
        <p:nvSpPr>
          <p:cNvPr id="34" name="TextBox 33"/>
          <p:cNvSpPr txBox="1"/>
          <p:nvPr/>
        </p:nvSpPr>
        <p:spPr>
          <a:xfrm>
            <a:off x="5614473" y="2091355"/>
            <a:ext cx="377026" cy="338554"/>
          </a:xfrm>
          <a:prstGeom prst="rect">
            <a:avLst/>
          </a:prstGeom>
          <a:noFill/>
        </p:spPr>
        <p:txBody>
          <a:bodyPr wrap="none" rtlCol="0">
            <a:spAutoFit/>
          </a:bodyPr>
          <a:lstStyle/>
          <a:p>
            <a:pPr defTabSz="457200"/>
            <a:r>
              <a:rPr lang="en-US" sz="1600" dirty="0" smtClean="0">
                <a:solidFill>
                  <a:prstClr val="black"/>
                </a:solidFill>
                <a:latin typeface="BentonSans"/>
                <a:cs typeface="BentonSans"/>
              </a:rPr>
              <a:t>q</a:t>
            </a:r>
            <a:r>
              <a:rPr lang="en-US" sz="1600" baseline="-25000" dirty="0" smtClean="0">
                <a:solidFill>
                  <a:prstClr val="black"/>
                </a:solidFill>
                <a:latin typeface="BentonSans"/>
                <a:cs typeface="BentonSans"/>
              </a:rPr>
              <a:t>1</a:t>
            </a:r>
            <a:endParaRPr lang="en-US" sz="1600" baseline="-25000" dirty="0">
              <a:solidFill>
                <a:prstClr val="black"/>
              </a:solidFill>
              <a:latin typeface="BentonSans"/>
              <a:cs typeface="BentonSans"/>
            </a:endParaRPr>
          </a:p>
        </p:txBody>
      </p:sp>
      <p:sp>
        <p:nvSpPr>
          <p:cNvPr id="35" name="TextBox 34"/>
          <p:cNvSpPr txBox="1"/>
          <p:nvPr/>
        </p:nvSpPr>
        <p:spPr>
          <a:xfrm>
            <a:off x="5638800" y="2390468"/>
            <a:ext cx="360996" cy="338554"/>
          </a:xfrm>
          <a:prstGeom prst="rect">
            <a:avLst/>
          </a:prstGeom>
          <a:noFill/>
        </p:spPr>
        <p:txBody>
          <a:bodyPr wrap="none" rtlCol="0">
            <a:spAutoFit/>
          </a:bodyPr>
          <a:lstStyle/>
          <a:p>
            <a:pPr defTabSz="457200"/>
            <a:r>
              <a:rPr lang="en-US" sz="1600" dirty="0" smtClean="0">
                <a:solidFill>
                  <a:prstClr val="black"/>
                </a:solidFill>
                <a:latin typeface="BentonSans"/>
                <a:cs typeface="BentonSans"/>
              </a:rPr>
              <a:t>a</a:t>
            </a:r>
            <a:r>
              <a:rPr lang="en-US" sz="1600" baseline="-25000" dirty="0" smtClean="0">
                <a:solidFill>
                  <a:prstClr val="black"/>
                </a:solidFill>
                <a:latin typeface="BentonSans"/>
                <a:cs typeface="BentonSans"/>
              </a:rPr>
              <a:t>1</a:t>
            </a:r>
            <a:endParaRPr lang="en-US" sz="1600" baseline="-25000" dirty="0">
              <a:solidFill>
                <a:prstClr val="black"/>
              </a:solidFill>
              <a:latin typeface="BentonSans"/>
              <a:cs typeface="BentonSans"/>
            </a:endParaRPr>
          </a:p>
        </p:txBody>
      </p:sp>
      <p:sp>
        <p:nvSpPr>
          <p:cNvPr id="36" name="Line 43"/>
          <p:cNvSpPr>
            <a:spLocks noChangeShapeType="1"/>
          </p:cNvSpPr>
          <p:nvPr/>
        </p:nvSpPr>
        <p:spPr bwMode="auto">
          <a:xfrm>
            <a:off x="5410200" y="2989101"/>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7" name="Line 43"/>
          <p:cNvSpPr>
            <a:spLocks noChangeShapeType="1"/>
          </p:cNvSpPr>
          <p:nvPr/>
        </p:nvSpPr>
        <p:spPr bwMode="auto">
          <a:xfrm>
            <a:off x="5410200" y="3290489"/>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38" name="TextBox 37"/>
          <p:cNvSpPr txBox="1"/>
          <p:nvPr/>
        </p:nvSpPr>
        <p:spPr>
          <a:xfrm>
            <a:off x="5614473" y="2652822"/>
            <a:ext cx="402674" cy="338554"/>
          </a:xfrm>
          <a:prstGeom prst="rect">
            <a:avLst/>
          </a:prstGeom>
          <a:noFill/>
        </p:spPr>
        <p:txBody>
          <a:bodyPr wrap="none" rtlCol="0">
            <a:spAutoFit/>
          </a:bodyPr>
          <a:lstStyle/>
          <a:p>
            <a:pPr defTabSz="457200"/>
            <a:r>
              <a:rPr lang="en-US" sz="1600" dirty="0" smtClean="0">
                <a:solidFill>
                  <a:prstClr val="black"/>
                </a:solidFill>
                <a:latin typeface="BentonSans"/>
                <a:cs typeface="BentonSans"/>
              </a:rPr>
              <a:t>q</a:t>
            </a:r>
            <a:r>
              <a:rPr lang="en-US" sz="1600" baseline="-25000" dirty="0">
                <a:solidFill>
                  <a:prstClr val="black"/>
                </a:solidFill>
                <a:latin typeface="BentonSans"/>
                <a:cs typeface="BentonSans"/>
              </a:rPr>
              <a:t>2</a:t>
            </a:r>
          </a:p>
        </p:txBody>
      </p:sp>
      <p:sp>
        <p:nvSpPr>
          <p:cNvPr id="39" name="TextBox 38"/>
          <p:cNvSpPr txBox="1"/>
          <p:nvPr/>
        </p:nvSpPr>
        <p:spPr>
          <a:xfrm>
            <a:off x="5634477" y="2951935"/>
            <a:ext cx="389850" cy="338554"/>
          </a:xfrm>
          <a:prstGeom prst="rect">
            <a:avLst/>
          </a:prstGeom>
          <a:noFill/>
        </p:spPr>
        <p:txBody>
          <a:bodyPr wrap="none" rtlCol="0">
            <a:spAutoFit/>
          </a:bodyPr>
          <a:lstStyle/>
          <a:p>
            <a:pPr defTabSz="457200"/>
            <a:r>
              <a:rPr lang="en-US" sz="1600" dirty="0" smtClean="0">
                <a:solidFill>
                  <a:prstClr val="black"/>
                </a:solidFill>
                <a:latin typeface="BentonSans"/>
                <a:cs typeface="BentonSans"/>
              </a:rPr>
              <a:t>a</a:t>
            </a:r>
            <a:r>
              <a:rPr lang="en-US" sz="1600" baseline="-25000" dirty="0">
                <a:solidFill>
                  <a:prstClr val="black"/>
                </a:solidFill>
                <a:latin typeface="BentonSans"/>
                <a:cs typeface="BentonSans"/>
              </a:rPr>
              <a:t>2</a:t>
            </a:r>
          </a:p>
        </p:txBody>
      </p:sp>
      <p:sp>
        <p:nvSpPr>
          <p:cNvPr id="40" name="Line 43"/>
          <p:cNvSpPr>
            <a:spLocks noChangeShapeType="1"/>
          </p:cNvSpPr>
          <p:nvPr/>
        </p:nvSpPr>
        <p:spPr bwMode="auto">
          <a:xfrm>
            <a:off x="5410200" y="3570634"/>
            <a:ext cx="838200" cy="0"/>
          </a:xfrm>
          <a:prstGeom prst="line">
            <a:avLst/>
          </a:prstGeom>
          <a:noFill/>
          <a:ln w="38100">
            <a:solidFill>
              <a:sysClr val="windowText" lastClr="000000"/>
            </a:solidFill>
            <a:round/>
            <a:headEnd type="triangle" w="med" len="med"/>
            <a:tailEnd type="none" w="med" len="med"/>
          </a:ln>
          <a:effectLst/>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1" name="Line 43"/>
          <p:cNvSpPr>
            <a:spLocks noChangeShapeType="1"/>
          </p:cNvSpPr>
          <p:nvPr/>
        </p:nvSpPr>
        <p:spPr bwMode="auto">
          <a:xfrm>
            <a:off x="5410200" y="3872022"/>
            <a:ext cx="838200" cy="0"/>
          </a:xfrm>
          <a:prstGeom prst="line">
            <a:avLst/>
          </a:prstGeom>
          <a:noFill/>
          <a:ln w="38100">
            <a:solidFill>
              <a:sysClr val="windowText" lastClr="000000"/>
            </a:solidFill>
            <a:round/>
            <a:headEnd type="none" w="med" len="med"/>
            <a:tailEnd type="triangle" w="med" len="med"/>
          </a:ln>
          <a:effectLst/>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2" name="TextBox 41"/>
          <p:cNvSpPr txBox="1"/>
          <p:nvPr/>
        </p:nvSpPr>
        <p:spPr>
          <a:xfrm>
            <a:off x="5624241" y="3234355"/>
            <a:ext cx="402674" cy="338554"/>
          </a:xfrm>
          <a:prstGeom prst="rect">
            <a:avLst/>
          </a:prstGeom>
          <a:noFill/>
        </p:spPr>
        <p:txBody>
          <a:bodyPr wrap="none" rtlCol="0">
            <a:spAutoFit/>
          </a:bodyPr>
          <a:lstStyle/>
          <a:p>
            <a:pPr defTabSz="457200"/>
            <a:r>
              <a:rPr lang="en-US" sz="1600" dirty="0" smtClean="0">
                <a:solidFill>
                  <a:prstClr val="black"/>
                </a:solidFill>
                <a:latin typeface="BentonSans"/>
                <a:cs typeface="BentonSans"/>
              </a:rPr>
              <a:t>q</a:t>
            </a:r>
            <a:r>
              <a:rPr lang="en-US" sz="1600" baseline="-25000" dirty="0">
                <a:solidFill>
                  <a:prstClr val="black"/>
                </a:solidFill>
                <a:latin typeface="BentonSans"/>
                <a:cs typeface="BentonSans"/>
              </a:rPr>
              <a:t>3</a:t>
            </a:r>
          </a:p>
        </p:txBody>
      </p:sp>
      <p:sp>
        <p:nvSpPr>
          <p:cNvPr id="43" name="TextBox 42"/>
          <p:cNvSpPr txBox="1"/>
          <p:nvPr/>
        </p:nvSpPr>
        <p:spPr>
          <a:xfrm>
            <a:off x="5634477" y="3533468"/>
            <a:ext cx="389850" cy="338554"/>
          </a:xfrm>
          <a:prstGeom prst="rect">
            <a:avLst/>
          </a:prstGeom>
          <a:noFill/>
        </p:spPr>
        <p:txBody>
          <a:bodyPr wrap="none" rtlCol="0">
            <a:spAutoFit/>
          </a:bodyPr>
          <a:lstStyle/>
          <a:p>
            <a:pPr defTabSz="457200"/>
            <a:r>
              <a:rPr lang="en-US" sz="1600" dirty="0" smtClean="0">
                <a:solidFill>
                  <a:prstClr val="black"/>
                </a:solidFill>
                <a:latin typeface="BentonSans"/>
                <a:cs typeface="BentonSans"/>
              </a:rPr>
              <a:t>a</a:t>
            </a:r>
            <a:r>
              <a:rPr lang="en-US" sz="1600" baseline="-25000" dirty="0">
                <a:solidFill>
                  <a:prstClr val="black"/>
                </a:solidFill>
                <a:latin typeface="BentonSans"/>
                <a:cs typeface="BentonSans"/>
              </a:rPr>
              <a:t>3</a:t>
            </a:r>
          </a:p>
        </p:txBody>
      </p:sp>
      <p:sp>
        <p:nvSpPr>
          <p:cNvPr id="44" name="Text Box 26"/>
          <p:cNvSpPr txBox="1">
            <a:spLocks noChangeArrowheads="1"/>
          </p:cNvSpPr>
          <p:nvPr/>
        </p:nvSpPr>
        <p:spPr bwMode="auto">
          <a:xfrm>
            <a:off x="6379170" y="4047252"/>
            <a:ext cx="2079030" cy="461665"/>
          </a:xfrm>
          <a:prstGeom prst="rect">
            <a:avLst/>
          </a:prstGeom>
          <a:noFill/>
          <a:ln w="25400">
            <a:noFill/>
            <a:miter lim="800000"/>
            <a:headEnd/>
            <a:tailEnd/>
          </a:ln>
          <a:effectLst/>
        </p:spPr>
        <p:txBody>
          <a:bodyPr wrap="none">
            <a:spAutoFit/>
          </a:bodyPr>
          <a:lstStyle/>
          <a:p>
            <a:pPr algn="ctr" defTabSz="457200"/>
            <a:r>
              <a:rPr lang="en-US" sz="2400" dirty="0" smtClean="0">
                <a:solidFill>
                  <a:prstClr val="black"/>
                </a:solidFill>
                <a:latin typeface="BentonSans"/>
                <a:cs typeface="BentonSans"/>
              </a:rPr>
              <a:t>data analysts</a:t>
            </a:r>
            <a:endParaRPr lang="en-US" sz="2400" baseline="30000" dirty="0">
              <a:solidFill>
                <a:prstClr val="black"/>
              </a:solidFill>
              <a:latin typeface="BentonSans"/>
              <a:cs typeface="BentonSans"/>
            </a:endParaRPr>
          </a:p>
        </p:txBody>
      </p:sp>
      <p:cxnSp>
        <p:nvCxnSpPr>
          <p:cNvPr id="45" name="Straight Connector 44"/>
          <p:cNvCxnSpPr/>
          <p:nvPr/>
        </p:nvCxnSpPr>
        <p:spPr>
          <a:xfrm>
            <a:off x="5793672" y="3925504"/>
            <a:ext cx="0" cy="263856"/>
          </a:xfrm>
          <a:prstGeom prst="line">
            <a:avLst/>
          </a:prstGeom>
          <a:noFill/>
          <a:ln w="38100" cap="flat" cmpd="sng" algn="ctr">
            <a:solidFill>
              <a:sysClr val="windowText" lastClr="000000"/>
            </a:solidFill>
            <a:prstDash val="sysDot"/>
          </a:ln>
          <a:effectLst/>
        </p:spPr>
      </p:cxnSp>
      <p:pic>
        <p:nvPicPr>
          <p:cNvPr id="46" name="Picture 3" descr="C:\Users\salilv\AppData\Local\Microsoft\Windows\Temporary Internet Files\Content.IE5\T5QY89YH\MC9000567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2751" y="2023766"/>
            <a:ext cx="1276690" cy="108814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salilv\AppData\Local\Microsoft\Windows\Temporary Internet Files\Content.IE5\AZQEMEKK\MC90038884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579157" y="2178367"/>
            <a:ext cx="1031443" cy="182788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C:\Users\salilv\AppData\Local\Microsoft\Windows\Temporary Internet Files\Content.IE5\PY5B4OXN\MC90023807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2486" y="3149443"/>
            <a:ext cx="1286671" cy="993842"/>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0" y="5177135"/>
            <a:ext cx="9144000" cy="1323439"/>
          </a:xfrm>
          <a:prstGeom prst="rect">
            <a:avLst/>
          </a:prstGeom>
          <a:noFill/>
        </p:spPr>
        <p:txBody>
          <a:bodyPr wrap="square" rtlCol="0">
            <a:spAutoFit/>
          </a:bodyPr>
          <a:lstStyle/>
          <a:p>
            <a:pPr algn="ctr" defTabSz="457200"/>
            <a:r>
              <a:rPr lang="en-US" sz="2400" b="1" dirty="0" smtClean="0">
                <a:latin typeface="BentonSans"/>
                <a:cs typeface="BentonSans"/>
              </a:rPr>
              <a:t>Provides differential privacy: </a:t>
            </a:r>
            <a:r>
              <a:rPr lang="en-US" sz="2400" dirty="0" smtClean="0">
                <a:solidFill>
                  <a:srgbClr val="000000"/>
                </a:solidFill>
                <a:latin typeface="BentonSans"/>
                <a:cs typeface="BentonSans"/>
              </a:rPr>
              <a:t>hides effect of each individual</a:t>
            </a:r>
          </a:p>
          <a:p>
            <a:pPr algn="ctr" defTabSz="457200"/>
            <a:r>
              <a:rPr lang="en-US" sz="1600" dirty="0">
                <a:latin typeface="BentonSans"/>
                <a:cs typeface="BentonSans"/>
              </a:rPr>
              <a:t>[Dinur-Nissim ’03+Dwork, Dwork-Nissim ’04, Blum-Dwork-</a:t>
            </a:r>
            <a:r>
              <a:rPr lang="en-US" sz="1600" dirty="0" err="1">
                <a:latin typeface="BentonSans"/>
                <a:cs typeface="BentonSans"/>
              </a:rPr>
              <a:t>McSherry</a:t>
            </a:r>
            <a:r>
              <a:rPr lang="en-US" sz="1600" dirty="0">
                <a:latin typeface="BentonSans"/>
                <a:cs typeface="BentonSans"/>
              </a:rPr>
              <a:t>-Nissim ’05, </a:t>
            </a:r>
            <a:r>
              <a:rPr lang="en-US" sz="1600" dirty="0" smtClean="0">
                <a:latin typeface="BentonSans"/>
                <a:cs typeface="BentonSans"/>
              </a:rPr>
              <a:t/>
            </a:r>
            <a:br>
              <a:rPr lang="en-US" sz="1600" dirty="0" smtClean="0">
                <a:latin typeface="BentonSans"/>
                <a:cs typeface="BentonSans"/>
              </a:rPr>
            </a:br>
            <a:r>
              <a:rPr lang="en-US" sz="1600" dirty="0" smtClean="0">
                <a:latin typeface="BentonSans"/>
                <a:cs typeface="BentonSans"/>
              </a:rPr>
              <a:t>Dwork-</a:t>
            </a:r>
            <a:r>
              <a:rPr lang="en-US" sz="1600" dirty="0" err="1" smtClean="0">
                <a:latin typeface="BentonSans"/>
                <a:cs typeface="BentonSans"/>
              </a:rPr>
              <a:t>McSherry</a:t>
            </a:r>
            <a:r>
              <a:rPr lang="en-US" sz="1600" dirty="0" smtClean="0">
                <a:latin typeface="BentonSans"/>
                <a:cs typeface="BentonSans"/>
              </a:rPr>
              <a:t>-Nissim-Smith </a:t>
            </a:r>
            <a:r>
              <a:rPr lang="en-US" sz="1600" dirty="0">
                <a:latin typeface="BentonSans"/>
                <a:cs typeface="BentonSans"/>
              </a:rPr>
              <a:t>’06]</a:t>
            </a:r>
          </a:p>
          <a:p>
            <a:pPr algn="ctr" defTabSz="457200"/>
            <a:endParaRPr lang="en-US" sz="2400" dirty="0" smtClean="0">
              <a:solidFill>
                <a:srgbClr val="000000"/>
              </a:solidFill>
              <a:latin typeface="BentonSans"/>
              <a:cs typeface="BentonSans"/>
            </a:endParaRPr>
          </a:p>
        </p:txBody>
      </p:sp>
      <mc:AlternateContent xmlns:mc="http://schemas.openxmlformats.org/markup-compatibility/2006" xmlns:a14="http://schemas.microsoft.com/office/drawing/2010/main">
        <mc:Choice Requires="a14">
          <p:graphicFrame>
            <p:nvGraphicFramePr>
              <p:cNvPr id="50" name="Table 49"/>
              <p:cNvGraphicFramePr>
                <a:graphicFrameLocks noGrp="1"/>
              </p:cNvGraphicFramePr>
              <p:nvPr>
                <p:extLst>
                  <p:ext uri="{D42A27DB-BD31-4B8C-83A1-F6EECF244321}">
                    <p14:modId xmlns:p14="http://schemas.microsoft.com/office/powerpoint/2010/main" val="1192476647"/>
                  </p:ext>
                </p:extLst>
              </p:nvPr>
            </p:nvGraphicFramePr>
            <p:xfrm>
              <a:off x="672229" y="1986188"/>
              <a:ext cx="2946023" cy="2585720"/>
            </p:xfrm>
            <a:graphic>
              <a:graphicData uri="http://schemas.openxmlformats.org/drawingml/2006/table">
                <a:tbl>
                  <a:tblPr firstRow="1" bandRow="1"/>
                  <a:tblGrid>
                    <a:gridCol w="939125"/>
                    <a:gridCol w="759019"/>
                    <a:gridCol w="475995"/>
                    <a:gridCol w="771884"/>
                  </a:tblGrid>
                  <a:tr h="2895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Sex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Blood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HIV?</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F</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B</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Y</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O</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O</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Y</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F</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B</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Y</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mc:Choice>
        <mc:Fallback xmlns="">
          <p:graphicFrame>
            <p:nvGraphicFramePr>
              <p:cNvPr id="50" name="Table 49"/>
              <p:cNvGraphicFramePr>
                <a:graphicFrameLocks noGrp="1"/>
              </p:cNvGraphicFramePr>
              <p:nvPr>
                <p:extLst>
                  <p:ext uri="{D42A27DB-BD31-4B8C-83A1-F6EECF244321}">
                    <p14:modId xmlns:p14="http://schemas.microsoft.com/office/powerpoint/2010/main" val="1192476647"/>
                  </p:ext>
                </p:extLst>
              </p:nvPr>
            </p:nvGraphicFramePr>
            <p:xfrm>
              <a:off x="672229" y="1986188"/>
              <a:ext cx="2946023" cy="2585720"/>
            </p:xfrm>
            <a:graphic>
              <a:graphicData uri="http://schemas.openxmlformats.org/drawingml/2006/table">
                <a:tbl>
                  <a:tblPr firstRow="1" bandRow="1"/>
                  <a:tblGrid>
                    <a:gridCol w="939125"/>
                    <a:gridCol w="759019"/>
                    <a:gridCol w="475995"/>
                    <a:gridCol w="771884"/>
                  </a:tblGrid>
                  <a:tr h="3657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Sex</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Blood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blipFill rotWithShape="1">
                          <a:blip r:embed="rId7"/>
                          <a:stretch>
                            <a:fillRect l="-357692" t="-8333" r="-162821" b="-631667"/>
                          </a:stretch>
                        </a:blip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HIV?</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657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F</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B</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US"/>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1">
                          <a:blip r:embed="rId7"/>
                          <a:stretch>
                            <a:fillRect l="-357692" t="-108333" r="-162821" b="-531667"/>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Y</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1">
                          <a:blip r:embed="rId7"/>
                          <a:stretch>
                            <a:fillRect l="-357692" t="-204918" r="-162821" b="-422951"/>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O</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1">
                          <a:blip r:embed="rId7"/>
                          <a:stretch>
                            <a:fillRect l="-357692" t="-304918" r="-162821" b="-322951"/>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O</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1">
                          <a:blip r:embed="rId7"/>
                          <a:stretch>
                            <a:fillRect l="-357692" t="-411667" r="-162821" b="-228333"/>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Y</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F</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1">
                          <a:blip r:embed="rId7"/>
                          <a:stretch>
                            <a:fillRect l="-357692" t="-503279" r="-162821" b="-124590"/>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B</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rotWithShape="1">
                          <a:blip r:embed="rId7"/>
                          <a:stretch>
                            <a:fillRect l="-357692" t="-603279" r="-162821" b="-24590"/>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Y</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mc:Fallback>
      </mc:AlternateContent>
    </p:spTree>
    <p:extLst>
      <p:ext uri="{BB962C8B-B14F-4D97-AF65-F5344CB8AC3E}">
        <p14:creationId xmlns:p14="http://schemas.microsoft.com/office/powerpoint/2010/main" val="3819387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426200" y="1422267"/>
            <a:ext cx="8260500" cy="4992000"/>
          </a:xfrm>
          <a:prstGeom prst="rect">
            <a:avLst/>
          </a:prstGeom>
        </p:spPr>
        <p:txBody>
          <a:bodyPr lIns="91425" tIns="91425" rIns="91425" bIns="91425" anchor="t" anchorCtr="0">
            <a:noAutofit/>
          </a:bodyPr>
          <a:lstStyle/>
          <a:p>
            <a:pPr marL="0" lvl="0" indent="0">
              <a:spcBef>
                <a:spcPts val="0"/>
              </a:spcBef>
              <a:buNone/>
            </a:pPr>
            <a:endParaRPr sz="1800" dirty="0"/>
          </a:p>
          <a:p>
            <a:pPr marL="381000" lvl="0" indent="-342900" rtl="0">
              <a:lnSpc>
                <a:spcPct val="120000"/>
              </a:lnSpc>
              <a:spcBef>
                <a:spcPts val="500"/>
              </a:spcBef>
              <a:buClr>
                <a:srgbClr val="000000"/>
              </a:buClr>
              <a:buSzPct val="100000"/>
              <a:buFont typeface="Arial"/>
              <a:buChar char="●"/>
            </a:pPr>
            <a:r>
              <a:rPr lang="en" b="1" dirty="0">
                <a:solidFill>
                  <a:srgbClr val="000000"/>
                </a:solidFill>
              </a:rPr>
              <a:t>General-purpose: </a:t>
            </a:r>
            <a:r>
              <a:rPr lang="en" dirty="0">
                <a:solidFill>
                  <a:srgbClr val="000000"/>
                </a:solidFill>
              </a:rPr>
              <a:t>applicable to most datasets in repository.</a:t>
            </a:r>
          </a:p>
          <a:p>
            <a:pPr marL="0" lvl="0" indent="0">
              <a:lnSpc>
                <a:spcPct val="120000"/>
              </a:lnSpc>
              <a:spcBef>
                <a:spcPts val="500"/>
              </a:spcBef>
              <a:buNone/>
            </a:pPr>
            <a:endParaRPr dirty="0">
              <a:solidFill>
                <a:srgbClr val="000000"/>
              </a:solidFill>
            </a:endParaRPr>
          </a:p>
          <a:p>
            <a:pPr marL="381000" lvl="0" indent="-342900" rtl="0">
              <a:lnSpc>
                <a:spcPct val="120000"/>
              </a:lnSpc>
              <a:spcBef>
                <a:spcPts val="500"/>
              </a:spcBef>
              <a:buClr>
                <a:srgbClr val="000000"/>
              </a:buClr>
              <a:buSzPct val="100000"/>
              <a:buFont typeface="Arial"/>
              <a:buChar char="●"/>
            </a:pPr>
            <a:r>
              <a:rPr lang="en" b="1" dirty="0">
                <a:solidFill>
                  <a:srgbClr val="000000"/>
                </a:solidFill>
              </a:rPr>
              <a:t>Automated: </a:t>
            </a:r>
            <a:r>
              <a:rPr lang="en" dirty="0">
                <a:solidFill>
                  <a:srgbClr val="000000"/>
                </a:solidFill>
              </a:rPr>
              <a:t>no differential privacy expert optimizing </a:t>
            </a:r>
            <a:r>
              <a:rPr lang="en" dirty="0" smtClean="0">
                <a:solidFill>
                  <a:srgbClr val="000000"/>
                </a:solidFill>
              </a:rPr>
              <a:t>algorithms</a:t>
            </a:r>
            <a:r>
              <a:rPr lang="en" dirty="0">
                <a:solidFill>
                  <a:srgbClr val="000000"/>
                </a:solidFill>
              </a:rPr>
              <a:t> </a:t>
            </a:r>
            <a:r>
              <a:rPr lang="en" dirty="0" smtClean="0">
                <a:solidFill>
                  <a:srgbClr val="000000"/>
                </a:solidFill>
              </a:rPr>
              <a:t>for </a:t>
            </a:r>
            <a:r>
              <a:rPr lang="en" dirty="0">
                <a:solidFill>
                  <a:srgbClr val="000000"/>
                </a:solidFill>
              </a:rPr>
              <a:t>a particular dataset or application</a:t>
            </a:r>
          </a:p>
          <a:p>
            <a:pPr marL="0" lvl="0" indent="0">
              <a:lnSpc>
                <a:spcPct val="120000"/>
              </a:lnSpc>
              <a:spcBef>
                <a:spcPts val="500"/>
              </a:spcBef>
              <a:buNone/>
            </a:pPr>
            <a:endParaRPr dirty="0">
              <a:solidFill>
                <a:srgbClr val="000000"/>
              </a:solidFill>
            </a:endParaRPr>
          </a:p>
          <a:p>
            <a:pPr marL="381000" lvl="0" indent="-342900">
              <a:lnSpc>
                <a:spcPct val="120000"/>
              </a:lnSpc>
              <a:spcBef>
                <a:spcPts val="500"/>
              </a:spcBef>
              <a:buClr>
                <a:srgbClr val="000000"/>
              </a:buClr>
              <a:buSzPct val="100000"/>
              <a:buFont typeface="Arial"/>
              <a:buChar char="●"/>
            </a:pPr>
            <a:r>
              <a:rPr lang="en" b="1" dirty="0">
                <a:solidFill>
                  <a:srgbClr val="000000"/>
                </a:solidFill>
              </a:rPr>
              <a:t>Tiered access: </a:t>
            </a:r>
            <a:r>
              <a:rPr lang="en" dirty="0">
                <a:solidFill>
                  <a:srgbClr val="000000"/>
                </a:solidFill>
              </a:rPr>
              <a:t>DP interface for wide access to rough statistical information, helping users decide whether to apply for access to raw data </a:t>
            </a:r>
            <a:r>
              <a:rPr lang="en" dirty="0" smtClean="0">
                <a:solidFill>
                  <a:srgbClr val="000000"/>
                </a:solidFill>
              </a:rPr>
              <a:t/>
            </a:r>
            <a:br>
              <a:rPr lang="en" dirty="0" smtClean="0">
                <a:solidFill>
                  <a:srgbClr val="000000"/>
                </a:solidFill>
              </a:rPr>
            </a:br>
            <a:r>
              <a:rPr lang="en" dirty="0" smtClean="0">
                <a:solidFill>
                  <a:srgbClr val="000000"/>
                </a:solidFill>
              </a:rPr>
              <a:t>(</a:t>
            </a:r>
            <a:r>
              <a:rPr lang="en" dirty="0">
                <a:solidFill>
                  <a:srgbClr val="000000"/>
                </a:solidFill>
              </a:rPr>
              <a:t>cf. Census PUMS vs RDCs)</a:t>
            </a:r>
          </a:p>
          <a:p>
            <a:pPr marL="0" lvl="0" indent="0">
              <a:lnSpc>
                <a:spcPct val="115000"/>
              </a:lnSpc>
              <a:spcBef>
                <a:spcPts val="0"/>
              </a:spcBef>
              <a:buNone/>
            </a:pPr>
            <a:endParaRPr sz="1800" dirty="0">
              <a:solidFill>
                <a:srgbClr val="000000"/>
              </a:solidFill>
            </a:endParaRPr>
          </a:p>
          <a:p>
            <a:pPr lvl="0">
              <a:spcBef>
                <a:spcPts val="0"/>
              </a:spcBef>
              <a:buNone/>
            </a:pPr>
            <a:endParaRPr sz="1800" dirty="0">
              <a:solidFill>
                <a:srgbClr val="000000"/>
              </a:solidFill>
            </a:endParaRPr>
          </a:p>
          <a:p>
            <a:pPr lvl="0">
              <a:spcBef>
                <a:spcPts val="0"/>
              </a:spcBef>
              <a:buNone/>
            </a:pPr>
            <a:endParaRPr sz="1800" dirty="0">
              <a:solidFill>
                <a:srgbClr val="000000"/>
              </a:solidFill>
            </a:endParaRPr>
          </a:p>
          <a:p>
            <a:pPr lvl="0">
              <a:spcBef>
                <a:spcPts val="0"/>
              </a:spcBef>
              <a:buNone/>
            </a:pPr>
            <a:endParaRPr sz="1800" dirty="0"/>
          </a:p>
        </p:txBody>
      </p:sp>
      <p:sp>
        <p:nvSpPr>
          <p:cNvPr id="450" name="Shape 450"/>
          <p:cNvSpPr txBox="1"/>
          <p:nvPr/>
        </p:nvSpPr>
        <p:spPr>
          <a:xfrm>
            <a:off x="650250" y="837767"/>
            <a:ext cx="5611200" cy="872800"/>
          </a:xfrm>
          <a:prstGeom prst="rect">
            <a:avLst/>
          </a:prstGeom>
          <a:noFill/>
          <a:ln>
            <a:noFill/>
          </a:ln>
        </p:spPr>
        <p:txBody>
          <a:bodyPr lIns="91425" tIns="91425" rIns="91425" bIns="91425" anchor="t" anchorCtr="0">
            <a:noAutofit/>
          </a:bodyPr>
          <a:lstStyle/>
          <a:p>
            <a:pPr lvl="0">
              <a:spcBef>
                <a:spcPts val="0"/>
              </a:spcBef>
              <a:buNone/>
            </a:pPr>
            <a:r>
              <a:rPr lang="en" sz="3600">
                <a:solidFill>
                  <a:schemeClr val="dk2"/>
                </a:solidFill>
              </a:rPr>
              <a:t>Goals of PSI</a:t>
            </a:r>
          </a:p>
        </p:txBody>
      </p:sp>
    </p:spTree>
    <p:extLst>
      <p:ext uri="{BB962C8B-B14F-4D97-AF65-F5344CB8AC3E}">
        <p14:creationId xmlns:p14="http://schemas.microsoft.com/office/powerpoint/2010/main" val="1083719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a:t>Privacy Budgeting Interface</a:t>
            </a:r>
          </a:p>
        </p:txBody>
      </p:sp>
      <p:sp>
        <p:nvSpPr>
          <p:cNvPr id="456" name="Shape 456"/>
          <p:cNvSpPr txBox="1">
            <a:spLocks noGrp="1"/>
          </p:cNvSpPr>
          <p:nvPr>
            <p:ph type="body" idx="1"/>
          </p:nvPr>
        </p:nvSpPr>
        <p:spPr>
          <a:xfrm>
            <a:off x="457200" y="1447800"/>
            <a:ext cx="8229600" cy="5029200"/>
          </a:xfrm>
          <a:prstGeom prst="rect">
            <a:avLst/>
          </a:prstGeom>
        </p:spPr>
        <p:txBody>
          <a:bodyPr lIns="91425" tIns="91425" rIns="91425" bIns="91425" anchor="t" anchorCtr="0">
            <a:noAutofit/>
          </a:bodyPr>
          <a:lstStyle/>
          <a:p>
            <a:pPr lvl="0">
              <a:spcBef>
                <a:spcPts val="0"/>
              </a:spcBef>
              <a:buNone/>
            </a:pPr>
            <a:endParaRPr/>
          </a:p>
        </p:txBody>
      </p:sp>
      <p:pic>
        <p:nvPicPr>
          <p:cNvPr id="457" name="Shape 457" descr="Screen Shot 2017-01-06 at 2.39.33 PM.png"/>
          <p:cNvPicPr preferRelativeResize="0"/>
          <p:nvPr/>
        </p:nvPicPr>
        <p:blipFill>
          <a:blip r:embed="rId3">
            <a:alphaModFix/>
          </a:blip>
          <a:stretch>
            <a:fillRect/>
          </a:stretch>
        </p:blipFill>
        <p:spPr>
          <a:xfrm>
            <a:off x="457200" y="1371401"/>
            <a:ext cx="8458200" cy="5334199"/>
          </a:xfrm>
          <a:prstGeom prst="rect">
            <a:avLst/>
          </a:prstGeom>
          <a:noFill/>
          <a:ln>
            <a:noFill/>
          </a:ln>
        </p:spPr>
      </p:pic>
    </p:spTree>
    <p:extLst>
      <p:ext uri="{BB962C8B-B14F-4D97-AF65-F5344CB8AC3E}">
        <p14:creationId xmlns:p14="http://schemas.microsoft.com/office/powerpoint/2010/main" val="83056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Social Science</a:t>
            </a:r>
            <a:endParaRPr lang="en-US" dirty="0"/>
          </a:p>
        </p:txBody>
      </p:sp>
      <p:sp>
        <p:nvSpPr>
          <p:cNvPr id="3" name="Content Placeholder 2"/>
          <p:cNvSpPr>
            <a:spLocks noGrp="1"/>
          </p:cNvSpPr>
          <p:nvPr>
            <p:ph idx="1"/>
          </p:nvPr>
        </p:nvSpPr>
        <p:spPr>
          <a:xfrm>
            <a:off x="457200" y="1600200"/>
            <a:ext cx="8229600" cy="3193742"/>
          </a:xfrm>
        </p:spPr>
        <p:txBody>
          <a:bodyPr/>
          <a:lstStyle/>
          <a:p>
            <a:pPr marL="0" indent="0">
              <a:buNone/>
            </a:pPr>
            <a:r>
              <a:rPr lang="en-US" dirty="0" smtClean="0">
                <a:solidFill>
                  <a:schemeClr val="accent1">
                    <a:lumMod val="75000"/>
                  </a:schemeClr>
                </a:solidFill>
              </a:rPr>
              <a:t>The potential</a:t>
            </a:r>
            <a:r>
              <a:rPr lang="en-US" dirty="0" smtClean="0">
                <a:solidFill>
                  <a:schemeClr val="accent2">
                    <a:lumMod val="75000"/>
                  </a:schemeClr>
                </a:solidFill>
              </a:rPr>
              <a:t>: </a:t>
            </a:r>
            <a:r>
              <a:rPr lang="en-US" dirty="0" smtClean="0"/>
              <a:t>massive new sources of data and ease of sharing will revolutionize social science.</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solidFill>
                  <a:schemeClr val="accent1">
                    <a:lumMod val="75000"/>
                  </a:schemeClr>
                </a:solidFill>
              </a:rPr>
              <a:t>The problem</a:t>
            </a:r>
            <a:r>
              <a:rPr lang="en-US" dirty="0" smtClean="0">
                <a:solidFill>
                  <a:schemeClr val="accent2">
                    <a:lumMod val="75000"/>
                  </a:schemeClr>
                </a:solidFill>
              </a:rPr>
              <a:t>: </a:t>
            </a:r>
            <a:r>
              <a:rPr lang="en-US" dirty="0" smtClean="0"/>
              <a:t>protecting the privacy of individual subjects</a:t>
            </a:r>
          </a:p>
          <a:p>
            <a:pPr marL="0" indent="0">
              <a:buNone/>
            </a:pPr>
            <a:endParaRPr lang="en-US" dirty="0" smtClean="0"/>
          </a:p>
          <a:p>
            <a:endParaRPr lang="en-US" dirty="0" smtClean="0"/>
          </a:p>
          <a:p>
            <a:pPr marL="0" indent="0">
              <a:buNone/>
            </a:pPr>
            <a:endParaRPr lang="en-US" dirty="0"/>
          </a:p>
        </p:txBody>
      </p:sp>
      <p:sp>
        <p:nvSpPr>
          <p:cNvPr id="5" name="Right Arrow 4"/>
          <p:cNvSpPr/>
          <p:nvPr/>
        </p:nvSpPr>
        <p:spPr>
          <a:xfrm>
            <a:off x="838200" y="4876800"/>
            <a:ext cx="1524000"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2362200" y="4876800"/>
            <a:ext cx="1524000"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6785" y="5134824"/>
            <a:ext cx="915635" cy="369332"/>
          </a:xfrm>
          <a:prstGeom prst="rect">
            <a:avLst/>
          </a:prstGeom>
          <a:noFill/>
        </p:spPr>
        <p:txBody>
          <a:bodyPr wrap="none" rtlCol="0">
            <a:spAutoFit/>
          </a:bodyPr>
          <a:lstStyle/>
          <a:p>
            <a:r>
              <a:rPr lang="en-US" dirty="0" smtClean="0"/>
              <a:t>privacy</a:t>
            </a:r>
            <a:endParaRPr lang="en-US" dirty="0"/>
          </a:p>
        </p:txBody>
      </p:sp>
      <p:sp>
        <p:nvSpPr>
          <p:cNvPr id="8" name="TextBox 7"/>
          <p:cNvSpPr txBox="1"/>
          <p:nvPr/>
        </p:nvSpPr>
        <p:spPr>
          <a:xfrm>
            <a:off x="2685854" y="5123156"/>
            <a:ext cx="1210588" cy="369332"/>
          </a:xfrm>
          <a:prstGeom prst="rect">
            <a:avLst/>
          </a:prstGeom>
          <a:noFill/>
        </p:spPr>
        <p:txBody>
          <a:bodyPr wrap="none" rtlCol="0">
            <a:spAutoFit/>
          </a:bodyPr>
          <a:lstStyle/>
          <a:p>
            <a:r>
              <a:rPr lang="en-US" dirty="0" smtClean="0"/>
              <a:t>open data</a:t>
            </a:r>
            <a:endParaRPr lang="en-US" dirty="0"/>
          </a:p>
        </p:txBody>
      </p:sp>
      <p:sp>
        <p:nvSpPr>
          <p:cNvPr id="9" name="TextBox 8"/>
          <p:cNvSpPr txBox="1"/>
          <p:nvPr/>
        </p:nvSpPr>
        <p:spPr>
          <a:xfrm>
            <a:off x="574087" y="6336268"/>
            <a:ext cx="7417480" cy="369332"/>
          </a:xfrm>
          <a:prstGeom prst="rect">
            <a:avLst/>
          </a:prstGeom>
          <a:noFill/>
        </p:spPr>
        <p:txBody>
          <a:bodyPr wrap="none" rtlCol="0">
            <a:spAutoFit/>
          </a:bodyPr>
          <a:lstStyle/>
          <a:p>
            <a:r>
              <a:rPr lang="en-US" dirty="0" smtClean="0"/>
              <a:t>e.g. NYT 5/21/12 “Troves of Personal Data, Forbidden to Researchers”</a:t>
            </a:r>
            <a:endParaRPr lang="en-US" dirty="0"/>
          </a:p>
        </p:txBody>
      </p:sp>
      <p:cxnSp>
        <p:nvCxnSpPr>
          <p:cNvPr id="16" name="Straight Connector 15"/>
          <p:cNvCxnSpPr/>
          <p:nvPr/>
        </p:nvCxnSpPr>
        <p:spPr>
          <a:xfrm>
            <a:off x="5638800" y="4738002"/>
            <a:ext cx="0" cy="1205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8800" y="5943600"/>
            <a:ext cx="1372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51965" y="5946274"/>
            <a:ext cx="915635" cy="369332"/>
          </a:xfrm>
          <a:prstGeom prst="rect">
            <a:avLst/>
          </a:prstGeom>
          <a:noFill/>
        </p:spPr>
        <p:txBody>
          <a:bodyPr wrap="none" rtlCol="0">
            <a:spAutoFit/>
          </a:bodyPr>
          <a:lstStyle/>
          <a:p>
            <a:r>
              <a:rPr lang="en-US" dirty="0" smtClean="0"/>
              <a:t>privacy</a:t>
            </a:r>
            <a:endParaRPr lang="en-US" dirty="0"/>
          </a:p>
        </p:txBody>
      </p:sp>
      <p:sp>
        <p:nvSpPr>
          <p:cNvPr id="22" name="TextBox 21"/>
          <p:cNvSpPr txBox="1"/>
          <p:nvPr/>
        </p:nvSpPr>
        <p:spPr>
          <a:xfrm>
            <a:off x="4906399" y="4648200"/>
            <a:ext cx="710451" cy="369332"/>
          </a:xfrm>
          <a:prstGeom prst="rect">
            <a:avLst/>
          </a:prstGeom>
          <a:noFill/>
        </p:spPr>
        <p:txBody>
          <a:bodyPr wrap="none" rtlCol="0">
            <a:spAutoFit/>
          </a:bodyPr>
          <a:lstStyle/>
          <a:p>
            <a:r>
              <a:rPr lang="en-US" dirty="0" smtClean="0"/>
              <a:t>utility</a:t>
            </a:r>
            <a:endParaRPr lang="en-US" dirty="0"/>
          </a:p>
        </p:txBody>
      </p:sp>
      <p:sp>
        <p:nvSpPr>
          <p:cNvPr id="30" name="TextBox 29"/>
          <p:cNvSpPr txBox="1"/>
          <p:nvPr/>
        </p:nvSpPr>
        <p:spPr>
          <a:xfrm>
            <a:off x="6577118" y="4811658"/>
            <a:ext cx="2454518" cy="646331"/>
          </a:xfrm>
          <a:prstGeom prst="rect">
            <a:avLst/>
          </a:prstGeom>
          <a:noFill/>
          <a:ln w="19050">
            <a:solidFill>
              <a:schemeClr val="tx2">
                <a:lumMod val="75000"/>
              </a:schemeClr>
            </a:solidFill>
          </a:ln>
        </p:spPr>
        <p:txBody>
          <a:bodyPr wrap="none" rtlCol="0">
            <a:spAutoFit/>
          </a:bodyPr>
          <a:lstStyle/>
          <a:p>
            <a:r>
              <a:rPr lang="en-US" dirty="0">
                <a:solidFill>
                  <a:schemeClr val="tx2">
                    <a:lumMod val="75000"/>
                  </a:schemeClr>
                </a:solidFill>
              </a:rPr>
              <a:t>t</a:t>
            </a:r>
            <a:r>
              <a:rPr lang="en-US" dirty="0" smtClean="0">
                <a:solidFill>
                  <a:schemeClr val="tx2">
                    <a:lumMod val="75000"/>
                  </a:schemeClr>
                </a:solidFill>
              </a:rPr>
              <a:t>raditional approaches</a:t>
            </a:r>
            <a:br>
              <a:rPr lang="en-US" dirty="0" smtClean="0">
                <a:solidFill>
                  <a:schemeClr val="tx2">
                    <a:lumMod val="75000"/>
                  </a:schemeClr>
                </a:solidFill>
              </a:rPr>
            </a:br>
            <a:r>
              <a:rPr lang="en-US" dirty="0" smtClean="0">
                <a:solidFill>
                  <a:schemeClr val="tx2">
                    <a:lumMod val="75000"/>
                  </a:schemeClr>
                </a:solidFill>
              </a:rPr>
              <a:t>(e.g. “stripping PII”)</a:t>
            </a:r>
            <a:endParaRPr lang="en-US" dirty="0">
              <a:solidFill>
                <a:schemeClr val="tx2">
                  <a:lumMod val="75000"/>
                </a:schemeClr>
              </a:solidFill>
            </a:endParaRPr>
          </a:p>
        </p:txBody>
      </p:sp>
      <p:sp>
        <p:nvSpPr>
          <p:cNvPr id="31" name="Freeform 30"/>
          <p:cNvSpPr/>
          <p:nvPr/>
        </p:nvSpPr>
        <p:spPr>
          <a:xfrm>
            <a:off x="6019060" y="5107592"/>
            <a:ext cx="559293" cy="440952"/>
          </a:xfrm>
          <a:custGeom>
            <a:avLst/>
            <a:gdLst>
              <a:gd name="connsiteX0" fmla="*/ 559293 w 559293"/>
              <a:gd name="connsiteY0" fmla="*/ 32579 h 440952"/>
              <a:gd name="connsiteX1" fmla="*/ 257453 w 559293"/>
              <a:gd name="connsiteY1" fmla="*/ 41457 h 440952"/>
              <a:gd name="connsiteX2" fmla="*/ 0 w 559293"/>
              <a:gd name="connsiteY2" fmla="*/ 440952 h 440952"/>
            </a:gdLst>
            <a:ahLst/>
            <a:cxnLst>
              <a:cxn ang="0">
                <a:pos x="connsiteX0" y="connsiteY0"/>
              </a:cxn>
              <a:cxn ang="0">
                <a:pos x="connsiteX1" y="connsiteY1"/>
              </a:cxn>
              <a:cxn ang="0">
                <a:pos x="connsiteX2" y="connsiteY2"/>
              </a:cxn>
            </a:cxnLst>
            <a:rect l="l" t="t" r="r" b="b"/>
            <a:pathLst>
              <a:path w="559293" h="440952">
                <a:moveTo>
                  <a:pt x="559293" y="32579"/>
                </a:moveTo>
                <a:cubicBezTo>
                  <a:pt x="454980" y="2987"/>
                  <a:pt x="350668" y="-26605"/>
                  <a:pt x="257453" y="41457"/>
                </a:cubicBezTo>
                <a:cubicBezTo>
                  <a:pt x="164238" y="109519"/>
                  <a:pt x="82119" y="275235"/>
                  <a:pt x="0" y="440952"/>
                </a:cubicBezTo>
              </a:path>
            </a:pathLst>
          </a:custGeom>
          <a:noFill/>
          <a:ln>
            <a:solidFill>
              <a:schemeClr val="tx2">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638800" y="4767309"/>
            <a:ext cx="1313896" cy="1180730"/>
          </a:xfrm>
          <a:custGeom>
            <a:avLst/>
            <a:gdLst>
              <a:gd name="connsiteX0" fmla="*/ 0 w 1313896"/>
              <a:gd name="connsiteY0" fmla="*/ 0 h 1180730"/>
              <a:gd name="connsiteX1" fmla="*/ 230820 w 1313896"/>
              <a:gd name="connsiteY1" fmla="*/ 923277 h 1180730"/>
              <a:gd name="connsiteX2" fmla="*/ 1313896 w 1313896"/>
              <a:gd name="connsiteY2" fmla="*/ 1180730 h 1180730"/>
            </a:gdLst>
            <a:ahLst/>
            <a:cxnLst>
              <a:cxn ang="0">
                <a:pos x="connsiteX0" y="connsiteY0"/>
              </a:cxn>
              <a:cxn ang="0">
                <a:pos x="connsiteX1" y="connsiteY1"/>
              </a:cxn>
              <a:cxn ang="0">
                <a:pos x="connsiteX2" y="connsiteY2"/>
              </a:cxn>
            </a:cxnLst>
            <a:rect l="l" t="t" r="r" b="b"/>
            <a:pathLst>
              <a:path w="1313896" h="1180730">
                <a:moveTo>
                  <a:pt x="0" y="0"/>
                </a:moveTo>
                <a:cubicBezTo>
                  <a:pt x="5918" y="363244"/>
                  <a:pt x="11837" y="726489"/>
                  <a:pt x="230820" y="923277"/>
                </a:cubicBezTo>
                <a:cubicBezTo>
                  <a:pt x="449803" y="1120065"/>
                  <a:pt x="881849" y="1150397"/>
                  <a:pt x="1313896" y="1180730"/>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salilv\AppData\Local\Microsoft\Windows\Temporary Internet Files\Content.IE5\T5QY89YH\MC9004413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 y="2673926"/>
            <a:ext cx="1340733" cy="134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f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635" y="2903348"/>
            <a:ext cx="981899" cy="9818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lilv\Desktop\active\Privacy for Social Science Research\NSF SaTC Proposal Jan 2012\google-home-large.png"/>
          <p:cNvPicPr>
            <a:picLocks noChangeAspect="1" noChangeArrowheads="1"/>
          </p:cNvPicPr>
          <p:nvPr/>
        </p:nvPicPr>
        <p:blipFill rotWithShape="1">
          <a:blip r:embed="rId5">
            <a:extLst>
              <a:ext uri="{28A0092B-C50C-407E-A947-70E740481C1C}">
                <a14:useLocalDpi xmlns:a14="http://schemas.microsoft.com/office/drawing/2010/main" val="0"/>
              </a:ext>
            </a:extLst>
          </a:blip>
          <a:srcRect l="848" t="6611" r="15140" b="28251"/>
          <a:stretch/>
        </p:blipFill>
        <p:spPr bwMode="auto">
          <a:xfrm>
            <a:off x="1737360" y="2673926"/>
            <a:ext cx="216154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lilv\Desktop\active\Privacy for Social Science Research\NSF SaTC Proposal Jan 2012\MTurklogoAI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398030"/>
            <a:ext cx="2428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alilv\Desktop\active\Privacy for Social Science Research\NSF SaTC Proposal Jan 2012\homepag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900" y="2903348"/>
            <a:ext cx="3506433" cy="21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21" grpId="0"/>
      <p:bldP spid="22" grpId="0"/>
      <p:bldP spid="30" grpId="0" animBg="1"/>
      <p:bldP spid="31"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sz="2800" dirty="0" smtClean="0"/>
              <a:t>Integration </a:t>
            </a:r>
            <a:r>
              <a:rPr lang="en" sz="2800" dirty="0"/>
              <a:t>with Statistical Tools for Social Science</a:t>
            </a:r>
          </a:p>
        </p:txBody>
      </p:sp>
      <p:sp>
        <p:nvSpPr>
          <p:cNvPr id="463" name="Shape 463"/>
          <p:cNvSpPr txBox="1">
            <a:spLocks noGrp="1"/>
          </p:cNvSpPr>
          <p:nvPr>
            <p:ph type="body" idx="1"/>
          </p:nvPr>
        </p:nvSpPr>
        <p:spPr>
          <a:xfrm>
            <a:off x="457200" y="1447800"/>
            <a:ext cx="8229600" cy="5029200"/>
          </a:xfrm>
          <a:prstGeom prst="rect">
            <a:avLst/>
          </a:prstGeom>
        </p:spPr>
        <p:txBody>
          <a:bodyPr lIns="91425" tIns="91425" rIns="91425" bIns="91425" anchor="t" anchorCtr="0">
            <a:noAutofit/>
          </a:bodyPr>
          <a:lstStyle/>
          <a:p>
            <a:pPr lvl="0">
              <a:spcBef>
                <a:spcPts val="0"/>
              </a:spcBef>
              <a:buNone/>
            </a:pPr>
            <a:endParaRPr/>
          </a:p>
        </p:txBody>
      </p:sp>
      <p:pic>
        <p:nvPicPr>
          <p:cNvPr id="464" name="Shape 464" descr="Screen Shot 2017-01-06 at 2.44.01 PM.png"/>
          <p:cNvPicPr preferRelativeResize="0"/>
          <p:nvPr/>
        </p:nvPicPr>
        <p:blipFill>
          <a:blip r:embed="rId3">
            <a:alphaModFix/>
          </a:blip>
          <a:stretch>
            <a:fillRect/>
          </a:stretch>
        </p:blipFill>
        <p:spPr>
          <a:xfrm>
            <a:off x="457200" y="1447800"/>
            <a:ext cx="8382000" cy="5257799"/>
          </a:xfrm>
          <a:prstGeom prst="rect">
            <a:avLst/>
          </a:prstGeom>
          <a:noFill/>
          <a:ln>
            <a:noFill/>
          </a:ln>
        </p:spPr>
      </p:pic>
    </p:spTree>
    <p:extLst>
      <p:ext uri="{BB962C8B-B14F-4D97-AF65-F5344CB8AC3E}">
        <p14:creationId xmlns:p14="http://schemas.microsoft.com/office/powerpoint/2010/main" val="3711852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355629"/>
            <a:ext cx="714375" cy="76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88534" y="4535269"/>
            <a:ext cx="1252266" cy="707886"/>
          </a:xfrm>
          <a:prstGeom prst="rect">
            <a:avLst/>
          </a:prstGeom>
          <a:noFill/>
        </p:spPr>
        <p:txBody>
          <a:bodyPr wrap="none" rtlCol="0">
            <a:spAutoFit/>
          </a:bodyPr>
          <a:lstStyle/>
          <a:p>
            <a:pPr algn="ctr"/>
            <a:r>
              <a:rPr lang="en-US" sz="2000" dirty="0" smtClean="0">
                <a:solidFill>
                  <a:schemeClr val="accent1">
                    <a:lumMod val="75000"/>
                  </a:schemeClr>
                </a:solidFill>
              </a:rPr>
              <a:t>computer</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6" name="TextBox 5"/>
          <p:cNvSpPr txBox="1"/>
          <p:nvPr/>
        </p:nvSpPr>
        <p:spPr>
          <a:xfrm>
            <a:off x="4278903" y="3221503"/>
            <a:ext cx="1055097" cy="707886"/>
          </a:xfrm>
          <a:prstGeom prst="rect">
            <a:avLst/>
          </a:prstGeom>
          <a:noFill/>
        </p:spPr>
        <p:txBody>
          <a:bodyPr wrap="none" rtlCol="0">
            <a:spAutoFit/>
          </a:bodyPr>
          <a:lstStyle/>
          <a:p>
            <a:pPr algn="ctr"/>
            <a:r>
              <a:rPr lang="en-US" sz="2000" dirty="0" smtClean="0">
                <a:solidFill>
                  <a:schemeClr val="accent1">
                    <a:lumMod val="75000"/>
                  </a:schemeClr>
                </a:solidFill>
              </a:rPr>
              <a:t>social</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7" name="TextBox 6"/>
          <p:cNvSpPr txBox="1"/>
          <p:nvPr/>
        </p:nvSpPr>
        <p:spPr>
          <a:xfrm>
            <a:off x="5707787" y="4673769"/>
            <a:ext cx="1624163" cy="400110"/>
          </a:xfrm>
          <a:prstGeom prst="rect">
            <a:avLst/>
          </a:prstGeom>
          <a:noFill/>
        </p:spPr>
        <p:txBody>
          <a:bodyPr wrap="none" rtlCol="0">
            <a:spAutoFit/>
          </a:bodyPr>
          <a:lstStyle/>
          <a:p>
            <a:pPr algn="ctr"/>
            <a:r>
              <a:rPr lang="en-US" sz="2000" dirty="0" smtClean="0">
                <a:solidFill>
                  <a:schemeClr val="accent1">
                    <a:lumMod val="75000"/>
                  </a:schemeClr>
                </a:solidFill>
              </a:rPr>
              <a:t>data science</a:t>
            </a:r>
            <a:endParaRPr lang="en-US" sz="2000" dirty="0">
              <a:solidFill>
                <a:schemeClr val="accent1">
                  <a:lumMod val="75000"/>
                </a:schemeClr>
              </a:solidFill>
            </a:endParaRPr>
          </a:p>
        </p:txBody>
      </p:sp>
      <p:sp>
        <p:nvSpPr>
          <p:cNvPr id="8" name="TextBox 7"/>
          <p:cNvSpPr txBox="1"/>
          <p:nvPr/>
        </p:nvSpPr>
        <p:spPr>
          <a:xfrm>
            <a:off x="4346320" y="5906869"/>
            <a:ext cx="841898" cy="707886"/>
          </a:xfrm>
          <a:prstGeom prst="rect">
            <a:avLst/>
          </a:prstGeom>
          <a:noFill/>
        </p:spPr>
        <p:txBody>
          <a:bodyPr wrap="none" rtlCol="0">
            <a:spAutoFit/>
          </a:bodyPr>
          <a:lstStyle/>
          <a:p>
            <a:pPr algn="ctr"/>
            <a:r>
              <a:rPr lang="en-US" sz="2000" dirty="0" smtClean="0">
                <a:solidFill>
                  <a:schemeClr val="accent1">
                    <a:lumMod val="75000"/>
                  </a:schemeClr>
                </a:solidFill>
              </a:rPr>
              <a:t>law</a:t>
            </a:r>
            <a:r>
              <a:rPr lang="en-US" sz="2000" dirty="0">
                <a:solidFill>
                  <a:schemeClr val="accent1">
                    <a:lumMod val="75000"/>
                  </a:schemeClr>
                </a:solidFill>
              </a:rPr>
              <a:t> </a:t>
            </a:r>
            <a:r>
              <a:rPr lang="en-US" sz="2000" dirty="0" smtClean="0">
                <a:solidFill>
                  <a:schemeClr val="accent1">
                    <a:lumMod val="75000"/>
                  </a:schemeClr>
                </a:solidFill>
              </a:rPr>
              <a:t>&amp;</a:t>
            </a:r>
            <a:br>
              <a:rPr lang="en-US" sz="2000" dirty="0" smtClean="0">
                <a:solidFill>
                  <a:schemeClr val="accent1">
                    <a:lumMod val="75000"/>
                  </a:schemeClr>
                </a:solidFill>
              </a:rPr>
            </a:br>
            <a:r>
              <a:rPr lang="en-US" sz="2000" dirty="0" smtClean="0">
                <a:solidFill>
                  <a:schemeClr val="accent1">
                    <a:lumMod val="75000"/>
                  </a:schemeClr>
                </a:solidFill>
              </a:rPr>
              <a:t>policy</a:t>
            </a:r>
            <a:endParaRPr lang="en-US" sz="2000" dirty="0">
              <a:solidFill>
                <a:schemeClr val="accent1">
                  <a:lumMod val="75000"/>
                </a:schemeClr>
              </a:solidFill>
            </a:endParaRPr>
          </a:p>
        </p:txBody>
      </p:sp>
      <p:cxnSp>
        <p:nvCxnSpPr>
          <p:cNvPr id="10" name="Straight Connector 9"/>
          <p:cNvCxnSpPr>
            <a:stCxn id="6" idx="2"/>
            <a:endCxn id="8" idx="0"/>
          </p:cNvCxnSpPr>
          <p:nvPr/>
        </p:nvCxnSpPr>
        <p:spPr>
          <a:xfrm flipH="1">
            <a:off x="4767269" y="3929389"/>
            <a:ext cx="39183" cy="1977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7" idx="1"/>
          </p:cNvCxnSpPr>
          <p:nvPr/>
        </p:nvCxnSpPr>
        <p:spPr>
          <a:xfrm flipV="1">
            <a:off x="3640800" y="4873824"/>
            <a:ext cx="2066987" cy="15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0"/>
            <a:endCxn id="6" idx="1"/>
          </p:cNvCxnSpPr>
          <p:nvPr/>
        </p:nvCxnSpPr>
        <p:spPr>
          <a:xfrm flipV="1">
            <a:off x="3014667" y="3575446"/>
            <a:ext cx="1264236" cy="959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a:endCxn id="7" idx="0"/>
          </p:cNvCxnSpPr>
          <p:nvPr/>
        </p:nvCxnSpPr>
        <p:spPr>
          <a:xfrm>
            <a:off x="5334000" y="3575446"/>
            <a:ext cx="1185869" cy="1098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2"/>
            <a:endCxn id="8" idx="1"/>
          </p:cNvCxnSpPr>
          <p:nvPr/>
        </p:nvCxnSpPr>
        <p:spPr>
          <a:xfrm>
            <a:off x="3014667" y="5243155"/>
            <a:ext cx="1331653" cy="10176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8" idx="3"/>
          </p:cNvCxnSpPr>
          <p:nvPr/>
        </p:nvCxnSpPr>
        <p:spPr>
          <a:xfrm flipH="1">
            <a:off x="5188218" y="5073879"/>
            <a:ext cx="1331651" cy="11869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 name="Picture 8" descr="crcs">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38200"/>
          <a:stretch/>
        </p:blipFill>
        <p:spPr bwMode="auto">
          <a:xfrm>
            <a:off x="848759" y="3657600"/>
            <a:ext cx="2978301" cy="602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lilv\Desktop\active\Privacy for Social Science Research\NSF SaTC Proposal Jan 2012\iqs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7414" y="3659536"/>
            <a:ext cx="2123092" cy="82381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932965" y="2364874"/>
            <a:ext cx="915635" cy="369332"/>
          </a:xfrm>
          <a:prstGeom prst="rect">
            <a:avLst/>
          </a:prstGeom>
          <a:noFill/>
        </p:spPr>
        <p:txBody>
          <a:bodyPr wrap="none" rtlCol="0">
            <a:spAutoFit/>
          </a:bodyPr>
          <a:lstStyle/>
          <a:p>
            <a:r>
              <a:rPr lang="en-US" dirty="0" smtClean="0"/>
              <a:t>privacy</a:t>
            </a:r>
            <a:endParaRPr lang="en-US" dirty="0"/>
          </a:p>
        </p:txBody>
      </p:sp>
      <p:pic>
        <p:nvPicPr>
          <p:cNvPr id="1029" name="Picture 5" descr="C:\Users\salilv\Desktop\active\Privacy for Social Science Research\NSF SaTC Proposal Jan 2012\king-cropp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1928" y="3502463"/>
            <a:ext cx="794589" cy="774724"/>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429000" y="4348003"/>
            <a:ext cx="874727" cy="338554"/>
          </a:xfrm>
          <a:prstGeom prst="rect">
            <a:avLst/>
          </a:prstGeom>
          <a:noFill/>
        </p:spPr>
        <p:txBody>
          <a:bodyPr wrap="none" rtlCol="0">
            <a:spAutoFit/>
          </a:bodyPr>
          <a:lstStyle/>
          <a:p>
            <a:r>
              <a:rPr lang="en-US" sz="1600" dirty="0" smtClean="0"/>
              <a:t>Vadhan</a:t>
            </a:r>
            <a:endParaRPr lang="en-US" sz="1600" dirty="0"/>
          </a:p>
        </p:txBody>
      </p:sp>
      <p:sp>
        <p:nvSpPr>
          <p:cNvPr id="55" name="TextBox 54"/>
          <p:cNvSpPr txBox="1"/>
          <p:nvPr/>
        </p:nvSpPr>
        <p:spPr>
          <a:xfrm>
            <a:off x="5478783" y="4277187"/>
            <a:ext cx="593432" cy="338554"/>
          </a:xfrm>
          <a:prstGeom prst="rect">
            <a:avLst/>
          </a:prstGeom>
          <a:noFill/>
        </p:spPr>
        <p:txBody>
          <a:bodyPr wrap="none" rtlCol="0">
            <a:spAutoFit/>
          </a:bodyPr>
          <a:lstStyle/>
          <a:p>
            <a:r>
              <a:rPr lang="en-US" sz="1600" dirty="0" smtClean="0"/>
              <a:t>King</a:t>
            </a:r>
            <a:endParaRPr lang="en-US" sz="1600" dirty="0"/>
          </a:p>
        </p:txBody>
      </p:sp>
      <p:pic>
        <p:nvPicPr>
          <p:cNvPr id="2052" name="Picture 4" descr="C:\Users\salilv\Desktop\active\Privacy for Social Science Research\NSF SaTC Proposal Jan 2012\kobb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6675" y="2743200"/>
            <a:ext cx="609104" cy="8299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71600" y="2213218"/>
            <a:ext cx="1439818" cy="584775"/>
          </a:xfrm>
          <a:prstGeom prst="rect">
            <a:avLst/>
          </a:prstGeom>
          <a:noFill/>
        </p:spPr>
        <p:txBody>
          <a:bodyPr wrap="none" rtlCol="0">
            <a:spAutoFit/>
          </a:bodyPr>
          <a:lstStyle/>
          <a:p>
            <a:pPr algn="ctr"/>
            <a:r>
              <a:rPr lang="en-US" sz="1600" dirty="0" smtClean="0"/>
              <a:t>Nissim </a:t>
            </a:r>
          </a:p>
          <a:p>
            <a:pPr algn="ctr"/>
            <a:r>
              <a:rPr lang="en-US" sz="1600" dirty="0" smtClean="0"/>
              <a:t>(Georgetown)</a:t>
            </a:r>
          </a:p>
        </p:txBody>
      </p:sp>
      <mc:AlternateContent xmlns:mc="http://schemas.openxmlformats.org/markup-compatibility/2006" xmlns:p14="http://schemas.microsoft.com/office/powerpoint/2010/main">
        <mc:Choice Requires="p14">
          <p:contentPart p14:bwMode="auto" r:id="rId9">
            <p14:nvContentPartPr>
              <p14:cNvPr id="2109" name="Ink 2108"/>
              <p14:cNvContentPartPr/>
              <p14:nvPr/>
            </p14:nvContentPartPr>
            <p14:xfrm>
              <a:off x="-1411640" y="3041880"/>
              <a:ext cx="25200" cy="16200"/>
            </p14:xfrm>
          </p:contentPart>
        </mc:Choice>
        <mc:Fallback xmlns="">
          <p:pic>
            <p:nvPicPr>
              <p:cNvPr id="2109" name="Ink 2108"/>
              <p:cNvPicPr/>
              <p:nvPr/>
            </p:nvPicPr>
            <p:blipFill>
              <a:blip r:embed="rId23"/>
              <a:stretch>
                <a:fillRect/>
              </a:stretch>
            </p:blipFill>
            <p:spPr>
              <a:xfrm>
                <a:off x="-1421360" y="3035400"/>
                <a:ext cx="40320" cy="32400"/>
              </a:xfrm>
              <a:prstGeom prst="rect">
                <a:avLst/>
              </a:prstGeom>
            </p:spPr>
          </p:pic>
        </mc:Fallback>
      </mc:AlternateContent>
      <p:pic>
        <p:nvPicPr>
          <p:cNvPr id="11267" name="Picture 3" descr="C:\Users\Salil\Desktop\active2\public_html\2013photo-lowres.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5783" r="7650" b="44358"/>
          <a:stretch/>
        </p:blipFill>
        <p:spPr bwMode="auto">
          <a:xfrm>
            <a:off x="3427804" y="3505201"/>
            <a:ext cx="711815" cy="89108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1446128" y="5105400"/>
            <a:ext cx="1039066" cy="584775"/>
          </a:xfrm>
          <a:prstGeom prst="rect">
            <a:avLst/>
          </a:prstGeom>
          <a:noFill/>
        </p:spPr>
        <p:txBody>
          <a:bodyPr wrap="none" rtlCol="0">
            <a:spAutoFit/>
          </a:bodyPr>
          <a:lstStyle/>
          <a:p>
            <a:pPr algn="ctr"/>
            <a:r>
              <a:rPr lang="en-US" sz="1600" dirty="0" smtClean="0"/>
              <a:t>Gaboardi</a:t>
            </a:r>
            <a:br>
              <a:rPr lang="en-US" sz="1600" dirty="0" smtClean="0"/>
            </a:br>
            <a:r>
              <a:rPr lang="en-US" sz="1600" dirty="0" smtClean="0"/>
              <a:t>(Buffalo)</a:t>
            </a:r>
            <a:endParaRPr lang="en-US" dirty="0" smtClean="0"/>
          </a:p>
        </p:txBody>
      </p:sp>
      <p:pic>
        <p:nvPicPr>
          <p:cNvPr id="71" name="Picture 7" descr="James Honaker"/>
          <p:cNvPicPr>
            <a:picLocks noChangeAspect="1" noChangeArrowheads="1"/>
          </p:cNvPicPr>
          <p:nvPr/>
        </p:nvPicPr>
        <p:blipFill rotWithShape="1">
          <a:blip r:embed="rId25">
            <a:extLst>
              <a:ext uri="{28A0092B-C50C-407E-A947-70E740481C1C}">
                <a14:useLocalDpi xmlns:a14="http://schemas.microsoft.com/office/drawing/2010/main" val="0"/>
              </a:ext>
            </a:extLst>
          </a:blip>
          <a:srcRect l="-5558" r="16665"/>
          <a:stretch/>
        </p:blipFill>
        <p:spPr bwMode="auto">
          <a:xfrm>
            <a:off x="7103520" y="2718736"/>
            <a:ext cx="731520" cy="71437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7014717" y="3395246"/>
            <a:ext cx="958917" cy="338554"/>
          </a:xfrm>
          <a:prstGeom prst="rect">
            <a:avLst/>
          </a:prstGeom>
          <a:noFill/>
        </p:spPr>
        <p:txBody>
          <a:bodyPr wrap="none" rtlCol="0">
            <a:spAutoFit/>
          </a:bodyPr>
          <a:lstStyle/>
          <a:p>
            <a:r>
              <a:rPr lang="en-US" sz="1600" dirty="0" smtClean="0"/>
              <a:t>Honaker</a:t>
            </a:r>
            <a:endParaRPr lang="en-US" sz="1600" dirty="0"/>
          </a:p>
        </p:txBody>
      </p:sp>
      <p:pic>
        <p:nvPicPr>
          <p:cNvPr id="12" name="Picture 2" descr="C:\Users\Salil.SalilSurface\g.harvard\Privacy for Social Science Research\site-visit-oct2015\logo_informatics.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38600" y="1929825"/>
            <a:ext cx="158262" cy="304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Salil.SalilSurface\g.harvard\my talks\privacy\jon-ullman.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1358" y="2773951"/>
            <a:ext cx="801495" cy="80149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alil.SalilSurface\g.harvard\my talks\privacy\jackpic.jpe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11358" y="4372299"/>
            <a:ext cx="758825" cy="758825"/>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57732" y="2208714"/>
            <a:ext cx="1508746" cy="584775"/>
          </a:xfrm>
          <a:prstGeom prst="rect">
            <a:avLst/>
          </a:prstGeom>
          <a:noFill/>
        </p:spPr>
        <p:txBody>
          <a:bodyPr wrap="none" rtlCol="0">
            <a:spAutoFit/>
          </a:bodyPr>
          <a:lstStyle/>
          <a:p>
            <a:pPr algn="ctr"/>
            <a:r>
              <a:rPr lang="en-US" sz="1600" dirty="0" smtClean="0"/>
              <a:t>Ullman</a:t>
            </a:r>
            <a:br>
              <a:rPr lang="en-US" sz="1600" dirty="0" smtClean="0"/>
            </a:br>
            <a:r>
              <a:rPr lang="en-US" sz="1600" dirty="0" smtClean="0"/>
              <a:t>(Northeastern)</a:t>
            </a:r>
            <a:endParaRPr lang="en-US" sz="1600" dirty="0"/>
          </a:p>
        </p:txBody>
      </p:sp>
      <p:sp>
        <p:nvSpPr>
          <p:cNvPr id="57" name="TextBox 56"/>
          <p:cNvSpPr txBox="1"/>
          <p:nvPr/>
        </p:nvSpPr>
        <p:spPr>
          <a:xfrm>
            <a:off x="411358" y="5208268"/>
            <a:ext cx="938077" cy="338554"/>
          </a:xfrm>
          <a:prstGeom prst="rect">
            <a:avLst/>
          </a:prstGeom>
          <a:noFill/>
        </p:spPr>
        <p:txBody>
          <a:bodyPr wrap="none" rtlCol="0">
            <a:spAutoFit/>
          </a:bodyPr>
          <a:lstStyle/>
          <a:p>
            <a:r>
              <a:rPr lang="en-US" sz="1600" dirty="0" smtClean="0"/>
              <a:t>Murtagh</a:t>
            </a:r>
            <a:endParaRPr lang="en-US" sz="1600" dirty="0"/>
          </a:p>
        </p:txBody>
      </p:sp>
      <p:sp>
        <p:nvSpPr>
          <p:cNvPr id="58" name="Title 1"/>
          <p:cNvSpPr>
            <a:spLocks noGrp="1"/>
          </p:cNvSpPr>
          <p:nvPr>
            <p:ph type="title"/>
          </p:nvPr>
        </p:nvSpPr>
        <p:spPr>
          <a:xfrm>
            <a:off x="457200" y="533400"/>
            <a:ext cx="8229600" cy="990600"/>
          </a:xfrm>
        </p:spPr>
        <p:txBody>
          <a:bodyPr>
            <a:normAutofit/>
          </a:bodyPr>
          <a:lstStyle/>
          <a:p>
            <a:r>
              <a:rPr lang="en-US" dirty="0" smtClean="0"/>
              <a:t>PSI Team Leadership</a:t>
            </a:r>
            <a:endParaRPr lang="en-US" dirty="0"/>
          </a:p>
        </p:txBody>
      </p:sp>
    </p:spTree>
    <p:extLst>
      <p:ext uri="{BB962C8B-B14F-4D97-AF65-F5344CB8AC3E}">
        <p14:creationId xmlns:p14="http://schemas.microsoft.com/office/powerpoint/2010/main" val="3689911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sz="3000"/>
              <a:t>Bridging Law and CS Definitions of Privacy</a:t>
            </a:r>
          </a:p>
        </p:txBody>
      </p:sp>
      <mc:AlternateContent xmlns:mc="http://schemas.openxmlformats.org/markup-compatibility/2006" xmlns:a14="http://schemas.microsoft.com/office/drawing/2010/main">
        <mc:Choice Requires="a14">
          <p:sp>
            <p:nvSpPr>
              <p:cNvPr id="431" name="Shape 431"/>
              <p:cNvSpPr txBox="1">
                <a:spLocks noGrp="1"/>
              </p:cNvSpPr>
              <p:nvPr>
                <p:ph type="body" idx="1"/>
              </p:nvPr>
            </p:nvSpPr>
            <p:spPr>
              <a:xfrm>
                <a:off x="457200" y="1295400"/>
                <a:ext cx="8534400" cy="5029200"/>
              </a:xfrm>
              <a:prstGeom prst="rect">
                <a:avLst/>
              </a:prstGeom>
            </p:spPr>
            <p:txBody>
              <a:bodyPr lIns="91425" tIns="91425" rIns="91425" bIns="91425" anchor="t" anchorCtr="0">
                <a:noAutofit/>
              </a:bodyPr>
              <a:lstStyle/>
              <a:p>
                <a:pPr marL="0" lvl="0" indent="0">
                  <a:lnSpc>
                    <a:spcPct val="115000"/>
                  </a:lnSpc>
                  <a:spcBef>
                    <a:spcPts val="0"/>
                  </a:spcBef>
                  <a:spcAft>
                    <a:spcPts val="600"/>
                  </a:spcAft>
                  <a:buNone/>
                </a:pPr>
                <a:r>
                  <a:rPr lang="en" sz="2000" dirty="0" smtClean="0">
                    <a:solidFill>
                      <a:srgbClr val="000000"/>
                    </a:solidFill>
                    <a:latin typeface="Calibri"/>
                    <a:ea typeface="Calibri"/>
                    <a:cs typeface="Calibri"/>
                    <a:sym typeface="Calibri"/>
                  </a:rPr>
                  <a:t>Argue that </a:t>
                </a:r>
                <a:r>
                  <a:rPr lang="en" sz="2000" b="1" dirty="0" smtClean="0">
                    <a:solidFill>
                      <a:srgbClr val="000000"/>
                    </a:solidFill>
                    <a:latin typeface="Calibri"/>
                    <a:ea typeface="Calibri"/>
                    <a:cs typeface="Calibri"/>
                    <a:sym typeface="Calibri"/>
                  </a:rPr>
                  <a:t>Differential Privacy Satisfies FERPA and other privacy laws </a:t>
                </a:r>
                <a:r>
                  <a:rPr lang="en" sz="2000" dirty="0" smtClean="0">
                    <a:solidFill>
                      <a:srgbClr val="000000"/>
                    </a:solidFill>
                    <a:latin typeface="Calibri"/>
                    <a:ea typeface="Calibri"/>
                    <a:cs typeface="Calibri"/>
                    <a:sym typeface="Calibri"/>
                  </a:rPr>
                  <a:t>via two arguments:</a:t>
                </a:r>
              </a:p>
              <a:p>
                <a:pPr marL="0" lvl="0" indent="0">
                  <a:lnSpc>
                    <a:spcPct val="115000"/>
                  </a:lnSpc>
                  <a:spcBef>
                    <a:spcPts val="0"/>
                  </a:spcBef>
                  <a:spcAft>
                    <a:spcPts val="600"/>
                  </a:spcAft>
                  <a:buNone/>
                </a:pPr>
                <a:r>
                  <a:rPr lang="en" sz="2000" dirty="0">
                    <a:solidFill>
                      <a:srgbClr val="000000"/>
                    </a:solidFill>
                  </a:rPr>
                  <a:t>1.</a:t>
                </a:r>
                <a:r>
                  <a:rPr lang="en" sz="2000" dirty="0">
                    <a:solidFill>
                      <a:srgbClr val="000000"/>
                    </a:solidFill>
                    <a:latin typeface="Calibri"/>
                    <a:ea typeface="Calibri"/>
                    <a:cs typeface="Calibri"/>
                    <a:sym typeface="Calibri"/>
                  </a:rPr>
                  <a:t>The FERPA privacy standard is relevant for analyses computed with DP</a:t>
                </a:r>
              </a:p>
              <a:p>
                <a:pPr marL="0" indent="0">
                  <a:lnSpc>
                    <a:spcPct val="115000"/>
                  </a:lnSpc>
                  <a:spcBef>
                    <a:spcPts val="0"/>
                  </a:spcBef>
                  <a:spcAft>
                    <a:spcPts val="600"/>
                  </a:spcAft>
                  <a:buNone/>
                </a:pPr>
                <a:r>
                  <a:rPr lang="en" i="1" dirty="0" smtClean="0">
                    <a:solidFill>
                      <a:srgbClr val="0070C0"/>
                    </a:solidFill>
                    <a:latin typeface="Calibri"/>
                    <a:ea typeface="Calibri"/>
                    <a:cs typeface="Calibri"/>
                    <a:sym typeface="Calibri"/>
                  </a:rPr>
                  <a:t>	</a:t>
                </a:r>
                <a:r>
                  <a:rPr lang="en" sz="2000" i="1" dirty="0" smtClean="0">
                    <a:solidFill>
                      <a:srgbClr val="0070C0"/>
                    </a:solidFill>
                    <a:latin typeface="Calibri"/>
                    <a:ea typeface="Calibri"/>
                    <a:cs typeface="Calibri"/>
                    <a:sym typeface="Calibri"/>
                  </a:rPr>
                  <a:t>A </a:t>
                </a:r>
                <a:r>
                  <a:rPr lang="en" sz="2000" i="1" dirty="0">
                    <a:solidFill>
                      <a:srgbClr val="0070C0"/>
                    </a:solidFill>
                    <a:latin typeface="Calibri"/>
                    <a:ea typeface="Calibri"/>
                    <a:cs typeface="Calibri"/>
                    <a:sym typeface="Calibri"/>
                  </a:rPr>
                  <a:t>legal argument supported by a technical argument</a:t>
                </a:r>
              </a:p>
              <a:p>
                <a:pPr marL="0" lvl="0" indent="0">
                  <a:lnSpc>
                    <a:spcPct val="115000"/>
                  </a:lnSpc>
                  <a:spcBef>
                    <a:spcPts val="0"/>
                  </a:spcBef>
                  <a:spcAft>
                    <a:spcPts val="600"/>
                  </a:spcAft>
                  <a:buNone/>
                </a:pPr>
                <a:r>
                  <a:rPr lang="en" sz="2000" dirty="0">
                    <a:solidFill>
                      <a:srgbClr val="000000"/>
                    </a:solidFill>
                  </a:rPr>
                  <a:t>2.</a:t>
                </a:r>
                <a:r>
                  <a:rPr lang="en" sz="2000" dirty="0">
                    <a:solidFill>
                      <a:srgbClr val="000000"/>
                    </a:solidFill>
                    <a:latin typeface="Calibri"/>
                    <a:ea typeface="Calibri"/>
                    <a:cs typeface="Calibri"/>
                    <a:sym typeface="Calibri"/>
                  </a:rPr>
                  <a:t>Differential privacy satisfies the FERPA privacy standard</a:t>
                </a:r>
              </a:p>
              <a:p>
                <a:pPr marL="0" lvl="0" indent="0">
                  <a:lnSpc>
                    <a:spcPct val="115000"/>
                  </a:lnSpc>
                  <a:spcBef>
                    <a:spcPts val="0"/>
                  </a:spcBef>
                  <a:spcAft>
                    <a:spcPts val="600"/>
                  </a:spcAft>
                  <a:buNone/>
                </a:pPr>
                <a:r>
                  <a:rPr lang="en" sz="2000" i="1" dirty="0" smtClean="0">
                    <a:solidFill>
                      <a:srgbClr val="0070C0"/>
                    </a:solidFill>
                    <a:latin typeface="Calibri"/>
                    <a:ea typeface="Calibri"/>
                    <a:cs typeface="Calibri"/>
                    <a:sym typeface="Calibri"/>
                  </a:rPr>
                  <a:t>	A </a:t>
                </a:r>
                <a:r>
                  <a:rPr lang="en" sz="2000" i="1" dirty="0">
                    <a:solidFill>
                      <a:srgbClr val="0070C0"/>
                    </a:solidFill>
                    <a:latin typeface="Calibri"/>
                    <a:ea typeface="Calibri"/>
                    <a:cs typeface="Calibri"/>
                    <a:sym typeface="Calibri"/>
                  </a:rPr>
                  <a:t>technical argument supported by a legal argument</a:t>
                </a:r>
              </a:p>
              <a:p>
                <a:pPr marL="0" lvl="0" indent="0">
                  <a:lnSpc>
                    <a:spcPct val="115000"/>
                  </a:lnSpc>
                  <a:spcBef>
                    <a:spcPts val="0"/>
                  </a:spcBef>
                  <a:spcAft>
                    <a:spcPts val="600"/>
                  </a:spcAft>
                  <a:buNone/>
                </a:pPr>
                <a:r>
                  <a:rPr lang="en" sz="2000" dirty="0">
                    <a:solidFill>
                      <a:srgbClr val="000000"/>
                    </a:solidFill>
                    <a:latin typeface="Calibri"/>
                    <a:ea typeface="Calibri"/>
                    <a:cs typeface="Calibri"/>
                    <a:sym typeface="Calibri"/>
                  </a:rPr>
                  <a:t>FERPA allows dissemination of de-identified </a:t>
                </a:r>
                <a:r>
                  <a:rPr lang="en" sz="2000" dirty="0" smtClean="0">
                    <a:solidFill>
                      <a:srgbClr val="000000"/>
                    </a:solidFill>
                    <a:latin typeface="Calibri"/>
                    <a:ea typeface="Calibri"/>
                    <a:cs typeface="Calibri"/>
                    <a:sym typeface="Calibri"/>
                  </a:rPr>
                  <a:t>information</a:t>
                </a:r>
                <a:br>
                  <a:rPr lang="en" sz="2000" dirty="0" smtClean="0">
                    <a:solidFill>
                      <a:srgbClr val="000000"/>
                    </a:solidFill>
                    <a:latin typeface="Calibri"/>
                    <a:ea typeface="Calibri"/>
                    <a:cs typeface="Calibri"/>
                    <a:sym typeface="Calibri"/>
                  </a:rPr>
                </a:br>
                <a14:m>
                  <m:oMath xmlns:m="http://schemas.openxmlformats.org/officeDocument/2006/math">
                    <m:r>
                      <a:rPr lang="en-US" sz="2000" b="0" i="1" smtClean="0">
                        <a:solidFill>
                          <a:srgbClr val="000000"/>
                        </a:solidFill>
                        <a:latin typeface="Cambria Math"/>
                        <a:ea typeface="Calibri"/>
                        <a:cs typeface="Calibri"/>
                        <a:sym typeface="Calibri"/>
                      </a:rPr>
                      <m:t>⇒</m:t>
                    </m:r>
                  </m:oMath>
                </a14:m>
                <a:r>
                  <a:rPr lang="en" sz="2000" dirty="0" smtClean="0">
                    <a:solidFill>
                      <a:srgbClr val="000000"/>
                    </a:solidFill>
                    <a:latin typeface="Calibri"/>
                    <a:ea typeface="Calibri"/>
                    <a:cs typeface="Calibri"/>
                    <a:sym typeface="Calibri"/>
                  </a:rPr>
                  <a:t> sufficient </a:t>
                </a:r>
                <a:r>
                  <a:rPr lang="en" sz="2000" dirty="0">
                    <a:solidFill>
                      <a:srgbClr val="000000"/>
                    </a:solidFill>
                    <a:latin typeface="Calibri"/>
                    <a:ea typeface="Calibri"/>
                    <a:cs typeface="Calibri"/>
                    <a:sym typeface="Calibri"/>
                  </a:rPr>
                  <a:t>to show that DP analyses result in outcome that is not identifiable</a:t>
                </a:r>
              </a:p>
              <a:p>
                <a:pPr marL="0" lvl="0" indent="0">
                  <a:lnSpc>
                    <a:spcPct val="115000"/>
                  </a:lnSpc>
                  <a:spcBef>
                    <a:spcPts val="0"/>
                  </a:spcBef>
                  <a:spcAft>
                    <a:spcPts val="600"/>
                  </a:spcAft>
                  <a:buNone/>
                </a:pPr>
                <a:r>
                  <a:rPr lang="en" sz="2000" dirty="0">
                    <a:solidFill>
                      <a:srgbClr val="000000"/>
                    </a:solidFill>
                    <a:latin typeface="Calibri"/>
                    <a:ea typeface="Calibri"/>
                    <a:cs typeface="Calibri"/>
                    <a:sym typeface="Calibri"/>
                  </a:rPr>
                  <a:t>Extract a mathematical definition of privacy from FERPA and provide a mathematical proof that DP satisfies this definition</a:t>
                </a:r>
              </a:p>
              <a:p>
                <a:pPr marL="0" lvl="0" indent="0">
                  <a:lnSpc>
                    <a:spcPct val="115000"/>
                  </a:lnSpc>
                  <a:spcBef>
                    <a:spcPts val="0"/>
                  </a:spcBef>
                  <a:buNone/>
                </a:pPr>
                <a:r>
                  <a:rPr lang="en" sz="1400" dirty="0" smtClean="0">
                    <a:solidFill>
                      <a:srgbClr val="000000"/>
                    </a:solidFill>
                    <a:latin typeface="Calibri"/>
                    <a:ea typeface="Calibri"/>
                    <a:cs typeface="Calibri"/>
                    <a:sym typeface="Calibri"/>
                  </a:rPr>
                  <a:t/>
                </a:r>
                <a:br>
                  <a:rPr lang="en" sz="1400" dirty="0" smtClean="0">
                    <a:solidFill>
                      <a:srgbClr val="000000"/>
                    </a:solidFill>
                    <a:latin typeface="Calibri"/>
                    <a:ea typeface="Calibri"/>
                    <a:cs typeface="Calibri"/>
                    <a:sym typeface="Calibri"/>
                  </a:rPr>
                </a:br>
                <a:r>
                  <a:rPr lang="en" sz="1400" dirty="0" smtClean="0">
                    <a:solidFill>
                      <a:srgbClr val="000000"/>
                    </a:solidFill>
                    <a:latin typeface="Calibri"/>
                    <a:ea typeface="Calibri"/>
                    <a:cs typeface="Calibri"/>
                    <a:sym typeface="Calibri"/>
                  </a:rPr>
                  <a:t>K</a:t>
                </a:r>
                <a:r>
                  <a:rPr lang="en" sz="1400" dirty="0">
                    <a:solidFill>
                      <a:srgbClr val="000000"/>
                    </a:solidFill>
                    <a:latin typeface="Calibri"/>
                    <a:ea typeface="Calibri"/>
                    <a:cs typeface="Calibri"/>
                    <a:sym typeface="Calibri"/>
                  </a:rPr>
                  <a:t>. Nissim, A. Bembenek, A. Wood, M. Bun, M .Gaboardi, U. Gasser, D. O'Brien, T Steinke, and S. Vadhan. 2016. “Bridging the Gap between Computer Science and Legal Approaches to Privacy.” In Privacy Law Scholars Conference (PLSC), 2016.</a:t>
                </a:r>
              </a:p>
              <a:p>
                <a:pPr lvl="0">
                  <a:spcBef>
                    <a:spcPts val="0"/>
                  </a:spcBef>
                  <a:buNone/>
                </a:pPr>
                <a:endParaRPr sz="1800" dirty="0"/>
              </a:p>
            </p:txBody>
          </p:sp>
        </mc:Choice>
        <mc:Fallback xmlns="">
          <p:sp>
            <p:nvSpPr>
              <p:cNvPr id="431" name="Shape 431"/>
              <p:cNvSpPr txBox="1">
                <a:spLocks noGrp="1" noRot="1" noChangeAspect="1" noMove="1" noResize="1" noEditPoints="1" noAdjustHandles="1" noChangeArrowheads="1" noChangeShapeType="1" noTextEdit="1"/>
              </p:cNvSpPr>
              <p:nvPr>
                <p:ph type="body" idx="1"/>
              </p:nvPr>
            </p:nvSpPr>
            <p:spPr>
              <a:xfrm>
                <a:off x="457200" y="1295400"/>
                <a:ext cx="8534400" cy="5029200"/>
              </a:xfrm>
              <a:prstGeom prst="rect">
                <a:avLst/>
              </a:prstGeom>
              <a:blipFill rotWithShape="1">
                <a:blip r:embed="rId3"/>
                <a:stretch>
                  <a:fillRect l="-786" r="-500" b="-4848"/>
                </a:stretch>
              </a:blipFill>
            </p:spPr>
            <p:txBody>
              <a:bodyPr/>
              <a:lstStyle/>
              <a:p>
                <a:r>
                  <a:rPr lang="en-US">
                    <a:noFill/>
                  </a:rPr>
                  <a:t> </a:t>
                </a:r>
              </a:p>
            </p:txBody>
          </p:sp>
        </mc:Fallback>
      </mc:AlternateContent>
    </p:spTree>
    <p:extLst>
      <p:ext uri="{BB962C8B-B14F-4D97-AF65-F5344CB8AC3E}">
        <p14:creationId xmlns:p14="http://schemas.microsoft.com/office/powerpoint/2010/main" val="386392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sz="3000" dirty="0"/>
              <a:t>Bridging Law and CS Definitions of Privacy</a:t>
            </a:r>
          </a:p>
        </p:txBody>
      </p:sp>
      <p:cxnSp>
        <p:nvCxnSpPr>
          <p:cNvPr id="37" name="Straight Connector 36"/>
          <p:cNvCxnSpPr>
            <a:stCxn id="40" idx="2"/>
            <a:endCxn id="43" idx="1"/>
          </p:cNvCxnSpPr>
          <p:nvPr/>
        </p:nvCxnSpPr>
        <p:spPr>
          <a:xfrm>
            <a:off x="3531317" y="4761130"/>
            <a:ext cx="1331653" cy="101765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981" y="5080575"/>
            <a:ext cx="4030469" cy="55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641" y="3851645"/>
            <a:ext cx="714375" cy="76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2905184" y="4053244"/>
            <a:ext cx="1252266" cy="707886"/>
          </a:xfrm>
          <a:prstGeom prst="rect">
            <a:avLst/>
          </a:prstGeom>
          <a:noFill/>
        </p:spPr>
        <p:txBody>
          <a:bodyPr wrap="none" rtlCol="0">
            <a:spAutoFit/>
          </a:bodyPr>
          <a:lstStyle/>
          <a:p>
            <a:pPr algn="ctr"/>
            <a:r>
              <a:rPr lang="en-US" sz="2000" dirty="0" smtClean="0">
                <a:solidFill>
                  <a:schemeClr val="accent1">
                    <a:lumMod val="75000"/>
                  </a:schemeClr>
                </a:solidFill>
              </a:rPr>
              <a:t>computer</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41" name="TextBox 40"/>
          <p:cNvSpPr txBox="1"/>
          <p:nvPr/>
        </p:nvSpPr>
        <p:spPr>
          <a:xfrm>
            <a:off x="4795553" y="2739478"/>
            <a:ext cx="1055097" cy="707886"/>
          </a:xfrm>
          <a:prstGeom prst="rect">
            <a:avLst/>
          </a:prstGeom>
          <a:noFill/>
        </p:spPr>
        <p:txBody>
          <a:bodyPr wrap="none" rtlCol="0">
            <a:spAutoFit/>
          </a:bodyPr>
          <a:lstStyle/>
          <a:p>
            <a:pPr algn="ctr"/>
            <a:r>
              <a:rPr lang="en-US" sz="2000" dirty="0" smtClean="0">
                <a:solidFill>
                  <a:schemeClr val="accent1">
                    <a:lumMod val="75000"/>
                  </a:schemeClr>
                </a:solidFill>
              </a:rPr>
              <a:t>social</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42" name="TextBox 41"/>
          <p:cNvSpPr txBox="1"/>
          <p:nvPr/>
        </p:nvSpPr>
        <p:spPr>
          <a:xfrm>
            <a:off x="6224437" y="4191744"/>
            <a:ext cx="1624163" cy="400110"/>
          </a:xfrm>
          <a:prstGeom prst="rect">
            <a:avLst/>
          </a:prstGeom>
          <a:noFill/>
        </p:spPr>
        <p:txBody>
          <a:bodyPr wrap="none" rtlCol="0">
            <a:spAutoFit/>
          </a:bodyPr>
          <a:lstStyle/>
          <a:p>
            <a:pPr algn="ctr"/>
            <a:r>
              <a:rPr lang="en-US" sz="2000" dirty="0" smtClean="0">
                <a:solidFill>
                  <a:schemeClr val="accent1">
                    <a:lumMod val="75000"/>
                  </a:schemeClr>
                </a:solidFill>
              </a:rPr>
              <a:t>data science</a:t>
            </a:r>
            <a:endParaRPr lang="en-US" sz="2000" dirty="0">
              <a:solidFill>
                <a:schemeClr val="accent1">
                  <a:lumMod val="75000"/>
                </a:schemeClr>
              </a:solidFill>
            </a:endParaRPr>
          </a:p>
        </p:txBody>
      </p:sp>
      <p:sp>
        <p:nvSpPr>
          <p:cNvPr id="43" name="TextBox 42"/>
          <p:cNvSpPr txBox="1"/>
          <p:nvPr/>
        </p:nvSpPr>
        <p:spPr>
          <a:xfrm>
            <a:off x="4862970" y="5424844"/>
            <a:ext cx="841898" cy="707886"/>
          </a:xfrm>
          <a:prstGeom prst="rect">
            <a:avLst/>
          </a:prstGeom>
          <a:noFill/>
        </p:spPr>
        <p:txBody>
          <a:bodyPr wrap="none" rtlCol="0">
            <a:spAutoFit/>
          </a:bodyPr>
          <a:lstStyle/>
          <a:p>
            <a:pPr algn="ctr"/>
            <a:r>
              <a:rPr lang="en-US" sz="2000" dirty="0" smtClean="0">
                <a:solidFill>
                  <a:schemeClr val="accent1">
                    <a:lumMod val="75000"/>
                  </a:schemeClr>
                </a:solidFill>
              </a:rPr>
              <a:t>law</a:t>
            </a:r>
            <a:r>
              <a:rPr lang="en-US" sz="2000" dirty="0">
                <a:solidFill>
                  <a:schemeClr val="accent1">
                    <a:lumMod val="75000"/>
                  </a:schemeClr>
                </a:solidFill>
              </a:rPr>
              <a:t> </a:t>
            </a:r>
            <a:r>
              <a:rPr lang="en-US" sz="2000" dirty="0" smtClean="0">
                <a:solidFill>
                  <a:schemeClr val="accent1">
                    <a:lumMod val="75000"/>
                  </a:schemeClr>
                </a:solidFill>
              </a:rPr>
              <a:t>&amp;</a:t>
            </a:r>
            <a:br>
              <a:rPr lang="en-US" sz="2000" dirty="0" smtClean="0">
                <a:solidFill>
                  <a:schemeClr val="accent1">
                    <a:lumMod val="75000"/>
                  </a:schemeClr>
                </a:solidFill>
              </a:rPr>
            </a:br>
            <a:r>
              <a:rPr lang="en-US" sz="2000" dirty="0" smtClean="0">
                <a:solidFill>
                  <a:schemeClr val="accent1">
                    <a:lumMod val="75000"/>
                  </a:schemeClr>
                </a:solidFill>
              </a:rPr>
              <a:t>policy</a:t>
            </a:r>
            <a:endParaRPr lang="en-US" sz="2000" dirty="0">
              <a:solidFill>
                <a:schemeClr val="accent1">
                  <a:lumMod val="75000"/>
                </a:schemeClr>
              </a:solidFill>
            </a:endParaRPr>
          </a:p>
        </p:txBody>
      </p:sp>
      <p:cxnSp>
        <p:nvCxnSpPr>
          <p:cNvPr id="44" name="Straight Connector 43"/>
          <p:cNvCxnSpPr>
            <a:stCxn id="41" idx="2"/>
            <a:endCxn id="43" idx="0"/>
          </p:cNvCxnSpPr>
          <p:nvPr/>
        </p:nvCxnSpPr>
        <p:spPr>
          <a:xfrm flipH="1">
            <a:off x="5283919" y="3447364"/>
            <a:ext cx="39183" cy="1977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3"/>
            <a:endCxn id="42" idx="1"/>
          </p:cNvCxnSpPr>
          <p:nvPr/>
        </p:nvCxnSpPr>
        <p:spPr>
          <a:xfrm flipV="1">
            <a:off x="4157450" y="4391799"/>
            <a:ext cx="2066987" cy="15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0" idx="0"/>
            <a:endCxn id="41" idx="1"/>
          </p:cNvCxnSpPr>
          <p:nvPr/>
        </p:nvCxnSpPr>
        <p:spPr>
          <a:xfrm flipV="1">
            <a:off x="3531317" y="3093421"/>
            <a:ext cx="1264236" cy="959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3"/>
            <a:endCxn id="42" idx="0"/>
          </p:cNvCxnSpPr>
          <p:nvPr/>
        </p:nvCxnSpPr>
        <p:spPr>
          <a:xfrm>
            <a:off x="5850650" y="3093421"/>
            <a:ext cx="1185869" cy="1098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2"/>
            <a:endCxn id="43" idx="3"/>
          </p:cNvCxnSpPr>
          <p:nvPr/>
        </p:nvCxnSpPr>
        <p:spPr>
          <a:xfrm flipH="1">
            <a:off x="5704868" y="4591854"/>
            <a:ext cx="1331651" cy="11869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9" name="Picture 8" descr="crcs">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r="38200"/>
          <a:stretch/>
        </p:blipFill>
        <p:spPr bwMode="auto">
          <a:xfrm>
            <a:off x="1365409" y="3175575"/>
            <a:ext cx="2978301" cy="6023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salilv\Desktop\active\Privacy for Social Science Research\NSF SaTC Proposal Jan 2012\Chong-sep0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650" y="3054447"/>
            <a:ext cx="478318" cy="79719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69050" y="3853246"/>
            <a:ext cx="787395" cy="338554"/>
          </a:xfrm>
          <a:prstGeom prst="rect">
            <a:avLst/>
          </a:prstGeom>
          <a:noFill/>
        </p:spPr>
        <p:txBody>
          <a:bodyPr wrap="none" rtlCol="0">
            <a:spAutoFit/>
          </a:bodyPr>
          <a:lstStyle/>
          <a:p>
            <a:r>
              <a:rPr lang="en-US" sz="1600" dirty="0" smtClean="0"/>
              <a:t>Chong</a:t>
            </a:r>
            <a:endParaRPr lang="en-US" sz="1600" dirty="0"/>
          </a:p>
        </p:txBody>
      </p:sp>
      <p:sp>
        <p:nvSpPr>
          <p:cNvPr id="52" name="TextBox 51"/>
          <p:cNvSpPr txBox="1"/>
          <p:nvPr/>
        </p:nvSpPr>
        <p:spPr>
          <a:xfrm>
            <a:off x="3945650" y="3865978"/>
            <a:ext cx="874727" cy="338554"/>
          </a:xfrm>
          <a:prstGeom prst="rect">
            <a:avLst/>
          </a:prstGeom>
          <a:noFill/>
        </p:spPr>
        <p:txBody>
          <a:bodyPr wrap="none" rtlCol="0">
            <a:spAutoFit/>
          </a:bodyPr>
          <a:lstStyle/>
          <a:p>
            <a:r>
              <a:rPr lang="en-US" sz="1600" dirty="0" smtClean="0"/>
              <a:t>Vadhan</a:t>
            </a:r>
            <a:endParaRPr lang="en-US" sz="1600" dirty="0"/>
          </a:p>
        </p:txBody>
      </p:sp>
      <p:sp>
        <p:nvSpPr>
          <p:cNvPr id="53" name="TextBox 52"/>
          <p:cNvSpPr txBox="1"/>
          <p:nvPr/>
        </p:nvSpPr>
        <p:spPr>
          <a:xfrm>
            <a:off x="4750185" y="6146743"/>
            <a:ext cx="846707" cy="338554"/>
          </a:xfrm>
          <a:prstGeom prst="rect">
            <a:avLst/>
          </a:prstGeom>
          <a:noFill/>
        </p:spPr>
        <p:txBody>
          <a:bodyPr wrap="none" rtlCol="0">
            <a:spAutoFit/>
          </a:bodyPr>
          <a:lstStyle/>
          <a:p>
            <a:r>
              <a:rPr lang="en-US" sz="1600" dirty="0" smtClean="0"/>
              <a:t>Gasser</a:t>
            </a:r>
            <a:endParaRPr lang="en-US" sz="1600" dirty="0"/>
          </a:p>
        </p:txBody>
      </p:sp>
      <p:pic>
        <p:nvPicPr>
          <p:cNvPr id="54" name="Picture 4" descr="C:\Users\salilv\Desktop\active\Privacy for Social Science Research\NSF SaTC Proposal Jan 2012\kobb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653" y="2303456"/>
            <a:ext cx="609104" cy="829903"/>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972432" y="1752600"/>
            <a:ext cx="1439818" cy="584775"/>
          </a:xfrm>
          <a:prstGeom prst="rect">
            <a:avLst/>
          </a:prstGeom>
          <a:noFill/>
        </p:spPr>
        <p:txBody>
          <a:bodyPr wrap="none" rtlCol="0">
            <a:spAutoFit/>
          </a:bodyPr>
          <a:lstStyle/>
          <a:p>
            <a:pPr algn="ctr"/>
            <a:r>
              <a:rPr lang="en-US" sz="1600" dirty="0" smtClean="0"/>
              <a:t>Nissim </a:t>
            </a:r>
          </a:p>
          <a:p>
            <a:pPr algn="ctr"/>
            <a:r>
              <a:rPr lang="en-US" sz="1600" dirty="0" smtClean="0"/>
              <a:t>(Georgetown)</a:t>
            </a:r>
          </a:p>
        </p:txBody>
      </p:sp>
      <p:pic>
        <p:nvPicPr>
          <p:cNvPr id="56" name="Picture 3" descr="C:\Users\Salil\Desktop\active2\public_html\2013photo-lowre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5783" r="7650" b="44358"/>
          <a:stretch/>
        </p:blipFill>
        <p:spPr bwMode="auto">
          <a:xfrm>
            <a:off x="3944454" y="3023176"/>
            <a:ext cx="711815" cy="89108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Salil\Desktop\active2\Privacy for Social Science Research\allhands\Author_Photo_Urs_Gasser_cropp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05265" y="5673920"/>
            <a:ext cx="644920" cy="835671"/>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2193050" y="4623375"/>
            <a:ext cx="1039066" cy="584775"/>
          </a:xfrm>
          <a:prstGeom prst="rect">
            <a:avLst/>
          </a:prstGeom>
          <a:noFill/>
        </p:spPr>
        <p:txBody>
          <a:bodyPr wrap="none" rtlCol="0">
            <a:spAutoFit/>
          </a:bodyPr>
          <a:lstStyle/>
          <a:p>
            <a:pPr algn="ctr"/>
            <a:r>
              <a:rPr lang="en-US" sz="1600" dirty="0" smtClean="0"/>
              <a:t>Gaboardi</a:t>
            </a:r>
            <a:br>
              <a:rPr lang="en-US" sz="1600" dirty="0" smtClean="0"/>
            </a:br>
            <a:r>
              <a:rPr lang="en-US" sz="1600" dirty="0" smtClean="0"/>
              <a:t>(Buffalo)</a:t>
            </a:r>
            <a:endParaRPr lang="en-US" dirty="0" smtClean="0"/>
          </a:p>
        </p:txBody>
      </p:sp>
      <p:pic>
        <p:nvPicPr>
          <p:cNvPr id="5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l="10909" r="-10909"/>
          <a:stretch/>
        </p:blipFill>
        <p:spPr bwMode="auto">
          <a:xfrm>
            <a:off x="930009" y="5742882"/>
            <a:ext cx="746391" cy="7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1561108" y="6091756"/>
            <a:ext cx="867545" cy="338554"/>
          </a:xfrm>
          <a:prstGeom prst="rect">
            <a:avLst/>
          </a:prstGeom>
          <a:noFill/>
        </p:spPr>
        <p:txBody>
          <a:bodyPr wrap="none" rtlCol="0">
            <a:spAutoFit/>
          </a:bodyPr>
          <a:lstStyle/>
          <a:p>
            <a:r>
              <a:rPr lang="en-US" sz="1600" dirty="0" smtClean="0"/>
              <a:t>O’Brien</a:t>
            </a:r>
            <a:endParaRPr lang="en-US" sz="1600" dirty="0"/>
          </a:p>
        </p:txBody>
      </p:sp>
      <p:pic>
        <p:nvPicPr>
          <p:cNvPr id="61"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8052" t="13678" r="22005"/>
          <a:stretch/>
        </p:blipFill>
        <p:spPr bwMode="auto">
          <a:xfrm>
            <a:off x="2576184" y="5685716"/>
            <a:ext cx="658000" cy="81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p:cNvSpPr txBox="1"/>
          <p:nvPr/>
        </p:nvSpPr>
        <p:spPr>
          <a:xfrm>
            <a:off x="3243525" y="6171037"/>
            <a:ext cx="716350" cy="338554"/>
          </a:xfrm>
          <a:prstGeom prst="rect">
            <a:avLst/>
          </a:prstGeom>
          <a:noFill/>
        </p:spPr>
        <p:txBody>
          <a:bodyPr wrap="none" rtlCol="0">
            <a:spAutoFit/>
          </a:bodyPr>
          <a:lstStyle/>
          <a:p>
            <a:r>
              <a:rPr lang="en-US" sz="1600" dirty="0" smtClean="0"/>
              <a:t>Wood</a:t>
            </a:r>
            <a:endParaRPr lang="en-US" sz="1600" dirty="0"/>
          </a:p>
        </p:txBody>
      </p:sp>
      <p:pic>
        <p:nvPicPr>
          <p:cNvPr id="63" name="Picture 2" descr="C:\Users\Salil.SalilSurface\Desktop\temp - can throw out\screen_shot_2015-02-06_at_11.20.46_am.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7952" y="2397494"/>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 descr="C:\Users\Salil.SalilSurface\Desktop\temp - can throw out\mark-bu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1050" y="2361219"/>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C:\Users\Salil.SalilSurface\Desktop\temp - can throw out\aaron.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53275" y="3845500"/>
            <a:ext cx="714375" cy="71437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3230505" y="2032575"/>
            <a:ext cx="867545" cy="338554"/>
          </a:xfrm>
          <a:prstGeom prst="rect">
            <a:avLst/>
          </a:prstGeom>
          <a:noFill/>
        </p:spPr>
        <p:txBody>
          <a:bodyPr wrap="none" rtlCol="0">
            <a:spAutoFit/>
          </a:bodyPr>
          <a:lstStyle/>
          <a:p>
            <a:r>
              <a:rPr lang="en-US" sz="1600" dirty="0" smtClean="0"/>
              <a:t>Steinke</a:t>
            </a:r>
            <a:endParaRPr lang="en-US" sz="1600" dirty="0"/>
          </a:p>
        </p:txBody>
      </p:sp>
      <p:sp>
        <p:nvSpPr>
          <p:cNvPr id="67" name="TextBox 66"/>
          <p:cNvSpPr txBox="1"/>
          <p:nvPr/>
        </p:nvSpPr>
        <p:spPr>
          <a:xfrm>
            <a:off x="1492102" y="2032575"/>
            <a:ext cx="548548" cy="338554"/>
          </a:xfrm>
          <a:prstGeom prst="rect">
            <a:avLst/>
          </a:prstGeom>
          <a:noFill/>
        </p:spPr>
        <p:txBody>
          <a:bodyPr wrap="none" rtlCol="0">
            <a:spAutoFit/>
          </a:bodyPr>
          <a:lstStyle/>
          <a:p>
            <a:r>
              <a:rPr lang="en-US" sz="1600" dirty="0" smtClean="0"/>
              <a:t>Bun</a:t>
            </a:r>
            <a:endParaRPr lang="en-US" sz="1600" dirty="0"/>
          </a:p>
        </p:txBody>
      </p:sp>
      <p:sp>
        <p:nvSpPr>
          <p:cNvPr id="68" name="TextBox 67"/>
          <p:cNvSpPr txBox="1"/>
          <p:nvPr/>
        </p:nvSpPr>
        <p:spPr>
          <a:xfrm>
            <a:off x="1202450" y="4623375"/>
            <a:ext cx="1164101" cy="338554"/>
          </a:xfrm>
          <a:prstGeom prst="rect">
            <a:avLst/>
          </a:prstGeom>
          <a:noFill/>
        </p:spPr>
        <p:txBody>
          <a:bodyPr wrap="none" rtlCol="0">
            <a:spAutoFit/>
          </a:bodyPr>
          <a:lstStyle/>
          <a:p>
            <a:r>
              <a:rPr lang="en-US" sz="1600" dirty="0" smtClean="0"/>
              <a:t>Bembenek</a:t>
            </a:r>
            <a:endParaRPr lang="en-US" sz="1600" dirty="0"/>
          </a:p>
        </p:txBody>
      </p:sp>
    </p:spTree>
    <p:extLst>
      <p:ext uri="{BB962C8B-B14F-4D97-AF65-F5344CB8AC3E}">
        <p14:creationId xmlns:p14="http://schemas.microsoft.com/office/powerpoint/2010/main" val="295663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Impacts: Overarching Goals</a:t>
            </a:r>
            <a:endParaRPr lang="en-US" dirty="0"/>
          </a:p>
        </p:txBody>
      </p:sp>
      <p:sp>
        <p:nvSpPr>
          <p:cNvPr id="3" name="Content Placeholder 2"/>
          <p:cNvSpPr>
            <a:spLocks noGrp="1"/>
          </p:cNvSpPr>
          <p:nvPr>
            <p:ph idx="1"/>
          </p:nvPr>
        </p:nvSpPr>
        <p:spPr>
          <a:xfrm>
            <a:off x="457200" y="1447800"/>
            <a:ext cx="8610600" cy="5029200"/>
          </a:xfrm>
        </p:spPr>
        <p:txBody>
          <a:bodyPr/>
          <a:lstStyle/>
          <a:p>
            <a:endParaRPr lang="en-US" dirty="0" smtClean="0"/>
          </a:p>
          <a:p>
            <a:r>
              <a:rPr lang="en-US" dirty="0" smtClean="0"/>
              <a:t>Exposing a multidisciplinary understanding of data privacy to a wide range of audiences (students, policymakers, public)</a:t>
            </a:r>
          </a:p>
          <a:p>
            <a:endParaRPr lang="en-US" dirty="0" smtClean="0"/>
          </a:p>
          <a:p>
            <a:pPr marL="0" indent="0">
              <a:buNone/>
            </a:pPr>
            <a:endParaRPr lang="en-US" dirty="0"/>
          </a:p>
          <a:p>
            <a:r>
              <a:rPr lang="en-US" dirty="0" smtClean="0"/>
              <a:t>Bringing integrated solutions to data privacy problems to practice (focusing on data repositories and computational social science)</a:t>
            </a:r>
            <a:endParaRPr lang="en-US" dirty="0"/>
          </a:p>
        </p:txBody>
      </p:sp>
    </p:spTree>
    <p:extLst>
      <p:ext uri="{BB962C8B-B14F-4D97-AF65-F5344CB8AC3E}">
        <p14:creationId xmlns:p14="http://schemas.microsoft.com/office/powerpoint/2010/main" val="2575105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8202" name="Picture 10" descr="C:\Users\Salil.SalilSurface\Desktop\temp - can throw out\Picture2.png"/>
          <p:cNvPicPr>
            <a:picLocks noChangeAspect="1" noChangeArrowheads="1"/>
          </p:cNvPicPr>
          <p:nvPr/>
        </p:nvPicPr>
        <p:blipFill rotWithShape="1">
          <a:blip r:embed="rId3">
            <a:extLst>
              <a:ext uri="{28A0092B-C50C-407E-A947-70E740481C1C}">
                <a14:useLocalDpi xmlns:a14="http://schemas.microsoft.com/office/drawing/2010/main" val="0"/>
              </a:ext>
            </a:extLst>
          </a:blip>
          <a:srcRect l="34546" t="73864" r="32267" b="10227"/>
          <a:stretch/>
        </p:blipFill>
        <p:spPr bwMode="auto">
          <a:xfrm>
            <a:off x="2045372" y="5181301"/>
            <a:ext cx="2755228" cy="171066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alil.SalilSurface\Desktop\temp - can throw out\dataverses-wor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79" b="13275"/>
          <a:stretch/>
        </p:blipFill>
        <p:spPr bwMode="auto">
          <a:xfrm>
            <a:off x="978572" y="2587623"/>
            <a:ext cx="2545088" cy="1679577"/>
          </a:xfrm>
          <a:prstGeom prst="rect">
            <a:avLst/>
          </a:prstGeom>
          <a:noFill/>
          <a:extLst>
            <a:ext uri="{909E8E84-426E-40DD-AFC4-6F175D3DCCD1}">
              <a14:hiddenFill xmlns:a14="http://schemas.microsoft.com/office/drawing/2010/main">
                <a:solidFill>
                  <a:srgbClr val="FFFFFF"/>
                </a:solidFill>
              </a14:hiddenFill>
            </a:ext>
          </a:extLst>
        </p:spPr>
      </p:pic>
      <p:sp>
        <p:nvSpPr>
          <p:cNvPr id="436" name="Shape 436"/>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a:t>Broader Impacts</a:t>
            </a:r>
          </a:p>
        </p:txBody>
      </p:sp>
      <p:sp>
        <p:nvSpPr>
          <p:cNvPr id="437" name="Shape 437"/>
          <p:cNvSpPr txBox="1">
            <a:spLocks noGrp="1"/>
          </p:cNvSpPr>
          <p:nvPr>
            <p:ph type="body" idx="1"/>
          </p:nvPr>
        </p:nvSpPr>
        <p:spPr>
          <a:xfrm>
            <a:off x="609600" y="4343400"/>
            <a:ext cx="8077200" cy="914400"/>
          </a:xfrm>
          <a:prstGeom prst="rect">
            <a:avLst/>
          </a:prstGeom>
        </p:spPr>
        <p:txBody>
          <a:bodyPr lIns="91425" tIns="91425" rIns="91425" bIns="91425" anchor="t" anchorCtr="0">
            <a:noAutofit/>
          </a:bodyPr>
          <a:lstStyle/>
          <a:p>
            <a:pPr marL="139700" lvl="0" indent="0">
              <a:lnSpc>
                <a:spcPct val="115000"/>
              </a:lnSpc>
              <a:spcBef>
                <a:spcPts val="0"/>
              </a:spcBef>
              <a:buClr>
                <a:srgbClr val="000000"/>
              </a:buClr>
              <a:buSzPct val="100000"/>
              <a:buNone/>
            </a:pPr>
            <a:r>
              <a:rPr lang="en" sz="2000" b="1" dirty="0" smtClean="0">
                <a:solidFill>
                  <a:srgbClr val="000000"/>
                </a:solidFill>
                <a:latin typeface="Calibri"/>
                <a:ea typeface="Calibri"/>
                <a:cs typeface="Calibri"/>
                <a:sym typeface="Calibri"/>
              </a:rPr>
              <a:t>Policy </a:t>
            </a:r>
            <a:r>
              <a:rPr lang="en" sz="2000" b="1" dirty="0">
                <a:solidFill>
                  <a:srgbClr val="000000"/>
                </a:solidFill>
                <a:latin typeface="Calibri"/>
                <a:ea typeface="Calibri"/>
                <a:cs typeface="Calibri"/>
                <a:sym typeface="Calibri"/>
              </a:rPr>
              <a:t>impact: </a:t>
            </a:r>
            <a:r>
              <a:rPr lang="en" sz="2000" dirty="0" smtClean="0">
                <a:solidFill>
                  <a:srgbClr val="000000"/>
                </a:solidFill>
                <a:latin typeface="Calibri"/>
                <a:ea typeface="Calibri"/>
                <a:cs typeface="Calibri"/>
                <a:sym typeface="Calibri"/>
              </a:rPr>
              <a:t>White House Big </a:t>
            </a:r>
            <a:r>
              <a:rPr lang="en" sz="2000" dirty="0">
                <a:solidFill>
                  <a:srgbClr val="000000"/>
                </a:solidFill>
                <a:latin typeface="Calibri"/>
                <a:ea typeface="Calibri"/>
                <a:cs typeface="Calibri"/>
                <a:sym typeface="Calibri"/>
              </a:rPr>
              <a:t>Data Privacy Study, </a:t>
            </a:r>
            <a:r>
              <a:rPr lang="en" sz="2000" dirty="0" smtClean="0">
                <a:solidFill>
                  <a:srgbClr val="000000"/>
                </a:solidFill>
                <a:latin typeface="Calibri"/>
                <a:ea typeface="Calibri"/>
                <a:cs typeface="Calibri"/>
                <a:sym typeface="Calibri"/>
              </a:rPr>
              <a:t>National </a:t>
            </a:r>
            <a:r>
              <a:rPr lang="en" sz="2000" dirty="0">
                <a:solidFill>
                  <a:srgbClr val="000000"/>
                </a:solidFill>
                <a:latin typeface="Calibri"/>
                <a:ea typeface="Calibri"/>
                <a:cs typeface="Calibri"/>
                <a:sym typeface="Calibri"/>
              </a:rPr>
              <a:t>Privacy Research Strategy, </a:t>
            </a:r>
            <a:r>
              <a:rPr lang="en" sz="2000" dirty="0" smtClean="0">
                <a:solidFill>
                  <a:srgbClr val="000000"/>
                </a:solidFill>
                <a:latin typeface="Calibri"/>
                <a:ea typeface="Calibri"/>
                <a:cs typeface="Calibri"/>
                <a:sym typeface="Calibri"/>
              </a:rPr>
              <a:t>NIST </a:t>
            </a:r>
            <a:r>
              <a:rPr lang="en" sz="2000" dirty="0">
                <a:solidFill>
                  <a:srgbClr val="000000"/>
                </a:solidFill>
                <a:latin typeface="Calibri"/>
                <a:ea typeface="Calibri"/>
                <a:cs typeface="Calibri"/>
                <a:sym typeface="Calibri"/>
              </a:rPr>
              <a:t>800-188 Deidentifying Government </a:t>
            </a:r>
            <a:r>
              <a:rPr lang="en" sz="2000" dirty="0" smtClean="0">
                <a:solidFill>
                  <a:srgbClr val="000000"/>
                </a:solidFill>
                <a:latin typeface="Calibri"/>
                <a:ea typeface="Calibri"/>
                <a:cs typeface="Calibri"/>
                <a:sym typeface="Calibri"/>
              </a:rPr>
              <a:t>Datasets, …</a:t>
            </a:r>
            <a:br>
              <a:rPr lang="en" sz="2000" dirty="0" smtClean="0">
                <a:solidFill>
                  <a:srgbClr val="000000"/>
                </a:solidFill>
                <a:latin typeface="Calibri"/>
                <a:ea typeface="Calibri"/>
                <a:cs typeface="Calibri"/>
                <a:sym typeface="Calibri"/>
              </a:rPr>
            </a:br>
            <a:endParaRPr lang="en" sz="2000" dirty="0">
              <a:solidFill>
                <a:srgbClr val="000000"/>
              </a:solidFill>
              <a:latin typeface="Calibri"/>
              <a:ea typeface="Calibri"/>
              <a:cs typeface="Calibri"/>
              <a:sym typeface="Calibri"/>
            </a:endParaRPr>
          </a:p>
          <a:p>
            <a:pPr marL="457200" lvl="0" indent="-317500" rtl="0">
              <a:lnSpc>
                <a:spcPct val="115000"/>
              </a:lnSpc>
              <a:spcBef>
                <a:spcPts val="0"/>
              </a:spcBef>
              <a:buClr>
                <a:srgbClr val="000000"/>
              </a:buClr>
              <a:buSzPct val="100000"/>
              <a:buFont typeface="Calibri"/>
            </a:pPr>
            <a:endParaRPr lang="en" sz="2000" dirty="0">
              <a:solidFill>
                <a:srgbClr val="000000"/>
              </a:solidFill>
              <a:latin typeface="Calibri"/>
              <a:ea typeface="Calibri"/>
              <a:cs typeface="Calibri"/>
              <a:sym typeface="Calibri"/>
            </a:endParaRPr>
          </a:p>
          <a:p>
            <a:pPr lvl="0">
              <a:spcBef>
                <a:spcPts val="0"/>
              </a:spcBef>
              <a:buNone/>
            </a:pPr>
            <a:endParaRPr sz="1400" dirty="0"/>
          </a:p>
        </p:txBody>
      </p:sp>
      <p:pic>
        <p:nvPicPr>
          <p:cNvPr id="8194" name="Picture 2" descr="C:\Users\Salil.SalilSurface\Desktop\temp - can throw out\dataverse_project_logo-h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5772" y="3253244"/>
            <a:ext cx="1840828" cy="65878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Salil.SalilSurface\Desktop\temp - can throw out\img_077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471903"/>
            <a:ext cx="2351087" cy="1763315"/>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437"/>
          <p:cNvSpPr txBox="1">
            <a:spLocks/>
          </p:cNvSpPr>
          <p:nvPr/>
        </p:nvSpPr>
        <p:spPr>
          <a:xfrm>
            <a:off x="4495800" y="1290804"/>
            <a:ext cx="5987256" cy="1312961"/>
          </a:xfrm>
          <a:prstGeom prst="rect">
            <a:avLst/>
          </a:prstGeom>
        </p:spPr>
        <p:txBody>
          <a:bodyPr vert="horz" lIns="91425" tIns="91425" rIns="91425" bIns="91425" rtlCol="0" anchor="t" anchorCtr="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15000"/>
              </a:lnSpc>
              <a:spcBef>
                <a:spcPts val="0"/>
              </a:spcBef>
              <a:buFont typeface="Arial" pitchFamily="34" charset="0"/>
              <a:buNone/>
            </a:pPr>
            <a:r>
              <a:rPr lang="en-US" sz="2000" b="1" dirty="0" smtClean="0">
                <a:solidFill>
                  <a:srgbClr val="000000"/>
                </a:solidFill>
                <a:latin typeface="Calibri"/>
                <a:ea typeface="Calibri"/>
                <a:cs typeface="Calibri"/>
                <a:sym typeface="Calibri"/>
              </a:rPr>
              <a:t>Training in multidisciplinary research: </a:t>
            </a:r>
            <a:br>
              <a:rPr lang="en-US" sz="2000" b="1" dirty="0" smtClean="0">
                <a:solidFill>
                  <a:srgbClr val="000000"/>
                </a:solidFill>
                <a:latin typeface="Calibri"/>
                <a:ea typeface="Calibri"/>
                <a:cs typeface="Calibri"/>
                <a:sym typeface="Calibri"/>
              </a:rPr>
            </a:br>
            <a:r>
              <a:rPr lang="en-US" sz="2000" dirty="0" smtClean="0">
                <a:solidFill>
                  <a:srgbClr val="000000"/>
                </a:solidFill>
              </a:rPr>
              <a:t>≈100</a:t>
            </a:r>
            <a:r>
              <a:rPr lang="en-US" sz="2000" dirty="0" smtClean="0">
                <a:solidFill>
                  <a:srgbClr val="000000"/>
                </a:solidFill>
                <a:latin typeface="Calibri"/>
                <a:ea typeface="Calibri"/>
                <a:cs typeface="Calibri"/>
                <a:sym typeface="Calibri"/>
              </a:rPr>
              <a:t> students, postdocs, interns from </a:t>
            </a:r>
            <a:br>
              <a:rPr lang="en-US" sz="2000" dirty="0" smtClean="0">
                <a:solidFill>
                  <a:srgbClr val="000000"/>
                </a:solidFill>
                <a:latin typeface="Calibri"/>
                <a:ea typeface="Calibri"/>
                <a:cs typeface="Calibri"/>
                <a:sym typeface="Calibri"/>
              </a:rPr>
            </a:br>
            <a:r>
              <a:rPr lang="en-US" sz="2000" dirty="0" smtClean="0">
                <a:solidFill>
                  <a:srgbClr val="000000"/>
                </a:solidFill>
                <a:latin typeface="Calibri"/>
                <a:ea typeface="Calibri"/>
                <a:cs typeface="Calibri"/>
                <a:sym typeface="Calibri"/>
              </a:rPr>
              <a:t>law, computer science, social science, stats</a:t>
            </a:r>
          </a:p>
        </p:txBody>
      </p:sp>
      <p:sp>
        <p:nvSpPr>
          <p:cNvPr id="11" name="Shape 437"/>
          <p:cNvSpPr txBox="1">
            <a:spLocks/>
          </p:cNvSpPr>
          <p:nvPr/>
        </p:nvSpPr>
        <p:spPr>
          <a:xfrm>
            <a:off x="457200" y="1290804"/>
            <a:ext cx="5987256" cy="1143000"/>
          </a:xfrm>
          <a:prstGeom prst="rect">
            <a:avLst/>
          </a:prstGeom>
        </p:spPr>
        <p:txBody>
          <a:bodyPr vert="horz" lIns="91425" tIns="91425" rIns="91425" bIns="91425" rtlCol="0" anchor="t" anchorCtr="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39700" indent="0">
              <a:lnSpc>
                <a:spcPct val="115000"/>
              </a:lnSpc>
              <a:spcBef>
                <a:spcPts val="0"/>
              </a:spcBef>
              <a:buClr>
                <a:srgbClr val="000000"/>
              </a:buClr>
              <a:buSzPct val="100000"/>
              <a:buFont typeface="Arial" pitchFamily="34" charset="0"/>
              <a:buNone/>
            </a:pPr>
            <a:r>
              <a:rPr lang="en-US" sz="2000" b="1" dirty="0" smtClean="0">
                <a:solidFill>
                  <a:srgbClr val="000000"/>
                </a:solidFill>
                <a:latin typeface="Calibri"/>
                <a:ea typeface="Calibri"/>
                <a:cs typeface="Calibri"/>
                <a:sym typeface="Calibri"/>
              </a:rPr>
              <a:t>Infrastructure</a:t>
            </a:r>
            <a:r>
              <a:rPr lang="en-US" sz="2000" dirty="0" smtClean="0">
                <a:solidFill>
                  <a:srgbClr val="000000"/>
                </a:solidFill>
                <a:latin typeface="Calibri"/>
                <a:ea typeface="Calibri"/>
                <a:cs typeface="Calibri"/>
                <a:sym typeface="Calibri"/>
              </a:rPr>
              <a:t> </a:t>
            </a:r>
            <a:r>
              <a:rPr lang="en-US" sz="2000" b="1" dirty="0" smtClean="0">
                <a:solidFill>
                  <a:srgbClr val="000000"/>
                </a:solidFill>
                <a:latin typeface="Calibri"/>
                <a:ea typeface="Calibri"/>
                <a:cs typeface="Calibri"/>
                <a:sym typeface="Calibri"/>
              </a:rPr>
              <a:t>for research </a:t>
            </a:r>
            <a:br>
              <a:rPr lang="en-US" sz="2000" b="1" dirty="0" smtClean="0">
                <a:solidFill>
                  <a:srgbClr val="000000"/>
                </a:solidFill>
                <a:latin typeface="Calibri"/>
                <a:ea typeface="Calibri"/>
                <a:cs typeface="Calibri"/>
                <a:sym typeface="Calibri"/>
              </a:rPr>
            </a:br>
            <a:r>
              <a:rPr lang="en-US" sz="2000" dirty="0" smtClean="0">
                <a:solidFill>
                  <a:srgbClr val="000000"/>
                </a:solidFill>
                <a:latin typeface="Calibri"/>
                <a:ea typeface="Calibri"/>
                <a:cs typeface="Calibri"/>
                <a:sym typeface="Calibri"/>
              </a:rPr>
              <a:t>in social science and other </a:t>
            </a:r>
            <a:br>
              <a:rPr lang="en-US" sz="2000" dirty="0" smtClean="0">
                <a:solidFill>
                  <a:srgbClr val="000000"/>
                </a:solidFill>
                <a:latin typeface="Calibri"/>
                <a:ea typeface="Calibri"/>
                <a:cs typeface="Calibri"/>
                <a:sym typeface="Calibri"/>
              </a:rPr>
            </a:br>
            <a:r>
              <a:rPr lang="en-US" sz="2000" dirty="0" smtClean="0">
                <a:solidFill>
                  <a:srgbClr val="000000"/>
                </a:solidFill>
                <a:latin typeface="Calibri"/>
                <a:ea typeface="Calibri"/>
                <a:cs typeface="Calibri"/>
                <a:sym typeface="Calibri"/>
              </a:rPr>
              <a:t>human subjects research fields</a:t>
            </a:r>
            <a:br>
              <a:rPr lang="en-US" sz="2000" dirty="0" smtClean="0">
                <a:solidFill>
                  <a:srgbClr val="000000"/>
                </a:solidFill>
                <a:latin typeface="Calibri"/>
                <a:ea typeface="Calibri"/>
                <a:cs typeface="Calibri"/>
                <a:sym typeface="Calibri"/>
              </a:rPr>
            </a:br>
            <a:endParaRPr lang="en-US" sz="2000" dirty="0" smtClean="0">
              <a:solidFill>
                <a:srgbClr val="000000"/>
              </a:solidFill>
              <a:latin typeface="Calibri"/>
              <a:ea typeface="Calibri"/>
              <a:cs typeface="Calibri"/>
              <a:sym typeface="Calibri"/>
            </a:endParaRPr>
          </a:p>
          <a:p>
            <a:pPr marL="457200" indent="-317500">
              <a:lnSpc>
                <a:spcPct val="115000"/>
              </a:lnSpc>
              <a:spcBef>
                <a:spcPts val="0"/>
              </a:spcBef>
              <a:buClr>
                <a:srgbClr val="000000"/>
              </a:buClr>
              <a:buSzPct val="100000"/>
              <a:buFont typeface="Calibri"/>
              <a:buChar char="•"/>
            </a:pPr>
            <a:endParaRPr lang="en-US" sz="2000" dirty="0" smtClean="0">
              <a:solidFill>
                <a:srgbClr val="000000"/>
              </a:solidFill>
              <a:latin typeface="Calibri"/>
              <a:ea typeface="Calibri"/>
              <a:cs typeface="Calibri"/>
              <a:sym typeface="Calibri"/>
            </a:endParaRPr>
          </a:p>
          <a:p>
            <a:pPr>
              <a:spcBef>
                <a:spcPts val="0"/>
              </a:spcBef>
              <a:buFont typeface="Arial" pitchFamily="34" charset="0"/>
              <a:buNone/>
            </a:pPr>
            <a:endParaRPr lang="en-US" sz="1400" dirty="0"/>
          </a:p>
        </p:txBody>
      </p:sp>
      <p:pic>
        <p:nvPicPr>
          <p:cNvPr id="8199" name="Picture 7" descr="C:\Users\Salil.SalilSurface\Desktop\temp - can throw out\FTCLogo_465-new.png"/>
          <p:cNvPicPr>
            <a:picLocks noChangeAspect="1" noChangeArrowheads="1"/>
          </p:cNvPicPr>
          <p:nvPr/>
        </p:nvPicPr>
        <p:blipFill rotWithShape="1">
          <a:blip r:embed="rId7">
            <a:extLst>
              <a:ext uri="{28A0092B-C50C-407E-A947-70E740481C1C}">
                <a14:useLocalDpi xmlns:a14="http://schemas.microsoft.com/office/drawing/2010/main" val="0"/>
              </a:ext>
            </a:extLst>
          </a:blip>
          <a:srcRect r="79677"/>
          <a:stretch/>
        </p:blipFill>
        <p:spPr bwMode="auto">
          <a:xfrm>
            <a:off x="7315200" y="5334000"/>
            <a:ext cx="1371600" cy="124822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Salil.SalilSurface\Desktop\temp - can throw out\logo-2x.png"/>
          <p:cNvPicPr>
            <a:picLocks noChangeAspect="1" noChangeArrowheads="1"/>
          </p:cNvPicPr>
          <p:nvPr/>
        </p:nvPicPr>
        <p:blipFill rotWithShape="1">
          <a:blip r:embed="rId8">
            <a:extLst>
              <a:ext uri="{28A0092B-C50C-407E-A947-70E740481C1C}">
                <a14:useLocalDpi xmlns:a14="http://schemas.microsoft.com/office/drawing/2010/main" val="0"/>
              </a:ext>
            </a:extLst>
          </a:blip>
          <a:srcRect r="52941"/>
          <a:stretch/>
        </p:blipFill>
        <p:spPr bwMode="auto">
          <a:xfrm>
            <a:off x="4495800" y="5562600"/>
            <a:ext cx="25908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Salil.SalilSurface\Desktop\temp - can throw out\Picture1.png"/>
          <p:cNvPicPr>
            <a:picLocks noChangeAspect="1" noChangeArrowheads="1"/>
          </p:cNvPicPr>
          <p:nvPr/>
        </p:nvPicPr>
        <p:blipFill rotWithShape="1">
          <a:blip r:embed="rId9">
            <a:extLst>
              <a:ext uri="{28A0092B-C50C-407E-A947-70E740481C1C}">
                <a14:useLocalDpi xmlns:a14="http://schemas.microsoft.com/office/drawing/2010/main" val="0"/>
              </a:ext>
            </a:extLst>
          </a:blip>
          <a:srcRect l="36837" t="57955" r="39452" b="23295"/>
          <a:stretch/>
        </p:blipFill>
        <p:spPr bwMode="auto">
          <a:xfrm>
            <a:off x="323850" y="5181301"/>
            <a:ext cx="1778672" cy="182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12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a:t>Broader Impacts</a:t>
            </a:r>
          </a:p>
        </p:txBody>
      </p:sp>
      <p:sp>
        <p:nvSpPr>
          <p:cNvPr id="437" name="Shape 437"/>
          <p:cNvSpPr txBox="1">
            <a:spLocks noGrp="1"/>
          </p:cNvSpPr>
          <p:nvPr>
            <p:ph type="body" idx="1"/>
          </p:nvPr>
        </p:nvSpPr>
        <p:spPr>
          <a:xfrm>
            <a:off x="381000" y="1219200"/>
            <a:ext cx="8763000" cy="914400"/>
          </a:xfrm>
          <a:prstGeom prst="rect">
            <a:avLst/>
          </a:prstGeom>
        </p:spPr>
        <p:txBody>
          <a:bodyPr lIns="91425" tIns="91425" rIns="91425" bIns="91425" anchor="t" anchorCtr="0">
            <a:noAutofit/>
          </a:bodyPr>
          <a:lstStyle/>
          <a:p>
            <a:pPr marL="139700" lvl="0" indent="0" rtl="0">
              <a:lnSpc>
                <a:spcPct val="115000"/>
              </a:lnSpc>
              <a:spcBef>
                <a:spcPts val="0"/>
              </a:spcBef>
              <a:buClr>
                <a:srgbClr val="000000"/>
              </a:buClr>
              <a:buSzPct val="100000"/>
              <a:buNone/>
            </a:pPr>
            <a:r>
              <a:rPr lang="en" sz="2000" b="1" dirty="0" smtClean="0">
                <a:solidFill>
                  <a:srgbClr val="000000"/>
                </a:solidFill>
                <a:latin typeface="Calibri"/>
                <a:ea typeface="Calibri"/>
                <a:cs typeface="Calibri"/>
                <a:sym typeface="Calibri"/>
              </a:rPr>
              <a:t>Numerous </a:t>
            </a:r>
            <a:r>
              <a:rPr lang="en" sz="2000" b="1" dirty="0">
                <a:solidFill>
                  <a:srgbClr val="000000"/>
                </a:solidFill>
                <a:latin typeface="Calibri"/>
                <a:ea typeface="Calibri"/>
                <a:cs typeface="Calibri"/>
                <a:sym typeface="Calibri"/>
              </a:rPr>
              <a:t>workshops and </a:t>
            </a:r>
            <a:r>
              <a:rPr lang="en" sz="2000" b="1" dirty="0" smtClean="0">
                <a:solidFill>
                  <a:srgbClr val="000000"/>
                </a:solidFill>
                <a:latin typeface="Calibri"/>
                <a:ea typeface="Calibri"/>
                <a:cs typeface="Calibri"/>
                <a:sym typeface="Calibri"/>
              </a:rPr>
              <a:t>symposia</a:t>
            </a:r>
            <a:r>
              <a:rPr lang="en" sz="2000" dirty="0" smtClean="0">
                <a:solidFill>
                  <a:srgbClr val="000000"/>
                </a:solidFill>
                <a:latin typeface="Calibri"/>
                <a:ea typeface="Calibri"/>
                <a:cs typeface="Calibri"/>
                <a:sym typeface="Calibri"/>
              </a:rPr>
              <a:t/>
            </a:r>
            <a:br>
              <a:rPr lang="en" sz="2000" dirty="0" smtClean="0">
                <a:solidFill>
                  <a:srgbClr val="000000"/>
                </a:solidFill>
                <a:latin typeface="Calibri"/>
                <a:ea typeface="Calibri"/>
                <a:cs typeface="Calibri"/>
                <a:sym typeface="Calibri"/>
              </a:rPr>
            </a:br>
            <a:r>
              <a:rPr lang="en" sz="2000" dirty="0" smtClean="0">
                <a:solidFill>
                  <a:srgbClr val="000000"/>
                </a:solidFill>
                <a:latin typeface="Calibri"/>
                <a:ea typeface="Calibri"/>
                <a:cs typeface="Calibri"/>
                <a:sym typeface="Calibri"/>
              </a:rPr>
              <a:t>including </a:t>
            </a:r>
            <a:r>
              <a:rPr lang="en" sz="2000" dirty="0">
                <a:solidFill>
                  <a:srgbClr val="000000"/>
                </a:solidFill>
                <a:latin typeface="Calibri"/>
                <a:ea typeface="Calibri"/>
                <a:cs typeface="Calibri"/>
                <a:sym typeface="Calibri"/>
              </a:rPr>
              <a:t>public </a:t>
            </a:r>
            <a:r>
              <a:rPr lang="en" sz="2000" dirty="0" smtClean="0">
                <a:solidFill>
                  <a:srgbClr val="000000"/>
                </a:solidFill>
                <a:latin typeface="Calibri"/>
                <a:ea typeface="Calibri"/>
                <a:cs typeface="Calibri"/>
                <a:sym typeface="Calibri"/>
              </a:rPr>
              <a:t>symposium with </a:t>
            </a:r>
            <a:br>
              <a:rPr lang="en" sz="2000" dirty="0" smtClean="0">
                <a:solidFill>
                  <a:srgbClr val="000000"/>
                </a:solidFill>
                <a:latin typeface="Calibri"/>
                <a:ea typeface="Calibri"/>
                <a:cs typeface="Calibri"/>
                <a:sym typeface="Calibri"/>
              </a:rPr>
            </a:br>
            <a:r>
              <a:rPr lang="en" sz="2000" dirty="0" smtClean="0">
                <a:solidFill>
                  <a:srgbClr val="000000"/>
                </a:solidFill>
                <a:latin typeface="Calibri"/>
                <a:ea typeface="Calibri"/>
                <a:cs typeface="Calibri"/>
                <a:sym typeface="Calibri"/>
              </a:rPr>
              <a:t>700</a:t>
            </a:r>
            <a:r>
              <a:rPr lang="en" sz="2000" dirty="0">
                <a:solidFill>
                  <a:srgbClr val="000000"/>
                </a:solidFill>
                <a:latin typeface="Calibri"/>
                <a:ea typeface="Calibri"/>
                <a:cs typeface="Calibri"/>
                <a:sym typeface="Calibri"/>
              </a:rPr>
              <a:t>+ registrants</a:t>
            </a:r>
            <a:r>
              <a:rPr lang="en" sz="2000" dirty="0" smtClean="0">
                <a:solidFill>
                  <a:srgbClr val="000000"/>
                </a:solidFill>
                <a:latin typeface="Calibri"/>
                <a:ea typeface="Calibri"/>
                <a:cs typeface="Calibri"/>
                <a:sym typeface="Calibri"/>
              </a:rPr>
              <a:t>.</a:t>
            </a:r>
            <a:endParaRPr lang="en" sz="2000" dirty="0">
              <a:solidFill>
                <a:srgbClr val="000000"/>
              </a:solidFill>
              <a:latin typeface="Calibri"/>
              <a:ea typeface="Calibri"/>
              <a:cs typeface="Calibri"/>
              <a:sym typeface="Calibri"/>
            </a:endParaRPr>
          </a:p>
          <a:p>
            <a:pPr lvl="0">
              <a:spcBef>
                <a:spcPts val="0"/>
              </a:spcBef>
              <a:buNone/>
            </a:pPr>
            <a:endParaRPr sz="1400" dirty="0"/>
          </a:p>
        </p:txBody>
      </p:sp>
      <p:sp>
        <p:nvSpPr>
          <p:cNvPr id="4" name="Shape 437"/>
          <p:cNvSpPr txBox="1">
            <a:spLocks/>
          </p:cNvSpPr>
          <p:nvPr/>
        </p:nvSpPr>
        <p:spPr>
          <a:xfrm>
            <a:off x="4472709" y="1219200"/>
            <a:ext cx="4191000" cy="838200"/>
          </a:xfrm>
          <a:prstGeom prst="rect">
            <a:avLst/>
          </a:prstGeom>
        </p:spPr>
        <p:txBody>
          <a:bodyPr vert="horz" lIns="91425" tIns="91425" rIns="91425" bIns="91425" rtlCol="0" anchor="t" anchorCtr="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39700" indent="0">
              <a:lnSpc>
                <a:spcPct val="115000"/>
              </a:lnSpc>
              <a:spcBef>
                <a:spcPts val="0"/>
              </a:spcBef>
              <a:buClr>
                <a:srgbClr val="000000"/>
              </a:buClr>
              <a:buSzPct val="100000"/>
              <a:buFont typeface="Arial" pitchFamily="34" charset="0"/>
              <a:buNone/>
            </a:pPr>
            <a:r>
              <a:rPr lang="en-US" sz="2000" b="1" dirty="0" smtClean="0">
                <a:solidFill>
                  <a:srgbClr val="000000"/>
                </a:solidFill>
                <a:latin typeface="Calibri"/>
                <a:ea typeface="Calibri"/>
                <a:cs typeface="Calibri"/>
                <a:sym typeface="Calibri"/>
              </a:rPr>
              <a:t>New journal </a:t>
            </a:r>
            <a:r>
              <a:rPr lang="en-US" sz="2000" dirty="0" smtClean="0">
                <a:solidFill>
                  <a:srgbClr val="000000"/>
                </a:solidFill>
                <a:latin typeface="Calibri"/>
                <a:ea typeface="Calibri"/>
                <a:cs typeface="Calibri"/>
                <a:sym typeface="Calibri"/>
              </a:rPr>
              <a:t>“Technology Science” </a:t>
            </a:r>
            <a:br>
              <a:rPr lang="en-US" sz="2000" dirty="0" smtClean="0">
                <a:solidFill>
                  <a:srgbClr val="000000"/>
                </a:solidFill>
                <a:latin typeface="Calibri"/>
                <a:ea typeface="Calibri"/>
                <a:cs typeface="Calibri"/>
                <a:sym typeface="Calibri"/>
              </a:rPr>
            </a:br>
            <a:r>
              <a:rPr lang="en-US" sz="2000" dirty="0" smtClean="0">
                <a:solidFill>
                  <a:srgbClr val="000000"/>
                </a:solidFill>
                <a:latin typeface="Calibri"/>
                <a:ea typeface="Calibri"/>
                <a:cs typeface="Calibri"/>
                <a:sym typeface="Calibri"/>
              </a:rPr>
              <a:t>utilizing </a:t>
            </a:r>
            <a:r>
              <a:rPr lang="en-US" sz="2000" dirty="0" err="1" smtClean="0">
                <a:solidFill>
                  <a:srgbClr val="000000"/>
                </a:solidFill>
                <a:latin typeface="Calibri"/>
                <a:ea typeface="Calibri"/>
                <a:cs typeface="Calibri"/>
                <a:sym typeface="Calibri"/>
              </a:rPr>
              <a:t>DataTags</a:t>
            </a:r>
            <a:endParaRPr lang="en-US" sz="2000" dirty="0" smtClean="0">
              <a:solidFill>
                <a:srgbClr val="000000"/>
              </a:solidFill>
              <a:latin typeface="Calibri"/>
              <a:ea typeface="Calibri"/>
              <a:cs typeface="Calibri"/>
              <a:sym typeface="Calibri"/>
            </a:endParaRPr>
          </a:p>
        </p:txBody>
      </p:sp>
      <p:sp>
        <p:nvSpPr>
          <p:cNvPr id="5" name="Shape 437"/>
          <p:cNvSpPr txBox="1">
            <a:spLocks/>
          </p:cNvSpPr>
          <p:nvPr/>
        </p:nvSpPr>
        <p:spPr>
          <a:xfrm>
            <a:off x="3505200" y="5638800"/>
            <a:ext cx="4267200" cy="935693"/>
          </a:xfrm>
          <a:prstGeom prst="rect">
            <a:avLst/>
          </a:prstGeom>
        </p:spPr>
        <p:txBody>
          <a:bodyPr vert="horz" lIns="91425" tIns="91425" rIns="91425" bIns="91425" rtlCol="0" anchor="t" anchorCtr="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39700" indent="0">
              <a:lnSpc>
                <a:spcPct val="115000"/>
              </a:lnSpc>
              <a:spcBef>
                <a:spcPts val="0"/>
              </a:spcBef>
              <a:buClr>
                <a:srgbClr val="000000"/>
              </a:buClr>
              <a:buSzPct val="100000"/>
              <a:buFont typeface="Arial" pitchFamily="34" charset="0"/>
              <a:buNone/>
            </a:pPr>
            <a:r>
              <a:rPr lang="en-US" sz="2000" b="1" dirty="0" smtClean="0">
                <a:solidFill>
                  <a:srgbClr val="000000"/>
                </a:solidFill>
                <a:latin typeface="Calibri"/>
                <a:ea typeface="Calibri"/>
                <a:cs typeface="Calibri"/>
                <a:sym typeface="Calibri"/>
              </a:rPr>
              <a:t>Open-access pedagogical materials </a:t>
            </a:r>
            <a:r>
              <a:rPr lang="en-US" sz="2000" dirty="0" smtClean="0">
                <a:solidFill>
                  <a:srgbClr val="000000"/>
                </a:solidFill>
                <a:latin typeface="Calibri"/>
                <a:ea typeface="Calibri"/>
                <a:cs typeface="Calibri"/>
                <a:sym typeface="Calibri"/>
              </a:rPr>
              <a:t>on data privacy for many audiences</a:t>
            </a:r>
          </a:p>
          <a:p>
            <a:pPr>
              <a:spcBef>
                <a:spcPts val="0"/>
              </a:spcBef>
              <a:buFont typeface="Arial" pitchFamily="34" charset="0"/>
              <a:buNone/>
            </a:pPr>
            <a:endParaRPr lang="en-US" sz="1400" dirty="0"/>
          </a:p>
        </p:txBody>
      </p:sp>
      <p:graphicFrame>
        <p:nvGraphicFramePr>
          <p:cNvPr id="2" name="Object 1"/>
          <p:cNvGraphicFramePr>
            <a:graphicFrameLocks noChangeAspect="1"/>
          </p:cNvGraphicFramePr>
          <p:nvPr>
            <p:extLst>
              <p:ext uri="{D42A27DB-BD31-4B8C-83A1-F6EECF244321}">
                <p14:modId xmlns:p14="http://schemas.microsoft.com/office/powerpoint/2010/main" val="3714627716"/>
              </p:ext>
            </p:extLst>
          </p:nvPr>
        </p:nvGraphicFramePr>
        <p:xfrm>
          <a:off x="609600" y="2457450"/>
          <a:ext cx="2667000" cy="4122738"/>
        </p:xfrm>
        <a:graphic>
          <a:graphicData uri="http://schemas.openxmlformats.org/presentationml/2006/ole">
            <mc:AlternateContent xmlns:mc="http://schemas.openxmlformats.org/markup-compatibility/2006">
              <mc:Choice xmlns:v="urn:schemas-microsoft-com:vml" Requires="v">
                <p:oleObj spid="_x0000_s9231" name="Acrobat Document" r:id="rId4" imgW="10068120" imgH="15544800" progId="AcroExch.Document.11">
                  <p:embed/>
                </p:oleObj>
              </mc:Choice>
              <mc:Fallback>
                <p:oleObj name="Acrobat Document" r:id="rId4" imgW="10068120" imgH="15544800" progId="AcroExch.Document.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457450"/>
                        <a:ext cx="2667000" cy="4122738"/>
                      </a:xfrm>
                      <a:prstGeom prst="rect">
                        <a:avLst/>
                      </a:prstGeom>
                      <a:noFill/>
                      <a:ln>
                        <a:noFill/>
                      </a:ln>
                    </p:spPr>
                  </p:pic>
                </p:oleObj>
              </mc:Fallback>
            </mc:AlternateContent>
          </a:graphicData>
        </a:graphic>
      </p:graphicFrame>
      <p:pic>
        <p:nvPicPr>
          <p:cNvPr id="9219" name="Picture 3" descr="C:\Users\Salil.SalilSurface\Desktop\temp - can throw out\techscien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1375" y="2286000"/>
            <a:ext cx="4130812"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Salil.SalilSurface\AppData\Local\Microsoft\Windows\INetCache\IE\ABG8FQLQ\books%20shelf[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5791200"/>
            <a:ext cx="1443346" cy="64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64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381000"/>
            <a:ext cx="8229600" cy="990400"/>
          </a:xfrm>
          <a:prstGeom prst="rect">
            <a:avLst/>
          </a:prstGeom>
        </p:spPr>
        <p:txBody>
          <a:bodyPr lIns="91425" tIns="91425" rIns="91425" bIns="91425" anchor="ctr" anchorCtr="0">
            <a:noAutofit/>
          </a:bodyPr>
          <a:lstStyle/>
          <a:p>
            <a:pPr lvl="0">
              <a:spcBef>
                <a:spcPts val="0"/>
              </a:spcBef>
              <a:buNone/>
            </a:pPr>
            <a:r>
              <a:rPr lang="en"/>
              <a:t>Other Accomplishments</a:t>
            </a:r>
          </a:p>
        </p:txBody>
      </p:sp>
      <p:sp>
        <p:nvSpPr>
          <p:cNvPr id="425" name="Shape 425"/>
          <p:cNvSpPr txBox="1">
            <a:spLocks noGrp="1"/>
          </p:cNvSpPr>
          <p:nvPr>
            <p:ph type="body" idx="1"/>
          </p:nvPr>
        </p:nvSpPr>
        <p:spPr>
          <a:xfrm>
            <a:off x="457200" y="1447800"/>
            <a:ext cx="8610600" cy="5029200"/>
          </a:xfrm>
          <a:prstGeom prst="rect">
            <a:avLst/>
          </a:prstGeom>
        </p:spPr>
        <p:txBody>
          <a:bodyPr lIns="91425" tIns="91425" rIns="91425" bIns="91425" anchor="t" anchorCtr="0">
            <a:noAutofit/>
          </a:bodyPr>
          <a:lstStyle/>
          <a:p>
            <a:pPr marL="0" lvl="0" indent="0" rtl="0">
              <a:lnSpc>
                <a:spcPct val="115000"/>
              </a:lnSpc>
              <a:spcBef>
                <a:spcPts val="0"/>
              </a:spcBef>
              <a:buNone/>
            </a:pPr>
            <a:endParaRPr dirty="0"/>
          </a:p>
          <a:p>
            <a:pPr>
              <a:lnSpc>
                <a:spcPct val="115000"/>
              </a:lnSpc>
              <a:spcBef>
                <a:spcPts val="0"/>
              </a:spcBef>
            </a:pPr>
            <a:r>
              <a:rPr lang="en" dirty="0" smtClean="0">
                <a:latin typeface="Calibri"/>
                <a:ea typeface="Calibri"/>
                <a:cs typeface="Calibri"/>
                <a:sym typeface="Calibri"/>
              </a:rPr>
              <a:t>Many </a:t>
            </a:r>
            <a:r>
              <a:rPr lang="en" b="1" dirty="0">
                <a:latin typeface="Calibri"/>
                <a:ea typeface="Calibri"/>
                <a:cs typeface="Calibri"/>
                <a:sym typeface="Calibri"/>
              </a:rPr>
              <a:t>theoretical results </a:t>
            </a:r>
            <a:r>
              <a:rPr lang="en" dirty="0">
                <a:latin typeface="Calibri"/>
                <a:ea typeface="Calibri"/>
                <a:cs typeface="Calibri"/>
                <a:sym typeface="Calibri"/>
              </a:rPr>
              <a:t>illuminating the limits of differential privacy (lower bounds, algorithms, hardness results, attacks).</a:t>
            </a:r>
          </a:p>
          <a:p>
            <a:pPr>
              <a:lnSpc>
                <a:spcPct val="115000"/>
              </a:lnSpc>
              <a:spcBef>
                <a:spcPts val="0"/>
              </a:spcBef>
            </a:pPr>
            <a:endParaRPr dirty="0">
              <a:latin typeface="Calibri"/>
              <a:ea typeface="Calibri"/>
              <a:cs typeface="Calibri"/>
              <a:sym typeface="Calibri"/>
            </a:endParaRPr>
          </a:p>
          <a:p>
            <a:pPr>
              <a:lnSpc>
                <a:spcPct val="115000"/>
              </a:lnSpc>
              <a:spcBef>
                <a:spcPts val="0"/>
              </a:spcBef>
            </a:pPr>
            <a:r>
              <a:rPr lang="en" b="1" dirty="0" smtClean="0">
                <a:latin typeface="Calibri"/>
                <a:ea typeface="Calibri"/>
                <a:cs typeface="Calibri"/>
                <a:sym typeface="Calibri"/>
              </a:rPr>
              <a:t>Bridging </a:t>
            </a:r>
            <a:r>
              <a:rPr lang="en" b="1" dirty="0">
                <a:latin typeface="Calibri"/>
                <a:ea typeface="Calibri"/>
                <a:cs typeface="Calibri"/>
                <a:sym typeface="Calibri"/>
              </a:rPr>
              <a:t>differential privacy &amp; statistical inference</a:t>
            </a:r>
            <a:r>
              <a:rPr lang="en" dirty="0">
                <a:latin typeface="Calibri"/>
                <a:ea typeface="Calibri"/>
                <a:cs typeface="Calibri"/>
                <a:sym typeface="Calibri"/>
              </a:rPr>
              <a:t> </a:t>
            </a:r>
            <a:r>
              <a:rPr lang="en" dirty="0" smtClean="0">
                <a:latin typeface="Calibri"/>
                <a:ea typeface="Calibri"/>
                <a:cs typeface="Calibri"/>
                <a:sym typeface="Calibri"/>
              </a:rPr>
              <a:t/>
            </a:r>
            <a:br>
              <a:rPr lang="en" dirty="0" smtClean="0">
                <a:latin typeface="Calibri"/>
                <a:ea typeface="Calibri"/>
                <a:cs typeface="Calibri"/>
                <a:sym typeface="Calibri"/>
              </a:rPr>
            </a:br>
            <a:r>
              <a:rPr lang="en" dirty="0" smtClean="0">
                <a:latin typeface="Calibri"/>
                <a:ea typeface="Calibri"/>
                <a:cs typeface="Calibri"/>
                <a:sym typeface="Calibri"/>
              </a:rPr>
              <a:t>(</a:t>
            </a:r>
            <a:r>
              <a:rPr lang="en" dirty="0">
                <a:latin typeface="Calibri"/>
                <a:ea typeface="Calibri"/>
                <a:cs typeface="Calibri"/>
                <a:sym typeface="Calibri"/>
              </a:rPr>
              <a:t>confidence intervals, hypothesis </a:t>
            </a:r>
            <a:r>
              <a:rPr lang="en" dirty="0" smtClean="0">
                <a:latin typeface="Calibri"/>
                <a:ea typeface="Calibri"/>
                <a:cs typeface="Calibri"/>
                <a:sym typeface="Calibri"/>
              </a:rPr>
              <a:t>testing, </a:t>
            </a:r>
            <a:r>
              <a:rPr lang="en" dirty="0">
                <a:latin typeface="Calibri"/>
                <a:ea typeface="Calibri"/>
                <a:cs typeface="Calibri"/>
                <a:sym typeface="Calibri"/>
              </a:rPr>
              <a:t>Bayesian </a:t>
            </a:r>
            <a:r>
              <a:rPr lang="en" dirty="0" smtClean="0">
                <a:latin typeface="Calibri"/>
                <a:ea typeface="Calibri"/>
                <a:cs typeface="Calibri"/>
                <a:sym typeface="Calibri"/>
              </a:rPr>
              <a:t>sampling)</a:t>
            </a:r>
            <a:endParaRPr lang="en" dirty="0">
              <a:latin typeface="Calibri"/>
              <a:ea typeface="Calibri"/>
              <a:cs typeface="Calibri"/>
              <a:sym typeface="Calibri"/>
            </a:endParaRPr>
          </a:p>
          <a:p>
            <a:pPr>
              <a:lnSpc>
                <a:spcPct val="115000"/>
              </a:lnSpc>
              <a:spcBef>
                <a:spcPts val="0"/>
              </a:spcBef>
            </a:pPr>
            <a:endParaRPr dirty="0">
              <a:latin typeface="Calibri"/>
              <a:ea typeface="Calibri"/>
              <a:cs typeface="Calibri"/>
              <a:sym typeface="Calibri"/>
            </a:endParaRPr>
          </a:p>
          <a:p>
            <a:pPr>
              <a:lnSpc>
                <a:spcPct val="115000"/>
              </a:lnSpc>
              <a:spcBef>
                <a:spcPts val="0"/>
              </a:spcBef>
            </a:pPr>
            <a:r>
              <a:rPr lang="en" b="1" dirty="0" smtClean="0">
                <a:latin typeface="Calibri"/>
                <a:ea typeface="Calibri"/>
                <a:cs typeface="Calibri"/>
                <a:sym typeface="Calibri"/>
              </a:rPr>
              <a:t>Framework </a:t>
            </a:r>
            <a:r>
              <a:rPr lang="en" b="1" dirty="0">
                <a:latin typeface="Calibri"/>
                <a:ea typeface="Calibri"/>
                <a:cs typeface="Calibri"/>
                <a:sym typeface="Calibri"/>
              </a:rPr>
              <a:t>for modern privacy analysis: </a:t>
            </a:r>
            <a:r>
              <a:rPr lang="en" dirty="0">
                <a:latin typeface="Calibri"/>
                <a:ea typeface="Calibri"/>
                <a:cs typeface="Calibri"/>
                <a:sym typeface="Calibri"/>
              </a:rPr>
              <a:t>catalogue privacy controls, identify information uses, threats, and vulnerabilities, and design data programs that align these over data lifecycle.</a:t>
            </a:r>
          </a:p>
          <a:p>
            <a:pPr lvl="0">
              <a:spcBef>
                <a:spcPts val="0"/>
              </a:spcBef>
              <a:buNone/>
            </a:pPr>
            <a:endParaRPr sz="1800" dirty="0">
              <a:solidFill>
                <a:srgbClr val="000000"/>
              </a:solidFill>
            </a:endParaRPr>
          </a:p>
        </p:txBody>
      </p:sp>
    </p:spTree>
    <p:extLst>
      <p:ext uri="{BB962C8B-B14F-4D97-AF65-F5344CB8AC3E}">
        <p14:creationId xmlns:p14="http://schemas.microsoft.com/office/powerpoint/2010/main" val="1190288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381000" y="1600200"/>
            <a:ext cx="8458200" cy="5257800"/>
          </a:xfrm>
        </p:spPr>
        <p:txBody>
          <a:bodyPr>
            <a:normAutofit lnSpcReduction="10000"/>
          </a:bodyPr>
          <a:lstStyle/>
          <a:p>
            <a:pPr marL="0" indent="0">
              <a:buNone/>
            </a:pPr>
            <a:r>
              <a:rPr lang="en-US" u="sng" dirty="0" smtClean="0"/>
              <a:t>Rest of Frontier project (next 9 months):</a:t>
            </a:r>
          </a:p>
          <a:p>
            <a:pPr lvl="1"/>
            <a:r>
              <a:rPr lang="en-US" b="1" dirty="0" smtClean="0"/>
              <a:t>Transition to Practice: </a:t>
            </a:r>
            <a:r>
              <a:rPr lang="en-US" dirty="0" smtClean="0"/>
              <a:t>several tools deployed for sharing of sensitive datasets in the Harvard </a:t>
            </a:r>
            <a:r>
              <a:rPr lang="en-US" dirty="0" err="1" smtClean="0"/>
              <a:t>Dataverse</a:t>
            </a:r>
            <a:endParaRPr lang="en-US" dirty="0" smtClean="0"/>
          </a:p>
          <a:p>
            <a:pPr lvl="1"/>
            <a:r>
              <a:rPr lang="en-US" b="1" dirty="0" smtClean="0"/>
              <a:t>Dissemination: </a:t>
            </a:r>
            <a:r>
              <a:rPr lang="en-US" dirty="0" smtClean="0"/>
              <a:t>write, publish, and present our work for all of the relevant communities (including potential users)</a:t>
            </a:r>
          </a:p>
          <a:p>
            <a:pPr lvl="1"/>
            <a:endParaRPr lang="en-US" b="1" dirty="0"/>
          </a:p>
          <a:p>
            <a:pPr marL="0" indent="0">
              <a:buNone/>
            </a:pPr>
            <a:r>
              <a:rPr lang="en-US" u="sng" dirty="0" smtClean="0"/>
              <a:t>Beyond the Frontier project:</a:t>
            </a:r>
            <a:endParaRPr lang="en-US" dirty="0"/>
          </a:p>
          <a:p>
            <a:pPr lvl="1"/>
            <a:r>
              <a:rPr lang="en-US" b="1" dirty="0" smtClean="0"/>
              <a:t>“Computing over Distributed Sensitive Data” </a:t>
            </a:r>
            <a:r>
              <a:rPr lang="en-US" dirty="0" smtClean="0"/>
              <a:t>(NSF </a:t>
            </a:r>
            <a:r>
              <a:rPr lang="en-US" dirty="0" err="1"/>
              <a:t>SaTC</a:t>
            </a:r>
            <a:r>
              <a:rPr lang="en-US" dirty="0"/>
              <a:t> </a:t>
            </a:r>
            <a:r>
              <a:rPr lang="en-US" dirty="0" smtClean="0"/>
              <a:t>Large)</a:t>
            </a:r>
            <a:endParaRPr lang="en-US" b="1" dirty="0" smtClean="0"/>
          </a:p>
          <a:p>
            <a:pPr lvl="1"/>
            <a:r>
              <a:rPr lang="en-US" b="1" dirty="0" smtClean="0"/>
              <a:t>“</a:t>
            </a:r>
            <a:r>
              <a:rPr lang="en-US" b="1" dirty="0"/>
              <a:t>Applying Theoretical Advances in Privacy to Computational Social Science </a:t>
            </a:r>
            <a:r>
              <a:rPr lang="en-US" b="1" dirty="0" smtClean="0"/>
              <a:t>Practice” </a:t>
            </a:r>
            <a:r>
              <a:rPr lang="en-US" dirty="0" smtClean="0"/>
              <a:t>(</a:t>
            </a:r>
            <a:r>
              <a:rPr lang="en-US" dirty="0"/>
              <a:t>Sloan </a:t>
            </a:r>
            <a:r>
              <a:rPr lang="en-US" dirty="0" smtClean="0"/>
              <a:t>Foundation)</a:t>
            </a:r>
            <a:endParaRPr lang="en-US" b="1" dirty="0" smtClean="0"/>
          </a:p>
          <a:p>
            <a:pPr lvl="1"/>
            <a:r>
              <a:rPr lang="en-US" b="1" dirty="0" smtClean="0"/>
              <a:t>“Formal Privacy Models and Title 13” </a:t>
            </a:r>
            <a:r>
              <a:rPr lang="en-US" dirty="0" smtClean="0"/>
              <a:t>(Census)</a:t>
            </a:r>
            <a:endParaRPr lang="en-US" b="1" dirty="0" smtClean="0"/>
          </a:p>
          <a:p>
            <a:pPr lvl="1"/>
            <a:r>
              <a:rPr lang="en-US" b="1" dirty="0" smtClean="0"/>
              <a:t>Production-level Tools </a:t>
            </a:r>
            <a:r>
              <a:rPr lang="en-US" dirty="0" smtClean="0"/>
              <a:t>for long-term, wide use (in planning)</a:t>
            </a:r>
          </a:p>
          <a:p>
            <a:pPr lvl="1"/>
            <a:endParaRPr lang="en-US" dirty="0"/>
          </a:p>
          <a:p>
            <a:pPr marL="0" indent="0">
              <a:buNone/>
            </a:pPr>
            <a:r>
              <a:rPr lang="en-US" u="sng" dirty="0" smtClean="0"/>
              <a:t>For more info:</a:t>
            </a:r>
            <a:r>
              <a:rPr lang="en-US" dirty="0" smtClean="0"/>
              <a:t> Tuesday poster session (46-B-R)</a:t>
            </a:r>
            <a:endParaRPr lang="en-US" sz="2000" dirty="0" smtClean="0"/>
          </a:p>
          <a:p>
            <a:pPr marL="0" indent="0">
              <a:buNone/>
            </a:pPr>
            <a:r>
              <a:rPr lang="en-US" sz="2000" dirty="0"/>
              <a:t>a</a:t>
            </a:r>
            <a:r>
              <a:rPr lang="en-US" sz="2000" dirty="0" smtClean="0"/>
              <a:t>nd http://privacytools.seas.harvard.edu/</a:t>
            </a:r>
          </a:p>
        </p:txBody>
      </p:sp>
      <p:pic>
        <p:nvPicPr>
          <p:cNvPr id="10242" name="Picture 2" descr="C:\Users\Salil.SalilSurface\AppData\Local\Microsoft\Windows\INetCache\IE\C9WQVZGH\calendar_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8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192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stCxn id="5" idx="2"/>
            <a:endCxn id="8" idx="1"/>
          </p:cNvCxnSpPr>
          <p:nvPr/>
        </p:nvCxnSpPr>
        <p:spPr>
          <a:xfrm>
            <a:off x="3014667" y="5243155"/>
            <a:ext cx="1331653" cy="101765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31" y="5562600"/>
            <a:ext cx="4030469" cy="55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355629"/>
            <a:ext cx="714375" cy="761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2" name="Group 61"/>
          <p:cNvGrpSpPr>
            <a:grpSpLocks noChangeAspect="1"/>
          </p:cNvGrpSpPr>
          <p:nvPr/>
        </p:nvGrpSpPr>
        <p:grpSpPr>
          <a:xfrm>
            <a:off x="5642948" y="5486400"/>
            <a:ext cx="3577252" cy="901856"/>
            <a:chOff x="1371600" y="3321050"/>
            <a:chExt cx="5202238" cy="1311529"/>
          </a:xfrm>
        </p:grpSpPr>
        <p:pic>
          <p:nvPicPr>
            <p:cNvPr id="63" name="Picture 2" descr="C:\Users\salilv\Desktop\active\Privacy for Social Science Research\NSF SaTC Proposal Jan 2012\privacy_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8" y="3321050"/>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C:\Users\salilv\Desktop\active\Privacy for Social Science Research\NSF SaTC Proposal Jan 2012\privacy_1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8163" y="3635375"/>
              <a:ext cx="34956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C:\Users\salilv\Desktop\active\Privacy for Social Science Research\NSF SaTC Proposal Jan 2012\privacy_0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3188" y="3635375"/>
              <a:ext cx="17049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 descr="C:\Users\salilv\Desktop\active\Privacy for Social Science Research\NSF SaTC Proposal Jan 2012\privacy_13.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032504"/>
              <a:ext cx="1704975" cy="6000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Our Goal</a:t>
            </a:r>
            <a:endParaRPr lang="en-US" dirty="0"/>
          </a:p>
        </p:txBody>
      </p:sp>
      <p:sp>
        <p:nvSpPr>
          <p:cNvPr id="5" name="TextBox 4"/>
          <p:cNvSpPr txBox="1"/>
          <p:nvPr/>
        </p:nvSpPr>
        <p:spPr>
          <a:xfrm>
            <a:off x="2388534" y="4535269"/>
            <a:ext cx="1252266" cy="707886"/>
          </a:xfrm>
          <a:prstGeom prst="rect">
            <a:avLst/>
          </a:prstGeom>
          <a:noFill/>
        </p:spPr>
        <p:txBody>
          <a:bodyPr wrap="none" rtlCol="0">
            <a:spAutoFit/>
          </a:bodyPr>
          <a:lstStyle/>
          <a:p>
            <a:pPr algn="ctr"/>
            <a:r>
              <a:rPr lang="en-US" sz="2000" dirty="0" smtClean="0">
                <a:solidFill>
                  <a:schemeClr val="accent1">
                    <a:lumMod val="75000"/>
                  </a:schemeClr>
                </a:solidFill>
              </a:rPr>
              <a:t>computer</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6" name="TextBox 5"/>
          <p:cNvSpPr txBox="1"/>
          <p:nvPr/>
        </p:nvSpPr>
        <p:spPr>
          <a:xfrm>
            <a:off x="4278903" y="3221503"/>
            <a:ext cx="1055097" cy="707886"/>
          </a:xfrm>
          <a:prstGeom prst="rect">
            <a:avLst/>
          </a:prstGeom>
          <a:noFill/>
        </p:spPr>
        <p:txBody>
          <a:bodyPr wrap="none" rtlCol="0">
            <a:spAutoFit/>
          </a:bodyPr>
          <a:lstStyle/>
          <a:p>
            <a:pPr algn="ctr"/>
            <a:r>
              <a:rPr lang="en-US" sz="2000" dirty="0" smtClean="0">
                <a:solidFill>
                  <a:schemeClr val="accent1">
                    <a:lumMod val="75000"/>
                  </a:schemeClr>
                </a:solidFill>
              </a:rPr>
              <a:t>social</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7" name="TextBox 6"/>
          <p:cNvSpPr txBox="1"/>
          <p:nvPr/>
        </p:nvSpPr>
        <p:spPr>
          <a:xfrm>
            <a:off x="5686146" y="4673769"/>
            <a:ext cx="1667444" cy="400110"/>
          </a:xfrm>
          <a:prstGeom prst="rect">
            <a:avLst/>
          </a:prstGeom>
          <a:noFill/>
        </p:spPr>
        <p:txBody>
          <a:bodyPr wrap="none" rtlCol="0">
            <a:spAutoFit/>
          </a:bodyPr>
          <a:lstStyle/>
          <a:p>
            <a:pPr algn="ctr"/>
            <a:r>
              <a:rPr lang="en-US" sz="2000" dirty="0" smtClean="0">
                <a:solidFill>
                  <a:schemeClr val="accent1">
                    <a:lumMod val="75000"/>
                  </a:schemeClr>
                </a:solidFill>
              </a:rPr>
              <a:t>data science</a:t>
            </a:r>
            <a:endParaRPr lang="en-US" sz="2000" dirty="0">
              <a:solidFill>
                <a:schemeClr val="accent1">
                  <a:lumMod val="75000"/>
                </a:schemeClr>
              </a:solidFill>
            </a:endParaRPr>
          </a:p>
        </p:txBody>
      </p:sp>
      <p:sp>
        <p:nvSpPr>
          <p:cNvPr id="8" name="TextBox 7"/>
          <p:cNvSpPr txBox="1"/>
          <p:nvPr/>
        </p:nvSpPr>
        <p:spPr>
          <a:xfrm>
            <a:off x="4346320" y="5906869"/>
            <a:ext cx="841898" cy="707886"/>
          </a:xfrm>
          <a:prstGeom prst="rect">
            <a:avLst/>
          </a:prstGeom>
          <a:noFill/>
        </p:spPr>
        <p:txBody>
          <a:bodyPr wrap="none" rtlCol="0">
            <a:spAutoFit/>
          </a:bodyPr>
          <a:lstStyle/>
          <a:p>
            <a:pPr algn="ctr"/>
            <a:r>
              <a:rPr lang="en-US" sz="2000" dirty="0" smtClean="0">
                <a:solidFill>
                  <a:schemeClr val="accent1">
                    <a:lumMod val="75000"/>
                  </a:schemeClr>
                </a:solidFill>
              </a:rPr>
              <a:t>law</a:t>
            </a:r>
            <a:r>
              <a:rPr lang="en-US" sz="2000" dirty="0">
                <a:solidFill>
                  <a:schemeClr val="accent1">
                    <a:lumMod val="75000"/>
                  </a:schemeClr>
                </a:solidFill>
              </a:rPr>
              <a:t> </a:t>
            </a:r>
            <a:r>
              <a:rPr lang="en-US" sz="2000" dirty="0" smtClean="0">
                <a:solidFill>
                  <a:schemeClr val="accent1">
                    <a:lumMod val="75000"/>
                  </a:schemeClr>
                </a:solidFill>
              </a:rPr>
              <a:t>&amp;</a:t>
            </a:r>
            <a:br>
              <a:rPr lang="en-US" sz="2000" dirty="0" smtClean="0">
                <a:solidFill>
                  <a:schemeClr val="accent1">
                    <a:lumMod val="75000"/>
                  </a:schemeClr>
                </a:solidFill>
              </a:rPr>
            </a:br>
            <a:r>
              <a:rPr lang="en-US" sz="2000" dirty="0" smtClean="0">
                <a:solidFill>
                  <a:schemeClr val="accent1">
                    <a:lumMod val="75000"/>
                  </a:schemeClr>
                </a:solidFill>
              </a:rPr>
              <a:t>policy</a:t>
            </a:r>
            <a:endParaRPr lang="en-US" sz="2000" dirty="0">
              <a:solidFill>
                <a:schemeClr val="accent1">
                  <a:lumMod val="75000"/>
                </a:schemeClr>
              </a:solidFill>
            </a:endParaRPr>
          </a:p>
        </p:txBody>
      </p:sp>
      <p:cxnSp>
        <p:nvCxnSpPr>
          <p:cNvPr id="10" name="Straight Connector 9"/>
          <p:cNvCxnSpPr>
            <a:stCxn id="6" idx="2"/>
            <a:endCxn id="8" idx="0"/>
          </p:cNvCxnSpPr>
          <p:nvPr/>
        </p:nvCxnSpPr>
        <p:spPr>
          <a:xfrm flipH="1">
            <a:off x="4767269" y="3929389"/>
            <a:ext cx="39183" cy="1977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7" idx="1"/>
          </p:cNvCxnSpPr>
          <p:nvPr/>
        </p:nvCxnSpPr>
        <p:spPr>
          <a:xfrm flipV="1">
            <a:off x="3640800" y="4873824"/>
            <a:ext cx="2045346" cy="15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0"/>
            <a:endCxn id="6" idx="1"/>
          </p:cNvCxnSpPr>
          <p:nvPr/>
        </p:nvCxnSpPr>
        <p:spPr>
          <a:xfrm flipV="1">
            <a:off x="3014667" y="3575446"/>
            <a:ext cx="1264236" cy="959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a:endCxn id="7" idx="0"/>
          </p:cNvCxnSpPr>
          <p:nvPr/>
        </p:nvCxnSpPr>
        <p:spPr>
          <a:xfrm>
            <a:off x="5334000" y="3575446"/>
            <a:ext cx="1185868" cy="1098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8" idx="3"/>
          </p:cNvCxnSpPr>
          <p:nvPr/>
        </p:nvCxnSpPr>
        <p:spPr>
          <a:xfrm flipH="1">
            <a:off x="5188218" y="5073879"/>
            <a:ext cx="1331650" cy="11869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 name="Picture 8" descr="crcs">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 r="38200"/>
          <a:stretch/>
        </p:blipFill>
        <p:spPr bwMode="auto">
          <a:xfrm>
            <a:off x="848759" y="3657600"/>
            <a:ext cx="2978301" cy="602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lilv\Desktop\active\Privacy for Social Science Research\NSF SaTC Proposal Jan 2012\iqss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7414" y="3659536"/>
            <a:ext cx="2123092" cy="8238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salilv\Desktop\3575000735_6ba08467d9_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51019" y="1134006"/>
            <a:ext cx="2018291"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837565">
            <a:off x="2029002" y="1354364"/>
            <a:ext cx="915635" cy="369332"/>
          </a:xfrm>
          <a:prstGeom prst="rect">
            <a:avLst/>
          </a:prstGeom>
          <a:noFill/>
        </p:spPr>
        <p:txBody>
          <a:bodyPr wrap="none" rtlCol="0">
            <a:spAutoFit/>
          </a:bodyPr>
          <a:lstStyle/>
          <a:p>
            <a:r>
              <a:rPr lang="en-US" dirty="0" smtClean="0"/>
              <a:t>privacy</a:t>
            </a:r>
            <a:endParaRPr lang="en-US" dirty="0"/>
          </a:p>
        </p:txBody>
      </p:sp>
      <p:sp>
        <p:nvSpPr>
          <p:cNvPr id="23" name="TextBox 22"/>
          <p:cNvSpPr txBox="1"/>
          <p:nvPr/>
        </p:nvSpPr>
        <p:spPr>
          <a:xfrm rot="21124548">
            <a:off x="3295132" y="1644018"/>
            <a:ext cx="1210588" cy="369332"/>
          </a:xfrm>
          <a:prstGeom prst="rect">
            <a:avLst/>
          </a:prstGeom>
          <a:noFill/>
        </p:spPr>
        <p:txBody>
          <a:bodyPr wrap="none" rtlCol="0">
            <a:spAutoFit/>
          </a:bodyPr>
          <a:lstStyle/>
          <a:p>
            <a:r>
              <a:rPr lang="en-US" dirty="0"/>
              <a:t>o</a:t>
            </a:r>
            <a:r>
              <a:rPr lang="en-US" dirty="0" smtClean="0"/>
              <a:t>pen data</a:t>
            </a:r>
            <a:endParaRPr lang="en-US" dirty="0"/>
          </a:p>
        </p:txBody>
      </p:sp>
      <p:cxnSp>
        <p:nvCxnSpPr>
          <p:cNvPr id="25" name="Straight Connector 24"/>
          <p:cNvCxnSpPr/>
          <p:nvPr/>
        </p:nvCxnSpPr>
        <p:spPr>
          <a:xfrm>
            <a:off x="6019800" y="1156602"/>
            <a:ext cx="0" cy="1205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19800" y="2362200"/>
            <a:ext cx="1372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32965" y="2364874"/>
            <a:ext cx="915635" cy="369332"/>
          </a:xfrm>
          <a:prstGeom prst="rect">
            <a:avLst/>
          </a:prstGeom>
          <a:noFill/>
        </p:spPr>
        <p:txBody>
          <a:bodyPr wrap="none" rtlCol="0">
            <a:spAutoFit/>
          </a:bodyPr>
          <a:lstStyle/>
          <a:p>
            <a:r>
              <a:rPr lang="en-US" dirty="0" smtClean="0"/>
              <a:t>privacy</a:t>
            </a:r>
            <a:endParaRPr lang="en-US" dirty="0"/>
          </a:p>
        </p:txBody>
      </p:sp>
      <p:sp>
        <p:nvSpPr>
          <p:cNvPr id="31" name="TextBox 30"/>
          <p:cNvSpPr txBox="1"/>
          <p:nvPr/>
        </p:nvSpPr>
        <p:spPr>
          <a:xfrm>
            <a:off x="5287399" y="1066800"/>
            <a:ext cx="710451" cy="369332"/>
          </a:xfrm>
          <a:prstGeom prst="rect">
            <a:avLst/>
          </a:prstGeom>
          <a:noFill/>
        </p:spPr>
        <p:txBody>
          <a:bodyPr wrap="none" rtlCol="0">
            <a:spAutoFit/>
          </a:bodyPr>
          <a:lstStyle/>
          <a:p>
            <a:r>
              <a:rPr lang="en-US" dirty="0" smtClean="0"/>
              <a:t>utility</a:t>
            </a:r>
            <a:endParaRPr lang="en-US" dirty="0"/>
          </a:p>
        </p:txBody>
      </p:sp>
      <p:sp>
        <p:nvSpPr>
          <p:cNvPr id="35" name="Freeform 34"/>
          <p:cNvSpPr/>
          <p:nvPr/>
        </p:nvSpPr>
        <p:spPr>
          <a:xfrm>
            <a:off x="6041340" y="1172476"/>
            <a:ext cx="1313896" cy="1180730"/>
          </a:xfrm>
          <a:custGeom>
            <a:avLst/>
            <a:gdLst>
              <a:gd name="connsiteX0" fmla="*/ 0 w 1313896"/>
              <a:gd name="connsiteY0" fmla="*/ 0 h 1180730"/>
              <a:gd name="connsiteX1" fmla="*/ 230820 w 1313896"/>
              <a:gd name="connsiteY1" fmla="*/ 923277 h 1180730"/>
              <a:gd name="connsiteX2" fmla="*/ 1313896 w 1313896"/>
              <a:gd name="connsiteY2" fmla="*/ 1180730 h 1180730"/>
            </a:gdLst>
            <a:ahLst/>
            <a:cxnLst>
              <a:cxn ang="0">
                <a:pos x="connsiteX0" y="connsiteY0"/>
              </a:cxn>
              <a:cxn ang="0">
                <a:pos x="connsiteX1" y="connsiteY1"/>
              </a:cxn>
              <a:cxn ang="0">
                <a:pos x="connsiteX2" y="connsiteY2"/>
              </a:cxn>
            </a:cxnLst>
            <a:rect l="l" t="t" r="r" b="b"/>
            <a:pathLst>
              <a:path w="1313896" h="1180730">
                <a:moveTo>
                  <a:pt x="0" y="0"/>
                </a:moveTo>
                <a:cubicBezTo>
                  <a:pt x="5918" y="363244"/>
                  <a:pt x="11837" y="726489"/>
                  <a:pt x="230820" y="923277"/>
                </a:cubicBezTo>
                <a:cubicBezTo>
                  <a:pt x="449803" y="1120065"/>
                  <a:pt x="881849" y="1150397"/>
                  <a:pt x="1313896" y="1180730"/>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021366" y="1172476"/>
            <a:ext cx="1358284" cy="1162975"/>
          </a:xfrm>
          <a:custGeom>
            <a:avLst/>
            <a:gdLst>
              <a:gd name="connsiteX0" fmla="*/ 0 w 1358284"/>
              <a:gd name="connsiteY0" fmla="*/ 0 h 1162975"/>
              <a:gd name="connsiteX1" fmla="*/ 816746 w 1358284"/>
              <a:gd name="connsiteY1" fmla="*/ 390617 h 1162975"/>
              <a:gd name="connsiteX2" fmla="*/ 1358284 w 1358284"/>
              <a:gd name="connsiteY2" fmla="*/ 1162975 h 1162975"/>
            </a:gdLst>
            <a:ahLst/>
            <a:cxnLst>
              <a:cxn ang="0">
                <a:pos x="connsiteX0" y="connsiteY0"/>
              </a:cxn>
              <a:cxn ang="0">
                <a:pos x="connsiteX1" y="connsiteY1"/>
              </a:cxn>
              <a:cxn ang="0">
                <a:pos x="connsiteX2" y="connsiteY2"/>
              </a:cxn>
            </a:cxnLst>
            <a:rect l="l" t="t" r="r" b="b"/>
            <a:pathLst>
              <a:path w="1358284" h="1162975">
                <a:moveTo>
                  <a:pt x="0" y="0"/>
                </a:moveTo>
                <a:cubicBezTo>
                  <a:pt x="295182" y="98394"/>
                  <a:pt x="590365" y="196788"/>
                  <a:pt x="816746" y="390617"/>
                </a:cubicBezTo>
                <a:cubicBezTo>
                  <a:pt x="1043127" y="584446"/>
                  <a:pt x="1358284" y="1162975"/>
                  <a:pt x="1358284" y="1162975"/>
                </a:cubicBezTo>
              </a:path>
            </a:pathLst>
          </a:cu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354199" y="1638533"/>
            <a:ext cx="482891" cy="409873"/>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5336" y="1407700"/>
            <a:ext cx="1345240" cy="461665"/>
          </a:xfrm>
          <a:prstGeom prst="rect">
            <a:avLst/>
          </a:prstGeom>
          <a:noFill/>
        </p:spPr>
        <p:txBody>
          <a:bodyPr wrap="none" rtlCol="0">
            <a:spAutoFit/>
          </a:bodyPr>
          <a:lstStyle/>
          <a:p>
            <a:r>
              <a:rPr lang="en-US" sz="2400" dirty="0" smtClean="0">
                <a:solidFill>
                  <a:schemeClr val="accent1">
                    <a:lumMod val="75000"/>
                  </a:schemeClr>
                </a:solidFill>
              </a:rPr>
              <a:t>Achieve</a:t>
            </a:r>
            <a:r>
              <a:rPr lang="en-US" dirty="0" smtClean="0">
                <a:solidFill>
                  <a:schemeClr val="accent1">
                    <a:lumMod val="75000"/>
                  </a:schemeClr>
                </a:solidFill>
              </a:rPr>
              <a:t>:</a:t>
            </a:r>
            <a:endParaRPr lang="en-US" dirty="0">
              <a:solidFill>
                <a:schemeClr val="accent1">
                  <a:lumMod val="75000"/>
                </a:schemeClr>
              </a:solidFill>
            </a:endParaRPr>
          </a:p>
        </p:txBody>
      </p:sp>
      <p:sp>
        <p:nvSpPr>
          <p:cNvPr id="41" name="TextBox 40"/>
          <p:cNvSpPr txBox="1"/>
          <p:nvPr/>
        </p:nvSpPr>
        <p:spPr>
          <a:xfrm>
            <a:off x="4671009" y="1407700"/>
            <a:ext cx="389850" cy="461665"/>
          </a:xfrm>
          <a:prstGeom prst="rect">
            <a:avLst/>
          </a:prstGeom>
          <a:noFill/>
        </p:spPr>
        <p:txBody>
          <a:bodyPr wrap="none" rtlCol="0">
            <a:spAutoFit/>
          </a:bodyPr>
          <a:lstStyle/>
          <a:p>
            <a:r>
              <a:rPr lang="en-US" sz="2400" dirty="0" smtClean="0">
                <a:solidFill>
                  <a:schemeClr val="accent1">
                    <a:lumMod val="75000"/>
                  </a:schemeClr>
                </a:solidFill>
              </a:rPr>
              <a:t>&amp;</a:t>
            </a:r>
            <a:endParaRPr lang="en-US" dirty="0">
              <a:solidFill>
                <a:schemeClr val="accent1">
                  <a:lumMod val="75000"/>
                </a:schemeClr>
              </a:solidFill>
            </a:endParaRPr>
          </a:p>
        </p:txBody>
      </p:sp>
      <p:sp>
        <p:nvSpPr>
          <p:cNvPr id="42" name="TextBox 41"/>
          <p:cNvSpPr txBox="1"/>
          <p:nvPr/>
        </p:nvSpPr>
        <p:spPr>
          <a:xfrm>
            <a:off x="609600" y="2581806"/>
            <a:ext cx="688843" cy="461665"/>
          </a:xfrm>
          <a:prstGeom prst="rect">
            <a:avLst/>
          </a:prstGeom>
          <a:noFill/>
        </p:spPr>
        <p:txBody>
          <a:bodyPr wrap="none" rtlCol="0">
            <a:spAutoFit/>
          </a:bodyPr>
          <a:lstStyle/>
          <a:p>
            <a:r>
              <a:rPr lang="en-US" sz="2400" dirty="0" smtClean="0">
                <a:solidFill>
                  <a:schemeClr val="accent1">
                    <a:lumMod val="75000"/>
                  </a:schemeClr>
                </a:solidFill>
              </a:rPr>
              <a:t>Via</a:t>
            </a:r>
            <a:r>
              <a:rPr lang="en-US" dirty="0" smtClean="0">
                <a:solidFill>
                  <a:schemeClr val="accent1">
                    <a:lumMod val="75000"/>
                  </a:schemeClr>
                </a:solidFill>
              </a:rPr>
              <a:t>:</a:t>
            </a:r>
            <a:endParaRPr lang="en-US" dirty="0">
              <a:solidFill>
                <a:schemeClr val="accent1">
                  <a:lumMod val="75000"/>
                </a:schemeClr>
              </a:solidFill>
            </a:endParaRPr>
          </a:p>
        </p:txBody>
      </p:sp>
      <p:pic>
        <p:nvPicPr>
          <p:cNvPr id="1027" name="Picture 3" descr="C:\Users\salilv\Desktop\active\Privacy for Social Science Research\NSF SaTC Proposal Jan 2012\airoldi.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43766" y="4673769"/>
            <a:ext cx="684438" cy="647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Chong-sep09.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3536472"/>
            <a:ext cx="478318" cy="7971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lilv\Desktop\active\Privacy for Social Science Research\NSF SaTC Proposal Jan 2012\king-cropped.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81928" y="3502463"/>
            <a:ext cx="794589" cy="774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lilv\Desktop\active\Privacy for Social Science Research\NSF SaTC Proposal Jan 2012\merce_crosa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20507" y="3504044"/>
            <a:ext cx="669338" cy="8121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 descr="C:\Users\salilv\Desktop\active\Privacy for Social Science Research\NSF SaTC Proposal Jan 2012\Sweeney6small.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7227" t="10166" r="18637"/>
          <a:stretch/>
        </p:blipFill>
        <p:spPr bwMode="auto">
          <a:xfrm>
            <a:off x="5394960" y="5257800"/>
            <a:ext cx="731520" cy="80772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81000" y="4335271"/>
            <a:ext cx="787395" cy="338554"/>
          </a:xfrm>
          <a:prstGeom prst="rect">
            <a:avLst/>
          </a:prstGeom>
          <a:noFill/>
        </p:spPr>
        <p:txBody>
          <a:bodyPr wrap="none" rtlCol="0">
            <a:spAutoFit/>
          </a:bodyPr>
          <a:lstStyle/>
          <a:p>
            <a:r>
              <a:rPr lang="en-US" sz="1600" dirty="0" smtClean="0"/>
              <a:t>Chong</a:t>
            </a:r>
            <a:endParaRPr lang="en-US" sz="1600" dirty="0"/>
          </a:p>
        </p:txBody>
      </p:sp>
      <p:sp>
        <p:nvSpPr>
          <p:cNvPr id="51" name="TextBox 50"/>
          <p:cNvSpPr txBox="1"/>
          <p:nvPr/>
        </p:nvSpPr>
        <p:spPr>
          <a:xfrm>
            <a:off x="3429000" y="4348003"/>
            <a:ext cx="874727" cy="338554"/>
          </a:xfrm>
          <a:prstGeom prst="rect">
            <a:avLst/>
          </a:prstGeom>
          <a:noFill/>
        </p:spPr>
        <p:txBody>
          <a:bodyPr wrap="none" rtlCol="0">
            <a:spAutoFit/>
          </a:bodyPr>
          <a:lstStyle/>
          <a:p>
            <a:r>
              <a:rPr lang="en-US" sz="1600" dirty="0" smtClean="0"/>
              <a:t>Vadhan</a:t>
            </a:r>
            <a:endParaRPr lang="en-US" sz="1600" dirty="0"/>
          </a:p>
        </p:txBody>
      </p:sp>
      <p:sp>
        <p:nvSpPr>
          <p:cNvPr id="52" name="TextBox 51"/>
          <p:cNvSpPr txBox="1"/>
          <p:nvPr/>
        </p:nvSpPr>
        <p:spPr>
          <a:xfrm>
            <a:off x="3432590" y="4930076"/>
            <a:ext cx="846707" cy="338554"/>
          </a:xfrm>
          <a:prstGeom prst="rect">
            <a:avLst/>
          </a:prstGeom>
          <a:noFill/>
        </p:spPr>
        <p:txBody>
          <a:bodyPr wrap="none" rtlCol="0">
            <a:spAutoFit/>
          </a:bodyPr>
          <a:lstStyle/>
          <a:p>
            <a:r>
              <a:rPr lang="en-US" sz="1600" dirty="0" smtClean="0"/>
              <a:t>Gasser</a:t>
            </a:r>
            <a:endParaRPr lang="en-US" sz="1600" dirty="0"/>
          </a:p>
        </p:txBody>
      </p:sp>
      <p:sp>
        <p:nvSpPr>
          <p:cNvPr id="54" name="TextBox 53"/>
          <p:cNvSpPr txBox="1"/>
          <p:nvPr/>
        </p:nvSpPr>
        <p:spPr>
          <a:xfrm>
            <a:off x="5219158" y="4930076"/>
            <a:ext cx="1026243" cy="338554"/>
          </a:xfrm>
          <a:prstGeom prst="rect">
            <a:avLst/>
          </a:prstGeom>
          <a:noFill/>
        </p:spPr>
        <p:txBody>
          <a:bodyPr wrap="none" rtlCol="0">
            <a:spAutoFit/>
          </a:bodyPr>
          <a:lstStyle/>
          <a:p>
            <a:r>
              <a:rPr lang="en-US" sz="1600" dirty="0" smtClean="0"/>
              <a:t>Sweeney</a:t>
            </a:r>
            <a:endParaRPr lang="en-US" sz="1600" dirty="0"/>
          </a:p>
        </p:txBody>
      </p:sp>
      <p:sp>
        <p:nvSpPr>
          <p:cNvPr id="55" name="TextBox 54"/>
          <p:cNvSpPr txBox="1"/>
          <p:nvPr/>
        </p:nvSpPr>
        <p:spPr>
          <a:xfrm>
            <a:off x="5478783" y="4277187"/>
            <a:ext cx="593432" cy="338554"/>
          </a:xfrm>
          <a:prstGeom prst="rect">
            <a:avLst/>
          </a:prstGeom>
          <a:noFill/>
        </p:spPr>
        <p:txBody>
          <a:bodyPr wrap="none" rtlCol="0">
            <a:spAutoFit/>
          </a:bodyPr>
          <a:lstStyle/>
          <a:p>
            <a:r>
              <a:rPr lang="en-US" sz="1600" dirty="0" smtClean="0"/>
              <a:t>King</a:t>
            </a:r>
            <a:endParaRPr lang="en-US" sz="1600" dirty="0"/>
          </a:p>
        </p:txBody>
      </p:sp>
      <p:sp>
        <p:nvSpPr>
          <p:cNvPr id="56" name="TextBox 55"/>
          <p:cNvSpPr txBox="1"/>
          <p:nvPr/>
        </p:nvSpPr>
        <p:spPr>
          <a:xfrm>
            <a:off x="8233917" y="4309646"/>
            <a:ext cx="833883" cy="338554"/>
          </a:xfrm>
          <a:prstGeom prst="rect">
            <a:avLst/>
          </a:prstGeom>
          <a:noFill/>
        </p:spPr>
        <p:txBody>
          <a:bodyPr wrap="none" rtlCol="0">
            <a:spAutoFit/>
          </a:bodyPr>
          <a:lstStyle/>
          <a:p>
            <a:r>
              <a:rPr lang="en-US" sz="1600" dirty="0" smtClean="0"/>
              <a:t>Crosas</a:t>
            </a:r>
            <a:endParaRPr lang="en-US" sz="1600" dirty="0"/>
          </a:p>
        </p:txBody>
      </p:sp>
      <p:sp>
        <p:nvSpPr>
          <p:cNvPr id="43" name="TextBox 42"/>
          <p:cNvSpPr txBox="1"/>
          <p:nvPr/>
        </p:nvSpPr>
        <p:spPr>
          <a:xfrm>
            <a:off x="7928204" y="4812773"/>
            <a:ext cx="825867" cy="369332"/>
          </a:xfrm>
          <a:prstGeom prst="rect">
            <a:avLst/>
          </a:prstGeom>
          <a:noFill/>
        </p:spPr>
        <p:txBody>
          <a:bodyPr wrap="none" rtlCol="0">
            <a:spAutoFit/>
          </a:bodyPr>
          <a:lstStyle/>
          <a:p>
            <a:r>
              <a:rPr lang="en-US" dirty="0" smtClean="0"/>
              <a:t>Airoldi</a:t>
            </a:r>
            <a:endParaRPr lang="en-US" dirty="0"/>
          </a:p>
        </p:txBody>
      </p:sp>
      <p:pic>
        <p:nvPicPr>
          <p:cNvPr id="2050" name="Picture 2" descr="C:\Users\salilv\Desktop\active\Privacy for Social Science Research\NSF SaTC Proposal Jan 2012\altman.jpg"/>
          <p:cNvPicPr>
            <a:picLocks noChangeAspect="1" noChangeArrowheads="1"/>
          </p:cNvPicPr>
          <p:nvPr/>
        </p:nvPicPr>
        <p:blipFill rotWithShape="1">
          <a:blip r:embed="rId18">
            <a:extLst>
              <a:ext uri="{28A0092B-C50C-407E-A947-70E740481C1C}">
                <a14:useLocalDpi xmlns:a14="http://schemas.microsoft.com/office/drawing/2010/main" val="0"/>
              </a:ext>
            </a:extLst>
          </a:blip>
          <a:srcRect l="28093" t="-3" r="4879" b="55065"/>
          <a:stretch/>
        </p:blipFill>
        <p:spPr bwMode="auto">
          <a:xfrm>
            <a:off x="4406250" y="227700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5292094" y="2549540"/>
            <a:ext cx="880369" cy="615553"/>
          </a:xfrm>
          <a:prstGeom prst="rect">
            <a:avLst/>
          </a:prstGeom>
          <a:noFill/>
        </p:spPr>
        <p:txBody>
          <a:bodyPr wrap="none" rtlCol="0">
            <a:spAutoFit/>
          </a:bodyPr>
          <a:lstStyle/>
          <a:p>
            <a:r>
              <a:rPr lang="en-US" sz="1600" dirty="0" smtClean="0"/>
              <a:t>Altman </a:t>
            </a:r>
            <a:br>
              <a:rPr lang="en-US" sz="1600" dirty="0" smtClean="0"/>
            </a:br>
            <a:endParaRPr lang="en-US" dirty="0" smtClean="0"/>
          </a:p>
        </p:txBody>
      </p:sp>
      <p:pic>
        <p:nvPicPr>
          <p:cNvPr id="2052" name="Picture 4" descr="C:\Users\salilv\Desktop\active\Privacy for Social Science Research\NSF SaTC Proposal Jan 2012\kobbi.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16675" y="2743200"/>
            <a:ext cx="609104" cy="8299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71600" y="2213218"/>
            <a:ext cx="1439818" cy="584775"/>
          </a:xfrm>
          <a:prstGeom prst="rect">
            <a:avLst/>
          </a:prstGeom>
          <a:noFill/>
        </p:spPr>
        <p:txBody>
          <a:bodyPr wrap="none" rtlCol="0">
            <a:spAutoFit/>
          </a:bodyPr>
          <a:lstStyle/>
          <a:p>
            <a:pPr algn="ctr"/>
            <a:r>
              <a:rPr lang="en-US" sz="1600" dirty="0" smtClean="0"/>
              <a:t>Nissim </a:t>
            </a:r>
          </a:p>
          <a:p>
            <a:pPr algn="ctr"/>
            <a:r>
              <a:rPr lang="en-US" sz="1600" dirty="0" smtClean="0"/>
              <a:t>(Georgetown)</a:t>
            </a:r>
          </a:p>
        </p:txBody>
      </p:sp>
      <mc:AlternateContent xmlns:mc="http://schemas.openxmlformats.org/markup-compatibility/2006" xmlns:p14="http://schemas.microsoft.com/office/powerpoint/2010/main">
        <mc:Choice Requires="p14">
          <p:contentPart p14:bwMode="auto" r:id="rId20">
            <p14:nvContentPartPr>
              <p14:cNvPr id="2109" name="Ink 2108"/>
              <p14:cNvContentPartPr/>
              <p14:nvPr/>
            </p14:nvContentPartPr>
            <p14:xfrm>
              <a:off x="-1411640" y="3041880"/>
              <a:ext cx="25200" cy="16200"/>
            </p14:xfrm>
          </p:contentPart>
        </mc:Choice>
        <mc:Fallback xmlns="">
          <p:pic>
            <p:nvPicPr>
              <p:cNvPr id="2109" name="Ink 2108"/>
              <p:cNvPicPr/>
              <p:nvPr/>
            </p:nvPicPr>
            <p:blipFill>
              <a:blip r:embed="rId23"/>
              <a:stretch>
                <a:fillRect/>
              </a:stretch>
            </p:blipFill>
            <p:spPr>
              <a:xfrm>
                <a:off x="-1421360" y="3035400"/>
                <a:ext cx="40320" cy="32400"/>
              </a:xfrm>
              <a:prstGeom prst="rect">
                <a:avLst/>
              </a:prstGeom>
            </p:spPr>
          </p:pic>
        </mc:Fallback>
      </mc:AlternateContent>
      <p:pic>
        <p:nvPicPr>
          <p:cNvPr id="11267" name="Picture 3" descr="C:\Users\Salil\Desktop\active2\public_html\2013photo-lowres.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25783" r="7650" b="44358"/>
          <a:stretch/>
        </p:blipFill>
        <p:spPr bwMode="auto">
          <a:xfrm>
            <a:off x="3427804" y="3505201"/>
            <a:ext cx="711815" cy="8910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alil\Desktop\active2\Privacy for Social Science Research\allhands\Author_Photo_Urs_Gasser_cropped.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05200" y="5229849"/>
            <a:ext cx="644920" cy="83567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1446128" y="5105400"/>
            <a:ext cx="1039066" cy="584775"/>
          </a:xfrm>
          <a:prstGeom prst="rect">
            <a:avLst/>
          </a:prstGeom>
          <a:noFill/>
        </p:spPr>
        <p:txBody>
          <a:bodyPr wrap="none" rtlCol="0">
            <a:spAutoFit/>
          </a:bodyPr>
          <a:lstStyle/>
          <a:p>
            <a:pPr algn="ctr"/>
            <a:r>
              <a:rPr lang="en-US" sz="1600" dirty="0" smtClean="0"/>
              <a:t>Gaboardi</a:t>
            </a:r>
            <a:br>
              <a:rPr lang="en-US" sz="1600" dirty="0" smtClean="0"/>
            </a:br>
            <a:r>
              <a:rPr lang="en-US" sz="1600" dirty="0" smtClean="0"/>
              <a:t>(Buffalo)</a:t>
            </a:r>
            <a:endParaRPr lang="en-US" dirty="0" smtClean="0"/>
          </a:p>
        </p:txBody>
      </p:sp>
      <p:pic>
        <p:nvPicPr>
          <p:cNvPr id="70" name="Picture 5"/>
          <p:cNvPicPr>
            <a:picLocks noChangeAspect="1" noChangeArrowheads="1"/>
          </p:cNvPicPr>
          <p:nvPr/>
        </p:nvPicPr>
        <p:blipFill rotWithShape="1">
          <a:blip r:embed="rId26">
            <a:extLst>
              <a:ext uri="{28A0092B-C50C-407E-A947-70E740481C1C}">
                <a14:useLocalDpi xmlns:a14="http://schemas.microsoft.com/office/drawing/2010/main" val="0"/>
              </a:ext>
            </a:extLst>
          </a:blip>
          <a:srcRect l="10909" r="-10909"/>
          <a:stretch/>
        </p:blipFill>
        <p:spPr bwMode="auto">
          <a:xfrm>
            <a:off x="192111" y="5679698"/>
            <a:ext cx="838201"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7" descr="James Honaker"/>
          <p:cNvPicPr>
            <a:picLocks noChangeAspect="1" noChangeArrowheads="1"/>
          </p:cNvPicPr>
          <p:nvPr/>
        </p:nvPicPr>
        <p:blipFill rotWithShape="1">
          <a:blip r:embed="rId27">
            <a:extLst>
              <a:ext uri="{28A0092B-C50C-407E-A947-70E740481C1C}">
                <a14:useLocalDpi xmlns:a14="http://schemas.microsoft.com/office/drawing/2010/main" val="0"/>
              </a:ext>
            </a:extLst>
          </a:blip>
          <a:srcRect l="-5558" r="16665"/>
          <a:stretch/>
        </p:blipFill>
        <p:spPr bwMode="auto">
          <a:xfrm>
            <a:off x="7103520" y="2718736"/>
            <a:ext cx="731520" cy="71437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7014717" y="3395246"/>
            <a:ext cx="958917" cy="338554"/>
          </a:xfrm>
          <a:prstGeom prst="rect">
            <a:avLst/>
          </a:prstGeom>
          <a:noFill/>
        </p:spPr>
        <p:txBody>
          <a:bodyPr wrap="none" rtlCol="0">
            <a:spAutoFit/>
          </a:bodyPr>
          <a:lstStyle/>
          <a:p>
            <a:r>
              <a:rPr lang="en-US" sz="1600" dirty="0" smtClean="0"/>
              <a:t>Honaker</a:t>
            </a:r>
            <a:endParaRPr lang="en-US" sz="1600" dirty="0"/>
          </a:p>
        </p:txBody>
      </p:sp>
      <p:sp>
        <p:nvSpPr>
          <p:cNvPr id="73" name="TextBox 72"/>
          <p:cNvSpPr txBox="1"/>
          <p:nvPr/>
        </p:nvSpPr>
        <p:spPr>
          <a:xfrm>
            <a:off x="76200" y="6519446"/>
            <a:ext cx="867545" cy="338554"/>
          </a:xfrm>
          <a:prstGeom prst="rect">
            <a:avLst/>
          </a:prstGeom>
          <a:noFill/>
        </p:spPr>
        <p:txBody>
          <a:bodyPr wrap="none" rtlCol="0">
            <a:spAutoFit/>
          </a:bodyPr>
          <a:lstStyle/>
          <a:p>
            <a:r>
              <a:rPr lang="en-US" sz="1600" dirty="0" smtClean="0"/>
              <a:t>O’Brien</a:t>
            </a:r>
            <a:endParaRPr lang="en-US" sz="1600" dirty="0"/>
          </a:p>
        </p:txBody>
      </p:sp>
      <p:pic>
        <p:nvPicPr>
          <p:cNvPr id="12" name="Picture 2" descr="C:\Users\Salil.SalilSurface\g.harvard\Privacy for Social Science Research\site-visit-oct2015\logo_informatics.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1929825"/>
            <a:ext cx="158262" cy="304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159118" y="1843469"/>
            <a:ext cx="2385589" cy="461665"/>
          </a:xfrm>
          <a:prstGeom prst="rect">
            <a:avLst/>
          </a:prstGeom>
          <a:noFill/>
        </p:spPr>
        <p:txBody>
          <a:bodyPr wrap="none" rtlCol="0">
            <a:spAutoFit/>
          </a:bodyPr>
          <a:lstStyle/>
          <a:p>
            <a:r>
              <a:rPr lang="en-US" sz="1200" dirty="0" smtClean="0">
                <a:solidFill>
                  <a:schemeClr val="tx2">
                    <a:lumMod val="75000"/>
                  </a:schemeClr>
                </a:solidFill>
              </a:rPr>
              <a:t>Program on Information Science</a:t>
            </a:r>
            <a:br>
              <a:rPr lang="en-US" sz="1200" dirty="0" smtClean="0">
                <a:solidFill>
                  <a:schemeClr val="tx2">
                    <a:lumMod val="75000"/>
                  </a:schemeClr>
                </a:solidFill>
              </a:rPr>
            </a:br>
            <a:r>
              <a:rPr lang="en-US" sz="1200" dirty="0" smtClean="0">
                <a:solidFill>
                  <a:schemeClr val="tx2">
                    <a:lumMod val="75000"/>
                  </a:schemeClr>
                </a:solidFill>
              </a:rPr>
              <a:t>MIT Libraries</a:t>
            </a:r>
            <a:endParaRPr lang="en-US" sz="1200" dirty="0">
              <a:solidFill>
                <a:schemeClr val="tx2">
                  <a:lumMod val="75000"/>
                </a:schemeClr>
              </a:solidFill>
            </a:endParaRPr>
          </a:p>
        </p:txBody>
      </p:sp>
      <p:pic>
        <p:nvPicPr>
          <p:cNvPr id="61" name="Picture 6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754071" y="25146000"/>
            <a:ext cx="7620000" cy="1054100"/>
          </a:xfrm>
          <a:prstGeom prst="rect">
            <a:avLst/>
          </a:prstGeom>
        </p:spPr>
      </p:pic>
    </p:spTree>
    <p:extLst>
      <p:ext uri="{BB962C8B-B14F-4D97-AF65-F5344CB8AC3E}">
        <p14:creationId xmlns:p14="http://schemas.microsoft.com/office/powerpoint/2010/main" val="176510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2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2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0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5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23" grpId="0"/>
      <p:bldP spid="29" grpId="0"/>
      <p:bldP spid="31" grpId="0"/>
      <p:bldP spid="35" grpId="0" animBg="1"/>
      <p:bldP spid="16" grpId="0" animBg="1"/>
      <p:bldP spid="36" grpId="0"/>
      <p:bldP spid="41" grpId="0"/>
      <p:bldP spid="42" grpId="0"/>
      <p:bldP spid="39" grpId="0"/>
      <p:bldP spid="51" grpId="0"/>
      <p:bldP spid="52" grpId="0"/>
      <p:bldP spid="54" grpId="0"/>
      <p:bldP spid="55" grpId="0"/>
      <p:bldP spid="56" grpId="0"/>
      <p:bldP spid="43" grpId="0"/>
      <p:bldP spid="50" grpId="0"/>
      <p:bldP spid="11" grpId="0"/>
      <p:bldP spid="69" grpId="0"/>
      <p:bldP spid="72" grpId="0"/>
      <p:bldP spid="7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il.SalilSurface\g.harvard\my talks\privacy\dataverse.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43292"/>
            <a:ext cx="9296400" cy="57920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87362" y="1683798"/>
            <a:ext cx="5029200" cy="243100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endParaRPr>
          </a:p>
          <a:p>
            <a:endParaRPr lang="en-US" b="1" dirty="0">
              <a:solidFill>
                <a:schemeClr val="tx1"/>
              </a:solidFill>
            </a:endParaRPr>
          </a:p>
          <a:p>
            <a:r>
              <a:rPr lang="en-US" b="1" dirty="0" err="1" smtClean="0">
                <a:solidFill>
                  <a:schemeClr val="tx1"/>
                </a:solidFill>
              </a:rPr>
              <a:t>Dataverse</a:t>
            </a:r>
            <a:r>
              <a:rPr lang="en-US" b="1" dirty="0" smtClean="0">
                <a:solidFill>
                  <a:schemeClr val="tx1"/>
                </a:solidFill>
              </a:rPr>
              <a:t> </a:t>
            </a:r>
            <a:r>
              <a:rPr lang="en-US" b="1" dirty="0">
                <a:solidFill>
                  <a:schemeClr val="tx1"/>
                </a:solidFill>
              </a:rPr>
              <a:t>Repositories around the world: </a:t>
            </a:r>
            <a:endParaRPr lang="en-US" dirty="0">
              <a:solidFill>
                <a:schemeClr val="tx1"/>
              </a:solidFill>
            </a:endParaRPr>
          </a:p>
          <a:p>
            <a:r>
              <a:rPr lang="en-US" dirty="0">
                <a:solidFill>
                  <a:schemeClr val="tx1"/>
                </a:solidFill>
              </a:rPr>
              <a:t>21 installations</a:t>
            </a:r>
            <a:endParaRPr lang="en-US" sz="2800" dirty="0"/>
          </a:p>
          <a:p>
            <a:endParaRPr lang="en-US" b="1" dirty="0" smtClean="0">
              <a:solidFill>
                <a:schemeClr val="tx1"/>
              </a:solidFill>
            </a:endParaRPr>
          </a:p>
          <a:p>
            <a:r>
              <a:rPr lang="en-US" b="1" dirty="0" smtClean="0">
                <a:solidFill>
                  <a:schemeClr val="tx1"/>
                </a:solidFill>
              </a:rPr>
              <a:t>Harvard </a:t>
            </a:r>
            <a:r>
              <a:rPr lang="en-US" b="1" dirty="0" err="1">
                <a:solidFill>
                  <a:schemeClr val="tx1"/>
                </a:solidFill>
              </a:rPr>
              <a:t>Dataverse</a:t>
            </a:r>
            <a:r>
              <a:rPr lang="en-US" b="1" dirty="0">
                <a:solidFill>
                  <a:schemeClr val="tx1"/>
                </a:solidFill>
              </a:rPr>
              <a:t> </a:t>
            </a:r>
            <a:r>
              <a:rPr lang="en-US" b="1" dirty="0" smtClean="0">
                <a:solidFill>
                  <a:schemeClr val="tx1"/>
                </a:solidFill>
              </a:rPr>
              <a:t>Repository</a:t>
            </a:r>
            <a:r>
              <a:rPr lang="en-US" b="1" dirty="0">
                <a:solidFill>
                  <a:schemeClr val="tx1"/>
                </a:solidFill>
              </a:rPr>
              <a:t>:</a:t>
            </a:r>
            <a:endParaRPr lang="en-US" dirty="0">
              <a:solidFill>
                <a:schemeClr val="tx1"/>
              </a:solidFill>
            </a:endParaRPr>
          </a:p>
          <a:p>
            <a:r>
              <a:rPr lang="en-US" dirty="0">
                <a:solidFill>
                  <a:schemeClr val="tx1"/>
                </a:solidFill>
              </a:rPr>
              <a:t>1274 </a:t>
            </a:r>
            <a:r>
              <a:rPr lang="en-US" dirty="0" err="1">
                <a:solidFill>
                  <a:schemeClr val="tx1"/>
                </a:solidFill>
              </a:rPr>
              <a:t>dataverses</a:t>
            </a:r>
            <a:r>
              <a:rPr lang="en-US" dirty="0">
                <a:solidFill>
                  <a:schemeClr val="tx1"/>
                </a:solidFill>
              </a:rPr>
              <a:t> </a:t>
            </a:r>
            <a:r>
              <a:rPr lang="en-US" dirty="0" smtClean="0">
                <a:solidFill>
                  <a:schemeClr val="tx1"/>
                </a:solidFill>
              </a:rPr>
              <a:t>with </a:t>
            </a:r>
            <a:r>
              <a:rPr lang="en-US" dirty="0">
                <a:solidFill>
                  <a:schemeClr val="tx1"/>
                </a:solidFill>
              </a:rPr>
              <a:t>59,265 </a:t>
            </a:r>
            <a:r>
              <a:rPr lang="en-US" dirty="0" smtClean="0">
                <a:solidFill>
                  <a:schemeClr val="tx1"/>
                </a:solidFill>
              </a:rPr>
              <a:t>datasets</a:t>
            </a:r>
            <a:br>
              <a:rPr lang="en-US" dirty="0" smtClean="0">
                <a:solidFill>
                  <a:schemeClr val="tx1"/>
                </a:solidFill>
              </a:rPr>
            </a:br>
            <a:r>
              <a:rPr lang="en-US" dirty="0" smtClean="0">
                <a:solidFill>
                  <a:schemeClr val="tx1"/>
                </a:solidFill>
              </a:rPr>
              <a:t>and </a:t>
            </a:r>
            <a:r>
              <a:rPr lang="en-US" dirty="0">
                <a:solidFill>
                  <a:schemeClr val="tx1"/>
                </a:solidFill>
              </a:rPr>
              <a:t>1,415,241 downloads</a:t>
            </a:r>
          </a:p>
          <a:p>
            <a:r>
              <a:rPr lang="en-US" dirty="0" smtClean="0">
                <a:solidFill>
                  <a:schemeClr val="tx1"/>
                </a:solidFill>
              </a:rPr>
              <a:t>Largest social </a:t>
            </a:r>
            <a:r>
              <a:rPr lang="en-US" dirty="0">
                <a:solidFill>
                  <a:schemeClr val="tx1"/>
                </a:solidFill>
              </a:rPr>
              <a:t>science repository in the world</a:t>
            </a:r>
          </a:p>
          <a:p>
            <a:r>
              <a:rPr lang="en-US" b="1" dirty="0" smtClean="0">
                <a:solidFill>
                  <a:schemeClr val="tx1"/>
                </a:solidFill>
              </a:rPr>
              <a:t/>
            </a:r>
            <a:br>
              <a:rPr lang="en-US" b="1" dirty="0" smtClean="0">
                <a:solidFill>
                  <a:schemeClr val="tx1"/>
                </a:solidFill>
              </a:rPr>
            </a:br>
            <a:endParaRPr lang="en-US" sz="2800" dirty="0"/>
          </a:p>
        </p:txBody>
      </p:sp>
      <p:pic>
        <p:nvPicPr>
          <p:cNvPr id="9225" name="Picture 9" descr="https://lh5.googleusercontent.com/8JQcfiOBLtd8GE3GD0UuMcFW1iFRXqSEBBcCjNAl2Q82kJnuP6OJUF3-Jcc9If__DisVmjW5zMAgu_3xNqr2R1t_y_d19yD8qSIqspPrusEGYhNXDX_r13UJKYbK_tRJyRCFdbGWSg"/>
          <p:cNvPicPr>
            <a:picLocks noChangeAspect="1" noChangeArrowheads="1"/>
          </p:cNvPicPr>
          <p:nvPr/>
        </p:nvPicPr>
        <p:blipFill rotWithShape="1">
          <a:blip r:embed="rId4">
            <a:extLst>
              <a:ext uri="{28A0092B-C50C-407E-A947-70E740481C1C}">
                <a14:useLocalDpi xmlns:a14="http://schemas.microsoft.com/office/drawing/2010/main" val="0"/>
              </a:ext>
            </a:extLst>
          </a:blip>
          <a:srcRect l="1072" t="2713" b="3078"/>
          <a:stretch/>
        </p:blipFill>
        <p:spPr bwMode="auto">
          <a:xfrm>
            <a:off x="2087362" y="4101483"/>
            <a:ext cx="5050654" cy="24413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3810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Target: Data Repositories</a:t>
            </a:r>
            <a:endParaRPr lang="en-US" dirty="0"/>
          </a:p>
        </p:txBody>
      </p:sp>
      <p:sp>
        <p:nvSpPr>
          <p:cNvPr id="4" name="Rectangle 3"/>
          <p:cNvSpPr/>
          <p:nvPr/>
        </p:nvSpPr>
        <p:spPr>
          <a:xfrm>
            <a:off x="7391400" y="75438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Salil.SalilSurface\g.harvard\my talks\privacy\dataverses-worl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481"/>
          <a:stretch/>
        </p:blipFill>
        <p:spPr bwMode="auto">
          <a:xfrm>
            <a:off x="2087362" y="4319587"/>
            <a:ext cx="5050654" cy="242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lh4.googleusercontent.com/m5GCQrbEHKrXvZWfBfrU3vegwYDMaC0t3Cuh7F2YVPPwNn95-eEfarzeeH41Mjdx90yXJ2xQnwobNYhjL5UGJVYw-yxLaEsQACy6Nx9C-e1_keCWTKPKpuFQQfN-4OXDQUngp-eMOg"/>
          <p:cNvPicPr>
            <a:picLocks noChangeAspect="1" noChangeArrowheads="1"/>
          </p:cNvPicPr>
          <p:nvPr/>
        </p:nvPicPr>
        <p:blipFill rotWithShape="1">
          <a:blip r:embed="rId2">
            <a:extLst>
              <a:ext uri="{28A0092B-C50C-407E-A947-70E740481C1C}">
                <a14:useLocalDpi xmlns:a14="http://schemas.microsoft.com/office/drawing/2010/main" val="0"/>
              </a:ext>
            </a:extLst>
          </a:blip>
          <a:srcRect b="10798"/>
          <a:stretch/>
        </p:blipFill>
        <p:spPr bwMode="auto">
          <a:xfrm>
            <a:off x="304800" y="3544369"/>
            <a:ext cx="8362950" cy="3313631"/>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s://lh3.googleusercontent.com/uyOt8IMTdnE8m8XK7K-wRSXcOCSO-MOFlKwazL3sHyp95GV-kUyzBCL29rCinztaod8cFx9bcuKjqGJwT2A1yjoyBaIuNTXrS1-bAAMOXtHIKnt5ZO9s_CrH4MMjS_UANv80cnY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8801100" cy="320040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273971" y="4213049"/>
            <a:ext cx="2743200" cy="12192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Datasets are restricted due to privacy concerns</a:t>
            </a:r>
            <a:endParaRPr lang="en-US" dirty="0">
              <a:solidFill>
                <a:schemeClr val="bg2"/>
              </a:solidFill>
            </a:endParaRPr>
          </a:p>
        </p:txBody>
      </p:sp>
      <p:cxnSp>
        <p:nvCxnSpPr>
          <p:cNvPr id="4" name="Straight Connector 3"/>
          <p:cNvCxnSpPr/>
          <p:nvPr/>
        </p:nvCxnSpPr>
        <p:spPr>
          <a:xfrm flipH="1">
            <a:off x="1381125" y="5029200"/>
            <a:ext cx="2047876" cy="70072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76325" y="5638800"/>
            <a:ext cx="3048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13" idx="1"/>
          </p:cNvCxnSpPr>
          <p:nvPr/>
        </p:nvCxnSpPr>
        <p:spPr>
          <a:xfrm>
            <a:off x="5867400" y="4953000"/>
            <a:ext cx="1896036" cy="56496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629525" y="5473325"/>
            <a:ext cx="914400" cy="304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76325" y="6167735"/>
            <a:ext cx="7138493" cy="461665"/>
          </a:xfrm>
          <a:prstGeom prst="rect">
            <a:avLst/>
          </a:prstGeom>
          <a:solidFill>
            <a:schemeClr val="accent2">
              <a:lumMod val="40000"/>
              <a:lumOff val="60000"/>
            </a:schemeClr>
          </a:solidFill>
          <a:ln w="28575">
            <a:solidFill>
              <a:schemeClr val="tx1"/>
            </a:solidFill>
          </a:ln>
        </p:spPr>
        <p:txBody>
          <a:bodyPr wrap="none" rtlCol="0">
            <a:spAutoFit/>
          </a:bodyPr>
          <a:lstStyle/>
          <a:p>
            <a:r>
              <a:rPr lang="en-US" sz="2400" dirty="0" smtClean="0"/>
              <a:t>Goal: enable wider sharing while protecting privacy</a:t>
            </a:r>
            <a:endParaRPr lang="en-US" sz="2400" dirty="0"/>
          </a:p>
        </p:txBody>
      </p:sp>
    </p:spTree>
    <p:extLst>
      <p:ext uri="{BB962C8B-B14F-4D97-AF65-F5344CB8AC3E}">
        <p14:creationId xmlns:p14="http://schemas.microsoft.com/office/powerpoint/2010/main" val="6632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Sharing Sensitive Data</a:t>
            </a:r>
            <a:endParaRPr lang="en-US" dirty="0"/>
          </a:p>
        </p:txBody>
      </p:sp>
      <p:sp>
        <p:nvSpPr>
          <p:cNvPr id="3" name="Content Placeholder 2"/>
          <p:cNvSpPr>
            <a:spLocks noGrp="1"/>
          </p:cNvSpPr>
          <p:nvPr>
            <p:ph idx="1"/>
          </p:nvPr>
        </p:nvSpPr>
        <p:spPr>
          <a:xfrm>
            <a:off x="762000" y="1447800"/>
            <a:ext cx="8229600" cy="5029200"/>
          </a:xfrm>
        </p:spPr>
        <p:txBody>
          <a:bodyPr>
            <a:normAutofit/>
          </a:bodyPr>
          <a:lstStyle/>
          <a:p>
            <a:pPr marL="0" indent="0">
              <a:buNone/>
            </a:pPr>
            <a:r>
              <a:rPr lang="en-US" b="1" dirty="0" smtClean="0"/>
              <a:t>Complexity of Law</a:t>
            </a:r>
          </a:p>
          <a:p>
            <a:r>
              <a:rPr lang="en-US" dirty="0"/>
              <a:t>Thousands of privacy laws in the US alone, at federal, state and local level, usually </a:t>
            </a:r>
            <a:r>
              <a:rPr lang="en-US" dirty="0" smtClean="0"/>
              <a:t>context-specific</a:t>
            </a:r>
            <a:r>
              <a:rPr lang="en-US" dirty="0"/>
              <a:t>:</a:t>
            </a:r>
            <a:r>
              <a:rPr lang="en-US" dirty="0" smtClean="0"/>
              <a:t> </a:t>
            </a:r>
            <a:br>
              <a:rPr lang="en-US" dirty="0" smtClean="0"/>
            </a:br>
            <a:r>
              <a:rPr lang="en-US" dirty="0" smtClean="0"/>
              <a:t>HIPAA, FERPA, CIPSEA, Privacy Act, PPRA, ESRA, ….</a:t>
            </a:r>
          </a:p>
          <a:p>
            <a:pPr marL="0" indent="0">
              <a:buNone/>
            </a:pPr>
            <a:endParaRPr lang="en-US" dirty="0">
              <a:latin typeface="Calibri" pitchFamily="34" charset="0"/>
            </a:endParaRPr>
          </a:p>
          <a:p>
            <a:pPr marL="0" indent="0">
              <a:buNone/>
            </a:pPr>
            <a:r>
              <a:rPr lang="en-US" b="1" dirty="0" smtClean="0"/>
              <a:t>Difficulty of </a:t>
            </a:r>
            <a:r>
              <a:rPr lang="en-US" b="1" dirty="0" err="1" smtClean="0"/>
              <a:t>Deidentification</a:t>
            </a:r>
            <a:endParaRPr lang="en-US" b="1" dirty="0" smtClean="0"/>
          </a:p>
          <a:p>
            <a:r>
              <a:rPr lang="en-US" dirty="0" smtClean="0"/>
              <a:t>Stripping “PII” usually provides </a:t>
            </a:r>
            <a:br>
              <a:rPr lang="en-US" dirty="0" smtClean="0"/>
            </a:br>
            <a:r>
              <a:rPr lang="en-US" dirty="0" smtClean="0"/>
              <a:t>weak protections and/or poor utility</a:t>
            </a:r>
          </a:p>
          <a:p>
            <a:pPr marL="0" indent="0">
              <a:buNone/>
            </a:pPr>
            <a:endParaRPr lang="en-US" dirty="0">
              <a:latin typeface="Calibri" pitchFamily="34" charset="0"/>
            </a:endParaRPr>
          </a:p>
          <a:p>
            <a:pPr marL="0" indent="0">
              <a:buNone/>
            </a:pPr>
            <a:r>
              <a:rPr lang="en-US" b="1" dirty="0" smtClean="0"/>
              <a:t>Inefficient Process for Obtaining Restricted Data</a:t>
            </a:r>
          </a:p>
          <a:p>
            <a:r>
              <a:rPr lang="en-US" dirty="0" smtClean="0"/>
              <a:t>Can involve months of negotiation between institutions, original researchers</a:t>
            </a:r>
          </a:p>
          <a:p>
            <a:pPr marL="0" indent="0">
              <a:buNone/>
            </a:pPr>
            <a:endParaRPr lang="en-US" dirty="0"/>
          </a:p>
        </p:txBody>
      </p:sp>
      <p:pic>
        <p:nvPicPr>
          <p:cNvPr id="4" name="Picture 2" descr="C:\Users\Salil\Desktop\active2\my talks\privacy\swee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028" y="3069279"/>
            <a:ext cx="2697972" cy="1883721"/>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685800" y="2133600"/>
            <a:ext cx="7696200" cy="3276600"/>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t>Vision: </a:t>
            </a:r>
            <a:r>
              <a:rPr lang="en" sz="2400" dirty="0" smtClean="0"/>
              <a:t>array </a:t>
            </a:r>
            <a:r>
              <a:rPr lang="en" sz="2400" dirty="0"/>
              <a:t>of </a:t>
            </a:r>
            <a:r>
              <a:rPr lang="en" sz="2400" dirty="0" smtClean="0"/>
              <a:t/>
            </a:r>
            <a:br>
              <a:rPr lang="en" sz="2400" dirty="0" smtClean="0"/>
            </a:br>
            <a:r>
              <a:rPr lang="en" sz="2400" i="1" dirty="0" smtClean="0"/>
              <a:t>computational</a:t>
            </a:r>
            <a:r>
              <a:rPr lang="en" sz="2400" i="1" dirty="0"/>
              <a:t>, legal, </a:t>
            </a:r>
            <a:r>
              <a:rPr lang="en" sz="2400" i="1" dirty="0" smtClean="0"/>
              <a:t>policy </a:t>
            </a:r>
            <a:r>
              <a:rPr lang="en" sz="2400" i="1" dirty="0"/>
              <a:t>tools </a:t>
            </a:r>
            <a:r>
              <a:rPr lang="en" sz="2400" dirty="0" smtClean="0"/>
              <a:t>that </a:t>
            </a:r>
            <a:r>
              <a:rPr lang="en" sz="2400" dirty="0"/>
              <a:t>make </a:t>
            </a:r>
            <a:r>
              <a:rPr lang="en" sz="2400" dirty="0" smtClean="0"/>
              <a:t/>
            </a:r>
            <a:br>
              <a:rPr lang="en" sz="2400" dirty="0" smtClean="0"/>
            </a:br>
            <a:r>
              <a:rPr lang="en" sz="2400" i="1" dirty="0" smtClean="0"/>
              <a:t>privacy-protective </a:t>
            </a:r>
            <a:r>
              <a:rPr lang="en" sz="2400" i="1" dirty="0"/>
              <a:t>data-sharing </a:t>
            </a:r>
            <a:r>
              <a:rPr lang="en" sz="2400" dirty="0"/>
              <a:t>easier for researchers without expertise in privacy law/cs/stats</a:t>
            </a:r>
            <a:r>
              <a:rPr lang="en" sz="2400" dirty="0" smtClean="0"/>
              <a:t>.</a:t>
            </a:r>
            <a:endParaRPr lang="en" sz="2400" dirty="0"/>
          </a:p>
        </p:txBody>
      </p:sp>
      <p:sp>
        <p:nvSpPr>
          <p:cNvPr id="6" name="TextBox 5"/>
          <p:cNvSpPr txBox="1"/>
          <p:nvPr/>
        </p:nvSpPr>
        <p:spPr>
          <a:xfrm>
            <a:off x="6849094" y="4919246"/>
            <a:ext cx="1380506" cy="338554"/>
          </a:xfrm>
          <a:prstGeom prst="rect">
            <a:avLst/>
          </a:prstGeom>
          <a:noFill/>
        </p:spPr>
        <p:txBody>
          <a:bodyPr wrap="none" rtlCol="0">
            <a:spAutoFit/>
          </a:bodyPr>
          <a:lstStyle/>
          <a:p>
            <a:r>
              <a:rPr lang="en-US" sz="1600" dirty="0" smtClean="0"/>
              <a:t>Sweeney `97</a:t>
            </a:r>
            <a:endParaRPr lang="en-US" sz="1600" dirty="0"/>
          </a:p>
        </p:txBody>
      </p:sp>
    </p:spTree>
    <p:extLst>
      <p:ext uri="{BB962C8B-B14F-4D97-AF65-F5344CB8AC3E}">
        <p14:creationId xmlns:p14="http://schemas.microsoft.com/office/powerpoint/2010/main" val="370120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Approach: Integrated Privacy Tools</a:t>
            </a:r>
            <a:endParaRPr lang="en-US" sz="3600" dirty="0"/>
          </a:p>
        </p:txBody>
      </p:sp>
      <p:sp>
        <p:nvSpPr>
          <p:cNvPr id="5" name="Process 31"/>
          <p:cNvSpPr/>
          <p:nvPr/>
        </p:nvSpPr>
        <p:spPr>
          <a:xfrm>
            <a:off x="4530839" y="2256503"/>
            <a:ext cx="1067282"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Robot</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Lawyers</a:t>
            </a:r>
          </a:p>
        </p:txBody>
      </p:sp>
      <p:sp>
        <p:nvSpPr>
          <p:cNvPr id="7" name="Process 9"/>
          <p:cNvSpPr/>
          <p:nvPr/>
        </p:nvSpPr>
        <p:spPr>
          <a:xfrm>
            <a:off x="2637746" y="3596340"/>
            <a:ext cx="1154039" cy="837485"/>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rPr>
              <a:t>DataTags</a:t>
            </a:r>
            <a:r>
              <a:rPr kumimoji="0" lang="en-US" sz="1600" b="0" i="0" u="none" strike="noStrike" kern="0" cap="none" spc="0" normalizeH="0" baseline="0" noProof="0" dirty="0" smtClean="0">
                <a:ln>
                  <a:noFill/>
                </a:ln>
                <a:solidFill>
                  <a:prstClr val="black"/>
                </a:solidFill>
                <a:effectLst/>
                <a:uLnTx/>
                <a:uFillTx/>
                <a:latin typeface="Calibri"/>
              </a:rPr>
              <a:t> Interview</a:t>
            </a:r>
          </a:p>
        </p:txBody>
      </p:sp>
      <p:sp>
        <p:nvSpPr>
          <p:cNvPr id="8" name="Data 10"/>
          <p:cNvSpPr/>
          <p:nvPr/>
        </p:nvSpPr>
        <p:spPr>
          <a:xfrm>
            <a:off x="199317" y="3593988"/>
            <a:ext cx="165278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Sensitive</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Data Set</a:t>
            </a:r>
          </a:p>
        </p:txBody>
      </p:sp>
      <p:cxnSp>
        <p:nvCxnSpPr>
          <p:cNvPr id="11" name="Straight Arrow Connector 10"/>
          <p:cNvCxnSpPr>
            <a:stCxn id="8" idx="5"/>
            <a:endCxn id="7" idx="1"/>
          </p:cNvCxnSpPr>
          <p:nvPr/>
        </p:nvCxnSpPr>
        <p:spPr>
          <a:xfrm>
            <a:off x="1686822" y="4013907"/>
            <a:ext cx="950924" cy="117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 name="TextBox 30"/>
          <p:cNvSpPr txBox="1"/>
          <p:nvPr/>
        </p:nvSpPr>
        <p:spPr>
          <a:xfrm>
            <a:off x="1446519" y="3206247"/>
            <a:ext cx="2162000" cy="307777"/>
          </a:xfrm>
          <a:prstGeom prst="rect">
            <a:avLst/>
          </a:prstGeom>
          <a:noFill/>
        </p:spPr>
        <p:txBody>
          <a:bodyPr wrap="square" rtlCol="0">
            <a:spAutoFit/>
          </a:bodyPr>
          <a:lstStyle/>
          <a:p>
            <a:pPr defTabSz="457200"/>
            <a:r>
              <a:rPr lang="en-US" sz="1400" dirty="0">
                <a:solidFill>
                  <a:prstClr val="black"/>
                </a:solidFill>
                <a:latin typeface="Calibri"/>
              </a:rPr>
              <a:t>D</a:t>
            </a:r>
            <a:r>
              <a:rPr lang="en-US" sz="1400" dirty="0" smtClean="0">
                <a:solidFill>
                  <a:prstClr val="black"/>
                </a:solidFill>
                <a:latin typeface="Calibri"/>
              </a:rPr>
              <a:t>eposit </a:t>
            </a:r>
            <a:r>
              <a:rPr lang="en-US" sz="1400" dirty="0">
                <a:solidFill>
                  <a:prstClr val="black"/>
                </a:solidFill>
                <a:latin typeface="Calibri"/>
              </a:rPr>
              <a:t>in </a:t>
            </a:r>
            <a:r>
              <a:rPr lang="en-US" sz="1400" dirty="0" smtClean="0">
                <a:solidFill>
                  <a:prstClr val="black"/>
                </a:solidFill>
                <a:latin typeface="Calibri"/>
              </a:rPr>
              <a:t>repository</a:t>
            </a:r>
            <a:endParaRPr lang="en-US" sz="1400" dirty="0">
              <a:solidFill>
                <a:prstClr val="black"/>
              </a:solidFill>
              <a:latin typeface="Calibri"/>
            </a:endParaRPr>
          </a:p>
        </p:txBody>
      </p:sp>
      <p:cxnSp>
        <p:nvCxnSpPr>
          <p:cNvPr id="32" name="Straight Arrow Connector 31"/>
          <p:cNvCxnSpPr/>
          <p:nvPr/>
        </p:nvCxnSpPr>
        <p:spPr>
          <a:xfrm>
            <a:off x="2167644" y="3511182"/>
            <a:ext cx="0" cy="5121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1026" name="Picture 2" descr="C:\Users\Salil.SalilSurface\g.harvard\Privacy for Social Science Research\site-visit-oct2015\dataverse_project_logo-h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046" y="2634326"/>
            <a:ext cx="1799743" cy="64408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p:cNvCxnSpPr>
            <a:stCxn id="7" idx="3"/>
          </p:cNvCxnSpPr>
          <p:nvPr/>
        </p:nvCxnSpPr>
        <p:spPr>
          <a:xfrm>
            <a:off x="3791785" y="4015083"/>
            <a:ext cx="806997" cy="82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92" name="Straight Arrow Connector 91"/>
          <p:cNvCxnSpPr>
            <a:stCxn id="7" idx="3"/>
            <a:endCxn id="5" idx="1"/>
          </p:cNvCxnSpPr>
          <p:nvPr/>
        </p:nvCxnSpPr>
        <p:spPr>
          <a:xfrm flipV="1">
            <a:off x="3791785" y="2705190"/>
            <a:ext cx="739054" cy="130989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14" name="Data 10"/>
          <p:cNvSpPr/>
          <p:nvPr/>
        </p:nvSpPr>
        <p:spPr>
          <a:xfrm>
            <a:off x="4390318" y="3646109"/>
            <a:ext cx="165278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Sensitive</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Data Set</a:t>
            </a:r>
          </a:p>
        </p:txBody>
      </p:sp>
      <p:pic>
        <p:nvPicPr>
          <p:cNvPr id="75" name="Shape 393"/>
          <p:cNvPicPr preferRelativeResize="0">
            <a:picLocks/>
          </p:cNvPicPr>
          <p:nvPr/>
        </p:nvPicPr>
        <p:blipFill rotWithShape="1">
          <a:blip r:embed="rId4">
            <a:alphaModFix/>
          </a:blip>
          <a:srcRect l="23939" t="64961" r="67668" b="22657"/>
          <a:stretch/>
        </p:blipFill>
        <p:spPr>
          <a:xfrm>
            <a:off x="4137961" y="4297721"/>
            <a:ext cx="785756" cy="603870"/>
          </a:xfrm>
          <a:prstGeom prst="rect">
            <a:avLst/>
          </a:prstGeom>
          <a:noFill/>
          <a:ln>
            <a:noFill/>
          </a:ln>
        </p:spPr>
      </p:pic>
      <p:cxnSp>
        <p:nvCxnSpPr>
          <p:cNvPr id="119" name="Straight Arrow Connector 118"/>
          <p:cNvCxnSpPr>
            <a:endCxn id="2053" idx="1"/>
          </p:cNvCxnSpPr>
          <p:nvPr/>
        </p:nvCxnSpPr>
        <p:spPr>
          <a:xfrm flipV="1">
            <a:off x="5639602" y="1982847"/>
            <a:ext cx="976650" cy="285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20" name="Straight Arrow Connector 119"/>
          <p:cNvCxnSpPr>
            <a:stCxn id="7" idx="3"/>
          </p:cNvCxnSpPr>
          <p:nvPr/>
        </p:nvCxnSpPr>
        <p:spPr>
          <a:xfrm>
            <a:off x="3791785" y="4015083"/>
            <a:ext cx="522333" cy="58457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2053" name="Picture 5" descr="C:\Users\Salil.SalilSurface\AppData\Local\Microsoft\Windows\INetCache\IE\1UW83M6E\Pergamino[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6252" y="1710796"/>
            <a:ext cx="509815" cy="544101"/>
          </a:xfrm>
          <a:prstGeom prst="rect">
            <a:avLst/>
          </a:prstGeom>
          <a:noFill/>
          <a:extLst>
            <a:ext uri="{909E8E84-426E-40DD-AFC4-6F175D3DCCD1}">
              <a14:hiddenFill xmlns:a14="http://schemas.microsoft.com/office/drawing/2010/main">
                <a:solidFill>
                  <a:srgbClr val="FFFFFF"/>
                </a:solidFill>
              </a14:hiddenFill>
            </a:ext>
          </a:extLst>
        </p:spPr>
      </p:pic>
      <p:sp>
        <p:nvSpPr>
          <p:cNvPr id="115" name="Data 10"/>
          <p:cNvSpPr/>
          <p:nvPr/>
        </p:nvSpPr>
        <p:spPr>
          <a:xfrm>
            <a:off x="6893957" y="1710796"/>
            <a:ext cx="1792843" cy="97755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rPr>
              <a:t>RestrictedAccess</a:t>
            </a:r>
            <a:endParaRPr kumimoji="0" lang="en-US" sz="1600" b="0" i="0" u="none" strike="noStrike" kern="0" cap="none" spc="0" normalizeH="0" baseline="0" noProof="0" dirty="0" smtClean="0">
              <a:ln>
                <a:noFill/>
              </a:ln>
              <a:solidFill>
                <a:prstClr val="black"/>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smtClean="0">
                <a:solidFill>
                  <a:prstClr val="black"/>
                </a:solidFill>
                <a:latin typeface="Calibri"/>
              </a:rPr>
              <a:t>Data Set w/DUA</a:t>
            </a:r>
            <a:endParaRPr kumimoji="0" lang="en-US" sz="1600" b="0" i="0" u="none" strike="noStrike" kern="0" cap="none" spc="0" normalizeH="0" baseline="0" noProof="0" dirty="0" smtClean="0">
              <a:ln>
                <a:noFill/>
              </a:ln>
              <a:solidFill>
                <a:prstClr val="black"/>
              </a:solidFill>
              <a:effectLst/>
              <a:uLnTx/>
              <a:uFillTx/>
              <a:latin typeface="Calibri"/>
            </a:endParaRPr>
          </a:p>
        </p:txBody>
      </p:sp>
      <p:pic>
        <p:nvPicPr>
          <p:cNvPr id="116" name="Shape 393"/>
          <p:cNvPicPr preferRelativeResize="0">
            <a:picLocks/>
          </p:cNvPicPr>
          <p:nvPr/>
        </p:nvPicPr>
        <p:blipFill rotWithShape="1">
          <a:blip r:embed="rId4">
            <a:alphaModFix/>
          </a:blip>
          <a:srcRect l="23939" t="64961" r="67668" b="22657"/>
          <a:stretch/>
        </p:blipFill>
        <p:spPr>
          <a:xfrm>
            <a:off x="6434219" y="2403255"/>
            <a:ext cx="785756" cy="603870"/>
          </a:xfrm>
          <a:prstGeom prst="rect">
            <a:avLst/>
          </a:prstGeom>
          <a:noFill/>
          <a:ln>
            <a:noFill/>
          </a:ln>
        </p:spPr>
      </p:pic>
      <p:sp>
        <p:nvSpPr>
          <p:cNvPr id="134" name="Process 31"/>
          <p:cNvSpPr/>
          <p:nvPr/>
        </p:nvSpPr>
        <p:spPr>
          <a:xfrm>
            <a:off x="5461578" y="4781090"/>
            <a:ext cx="1154673"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PSI: </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Differential</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Privacy</a:t>
            </a:r>
          </a:p>
        </p:txBody>
      </p:sp>
      <p:cxnSp>
        <p:nvCxnSpPr>
          <p:cNvPr id="135" name="Straight Arrow Connector 134"/>
          <p:cNvCxnSpPr>
            <a:endCxn id="134" idx="0"/>
          </p:cNvCxnSpPr>
          <p:nvPr/>
        </p:nvCxnSpPr>
        <p:spPr>
          <a:xfrm>
            <a:off x="5639602" y="4477727"/>
            <a:ext cx="399313" cy="30336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9" name="Straight Arrow Connector 138"/>
          <p:cNvCxnSpPr>
            <a:endCxn id="115" idx="3"/>
          </p:cNvCxnSpPr>
          <p:nvPr/>
        </p:nvCxnSpPr>
        <p:spPr>
          <a:xfrm flipV="1">
            <a:off x="6038914" y="2688353"/>
            <a:ext cx="1572180" cy="9577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42" name="Data 10"/>
          <p:cNvSpPr/>
          <p:nvPr/>
        </p:nvSpPr>
        <p:spPr>
          <a:xfrm>
            <a:off x="6771015" y="5623191"/>
            <a:ext cx="179284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Public Access Statistics</a:t>
            </a:r>
          </a:p>
        </p:txBody>
      </p:sp>
      <p:pic>
        <p:nvPicPr>
          <p:cNvPr id="143" name="Shape 393"/>
          <p:cNvPicPr preferRelativeResize="0">
            <a:picLocks/>
          </p:cNvPicPr>
          <p:nvPr/>
        </p:nvPicPr>
        <p:blipFill rotWithShape="1">
          <a:blip r:embed="rId4">
            <a:alphaModFix/>
          </a:blip>
          <a:srcRect l="24614" t="29147" r="66993" b="58471"/>
          <a:stretch/>
        </p:blipFill>
        <p:spPr>
          <a:xfrm>
            <a:off x="6378137" y="6177930"/>
            <a:ext cx="785756" cy="603870"/>
          </a:xfrm>
          <a:prstGeom prst="rect">
            <a:avLst/>
          </a:prstGeom>
          <a:noFill/>
          <a:ln>
            <a:noFill/>
          </a:ln>
        </p:spPr>
      </p:pic>
      <p:cxnSp>
        <p:nvCxnSpPr>
          <p:cNvPr id="146" name="Straight Arrow Connector 145"/>
          <p:cNvCxnSpPr>
            <a:endCxn id="142" idx="2"/>
          </p:cNvCxnSpPr>
          <p:nvPr/>
        </p:nvCxnSpPr>
        <p:spPr>
          <a:xfrm>
            <a:off x="6515541" y="5678463"/>
            <a:ext cx="434758" cy="36464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50" name="Process 28"/>
          <p:cNvSpPr/>
          <p:nvPr/>
        </p:nvSpPr>
        <p:spPr>
          <a:xfrm>
            <a:off x="533400" y="5714679"/>
            <a:ext cx="1532186" cy="656861"/>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Tools we</a:t>
            </a:r>
            <a:r>
              <a:rPr kumimoji="0" lang="en-US" sz="1400" b="0" i="0" u="none" strike="noStrike" kern="0" cap="none" spc="0" normalizeH="0" noProof="0" dirty="0" smtClean="0">
                <a:ln>
                  <a:noFill/>
                </a:ln>
                <a:solidFill>
                  <a:prstClr val="black"/>
                </a:solidFill>
                <a:effectLst/>
                <a:uLnTx/>
                <a:uFillTx/>
                <a:latin typeface="Calibri"/>
              </a:rPr>
              <a:t> a</a:t>
            </a:r>
            <a:r>
              <a:rPr kumimoji="0" lang="en-US" sz="1400" b="0" i="0" u="none" strike="noStrike" kern="0" cap="none" spc="0" normalizeH="0" baseline="0" noProof="0" dirty="0" smtClean="0">
                <a:ln>
                  <a:noFill/>
                </a:ln>
                <a:solidFill>
                  <a:prstClr val="black"/>
                </a:solidFill>
                <a:effectLst/>
                <a:uLnTx/>
                <a:uFillTx/>
                <a:latin typeface="Calibri"/>
              </a:rPr>
              <a:t>re working</a:t>
            </a:r>
            <a:r>
              <a:rPr kumimoji="0" lang="en-US" sz="1400" b="0" i="0" u="none" strike="noStrike" kern="0" cap="none" spc="0" normalizeH="0" noProof="0" dirty="0" smtClean="0">
                <a:ln>
                  <a:noFill/>
                </a:ln>
                <a:solidFill>
                  <a:prstClr val="black"/>
                </a:solidFill>
                <a:effectLst/>
                <a:uLnTx/>
                <a:uFillTx/>
                <a:latin typeface="Calibri"/>
              </a:rPr>
              <a:t> on</a:t>
            </a:r>
            <a:endParaRPr kumimoji="0" lang="en-US" sz="1400" b="0" i="0" u="none" strike="noStrike" kern="0" cap="none" spc="0" normalizeH="0" baseline="0" noProof="0" dirty="0" smtClean="0">
              <a:ln>
                <a:noFill/>
              </a:ln>
              <a:solidFill>
                <a:prstClr val="black"/>
              </a:solidFill>
              <a:effectLst/>
              <a:uLnTx/>
              <a:uFillTx/>
              <a:latin typeface="Calibri"/>
            </a:endParaRPr>
          </a:p>
        </p:txBody>
      </p:sp>
    </p:spTree>
    <p:extLst>
      <p:ext uri="{BB962C8B-B14F-4D97-AF65-F5344CB8AC3E}">
        <p14:creationId xmlns:p14="http://schemas.microsoft.com/office/powerpoint/2010/main" val="102424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4" grpId="0" animBg="1"/>
      <p:bldP spid="115" grpId="0" animBg="1"/>
      <p:bldP spid="134" grpId="0" animBg="1"/>
      <p:bldP spid="142" grpId="0" animBg="1"/>
      <p:bldP spid="1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DataTags</a:t>
            </a:r>
            <a:r>
              <a:rPr lang="en-US" sz="3600" dirty="0" smtClean="0"/>
              <a:t> Tools</a:t>
            </a:r>
            <a:endParaRPr lang="en-US" sz="3600" dirty="0"/>
          </a:p>
        </p:txBody>
      </p:sp>
      <p:sp>
        <p:nvSpPr>
          <p:cNvPr id="5" name="Process 31"/>
          <p:cNvSpPr/>
          <p:nvPr/>
        </p:nvSpPr>
        <p:spPr>
          <a:xfrm>
            <a:off x="4530839" y="2256503"/>
            <a:ext cx="1067282"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Robot</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Lawyers</a:t>
            </a:r>
          </a:p>
        </p:txBody>
      </p:sp>
      <p:sp>
        <p:nvSpPr>
          <p:cNvPr id="7" name="Process 9"/>
          <p:cNvSpPr/>
          <p:nvPr/>
        </p:nvSpPr>
        <p:spPr>
          <a:xfrm>
            <a:off x="2637746" y="3596340"/>
            <a:ext cx="1154039" cy="837485"/>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rPr>
              <a:t>DataTags</a:t>
            </a:r>
            <a:r>
              <a:rPr kumimoji="0" lang="en-US" sz="1600" b="0" i="0" u="none" strike="noStrike" kern="0" cap="none" spc="0" normalizeH="0" baseline="0" noProof="0" dirty="0" smtClean="0">
                <a:ln>
                  <a:noFill/>
                </a:ln>
                <a:solidFill>
                  <a:prstClr val="black"/>
                </a:solidFill>
                <a:effectLst/>
                <a:uLnTx/>
                <a:uFillTx/>
                <a:latin typeface="Calibri"/>
              </a:rPr>
              <a:t> Interview</a:t>
            </a:r>
          </a:p>
        </p:txBody>
      </p:sp>
      <p:sp>
        <p:nvSpPr>
          <p:cNvPr id="8" name="Data 10"/>
          <p:cNvSpPr/>
          <p:nvPr/>
        </p:nvSpPr>
        <p:spPr>
          <a:xfrm>
            <a:off x="199317" y="3593988"/>
            <a:ext cx="165278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Sensitive</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Data Set</a:t>
            </a:r>
          </a:p>
        </p:txBody>
      </p:sp>
      <p:cxnSp>
        <p:nvCxnSpPr>
          <p:cNvPr id="11" name="Straight Arrow Connector 10"/>
          <p:cNvCxnSpPr>
            <a:stCxn id="8" idx="5"/>
            <a:endCxn id="7" idx="1"/>
          </p:cNvCxnSpPr>
          <p:nvPr/>
        </p:nvCxnSpPr>
        <p:spPr>
          <a:xfrm>
            <a:off x="1686822" y="4013907"/>
            <a:ext cx="950924" cy="117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 name="TextBox 30"/>
          <p:cNvSpPr txBox="1"/>
          <p:nvPr/>
        </p:nvSpPr>
        <p:spPr>
          <a:xfrm>
            <a:off x="1446519" y="3206247"/>
            <a:ext cx="2162000" cy="307777"/>
          </a:xfrm>
          <a:prstGeom prst="rect">
            <a:avLst/>
          </a:prstGeom>
          <a:noFill/>
        </p:spPr>
        <p:txBody>
          <a:bodyPr wrap="square" rtlCol="0">
            <a:spAutoFit/>
          </a:bodyPr>
          <a:lstStyle/>
          <a:p>
            <a:pPr defTabSz="457200"/>
            <a:r>
              <a:rPr lang="en-US" sz="1400" dirty="0">
                <a:solidFill>
                  <a:prstClr val="black"/>
                </a:solidFill>
                <a:latin typeface="Calibri"/>
              </a:rPr>
              <a:t>D</a:t>
            </a:r>
            <a:r>
              <a:rPr lang="en-US" sz="1400" dirty="0" smtClean="0">
                <a:solidFill>
                  <a:prstClr val="black"/>
                </a:solidFill>
                <a:latin typeface="Calibri"/>
              </a:rPr>
              <a:t>eposit </a:t>
            </a:r>
            <a:r>
              <a:rPr lang="en-US" sz="1400" dirty="0">
                <a:solidFill>
                  <a:prstClr val="black"/>
                </a:solidFill>
                <a:latin typeface="Calibri"/>
              </a:rPr>
              <a:t>in </a:t>
            </a:r>
            <a:r>
              <a:rPr lang="en-US" sz="1400" dirty="0" smtClean="0">
                <a:solidFill>
                  <a:prstClr val="black"/>
                </a:solidFill>
                <a:latin typeface="Calibri"/>
              </a:rPr>
              <a:t>repository</a:t>
            </a:r>
            <a:endParaRPr lang="en-US" sz="1400" dirty="0">
              <a:solidFill>
                <a:prstClr val="black"/>
              </a:solidFill>
              <a:latin typeface="Calibri"/>
            </a:endParaRPr>
          </a:p>
        </p:txBody>
      </p:sp>
      <p:cxnSp>
        <p:nvCxnSpPr>
          <p:cNvPr id="32" name="Straight Arrow Connector 31"/>
          <p:cNvCxnSpPr/>
          <p:nvPr/>
        </p:nvCxnSpPr>
        <p:spPr>
          <a:xfrm>
            <a:off x="2167644" y="3511182"/>
            <a:ext cx="0" cy="5121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1026" name="Picture 2" descr="C:\Users\Salil.SalilSurface\g.harvard\Privacy for Social Science Research\site-visit-oct2015\dataverse_project_logo-h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046" y="2634326"/>
            <a:ext cx="1799743" cy="644080"/>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p:cNvCxnSpPr>
            <a:stCxn id="7" idx="3"/>
          </p:cNvCxnSpPr>
          <p:nvPr/>
        </p:nvCxnSpPr>
        <p:spPr>
          <a:xfrm>
            <a:off x="3791785" y="4015083"/>
            <a:ext cx="806997" cy="821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92" name="Straight Arrow Connector 91"/>
          <p:cNvCxnSpPr>
            <a:stCxn id="7" idx="3"/>
            <a:endCxn id="5" idx="1"/>
          </p:cNvCxnSpPr>
          <p:nvPr/>
        </p:nvCxnSpPr>
        <p:spPr>
          <a:xfrm flipV="1">
            <a:off x="3791785" y="2705190"/>
            <a:ext cx="739054" cy="130989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14" name="Data 10"/>
          <p:cNvSpPr/>
          <p:nvPr/>
        </p:nvSpPr>
        <p:spPr>
          <a:xfrm>
            <a:off x="4390318" y="3646109"/>
            <a:ext cx="165278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Sensitive</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Data Set</a:t>
            </a:r>
          </a:p>
        </p:txBody>
      </p:sp>
      <p:pic>
        <p:nvPicPr>
          <p:cNvPr id="75" name="Shape 393"/>
          <p:cNvPicPr preferRelativeResize="0">
            <a:picLocks/>
          </p:cNvPicPr>
          <p:nvPr/>
        </p:nvPicPr>
        <p:blipFill rotWithShape="1">
          <a:blip r:embed="rId4">
            <a:alphaModFix/>
          </a:blip>
          <a:srcRect l="23939" t="64961" r="67668" b="22657"/>
          <a:stretch/>
        </p:blipFill>
        <p:spPr>
          <a:xfrm>
            <a:off x="4137961" y="4297721"/>
            <a:ext cx="785756" cy="603870"/>
          </a:xfrm>
          <a:prstGeom prst="rect">
            <a:avLst/>
          </a:prstGeom>
          <a:noFill/>
          <a:ln>
            <a:noFill/>
          </a:ln>
        </p:spPr>
      </p:pic>
      <p:cxnSp>
        <p:nvCxnSpPr>
          <p:cNvPr id="119" name="Straight Arrow Connector 118"/>
          <p:cNvCxnSpPr>
            <a:endCxn id="2053" idx="1"/>
          </p:cNvCxnSpPr>
          <p:nvPr/>
        </p:nvCxnSpPr>
        <p:spPr>
          <a:xfrm flipV="1">
            <a:off x="5639602" y="1982847"/>
            <a:ext cx="976650" cy="28558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20" name="Straight Arrow Connector 119"/>
          <p:cNvCxnSpPr>
            <a:stCxn id="7" idx="3"/>
          </p:cNvCxnSpPr>
          <p:nvPr/>
        </p:nvCxnSpPr>
        <p:spPr>
          <a:xfrm>
            <a:off x="3791785" y="4015083"/>
            <a:ext cx="522333" cy="58457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pic>
        <p:nvPicPr>
          <p:cNvPr id="2053" name="Picture 5" descr="C:\Users\Salil.SalilSurface\AppData\Local\Microsoft\Windows\INetCache\IE\1UW83M6E\Pergamino[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6252" y="1710796"/>
            <a:ext cx="509815" cy="544101"/>
          </a:xfrm>
          <a:prstGeom prst="rect">
            <a:avLst/>
          </a:prstGeom>
          <a:noFill/>
          <a:extLst>
            <a:ext uri="{909E8E84-426E-40DD-AFC4-6F175D3DCCD1}">
              <a14:hiddenFill xmlns:a14="http://schemas.microsoft.com/office/drawing/2010/main">
                <a:solidFill>
                  <a:srgbClr val="FFFFFF"/>
                </a:solidFill>
              </a14:hiddenFill>
            </a:ext>
          </a:extLst>
        </p:spPr>
      </p:pic>
      <p:sp>
        <p:nvSpPr>
          <p:cNvPr id="115" name="Data 10"/>
          <p:cNvSpPr/>
          <p:nvPr/>
        </p:nvSpPr>
        <p:spPr>
          <a:xfrm>
            <a:off x="6893957" y="1710796"/>
            <a:ext cx="1792843" cy="97755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Calibri"/>
              </a:rPr>
              <a:t>RestrictedAccess</a:t>
            </a:r>
            <a:endParaRPr kumimoji="0" lang="en-US" sz="1600" b="0" i="0" u="none" strike="noStrike" kern="0" cap="none" spc="0" normalizeH="0" baseline="0" noProof="0" dirty="0" smtClean="0">
              <a:ln>
                <a:noFill/>
              </a:ln>
              <a:solidFill>
                <a:prstClr val="black"/>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1600" kern="0" dirty="0" smtClean="0">
                <a:solidFill>
                  <a:prstClr val="black"/>
                </a:solidFill>
                <a:latin typeface="Calibri"/>
              </a:rPr>
              <a:t>Data Set w/DUA</a:t>
            </a:r>
            <a:endParaRPr kumimoji="0" lang="en-US" sz="1600" b="0" i="0" u="none" strike="noStrike" kern="0" cap="none" spc="0" normalizeH="0" baseline="0" noProof="0" dirty="0" smtClean="0">
              <a:ln>
                <a:noFill/>
              </a:ln>
              <a:solidFill>
                <a:prstClr val="black"/>
              </a:solidFill>
              <a:effectLst/>
              <a:uLnTx/>
              <a:uFillTx/>
              <a:latin typeface="Calibri"/>
            </a:endParaRPr>
          </a:p>
        </p:txBody>
      </p:sp>
      <p:pic>
        <p:nvPicPr>
          <p:cNvPr id="116" name="Shape 393"/>
          <p:cNvPicPr preferRelativeResize="0">
            <a:picLocks/>
          </p:cNvPicPr>
          <p:nvPr/>
        </p:nvPicPr>
        <p:blipFill rotWithShape="1">
          <a:blip r:embed="rId4">
            <a:alphaModFix/>
          </a:blip>
          <a:srcRect l="23939" t="64961" r="67668" b="22657"/>
          <a:stretch/>
        </p:blipFill>
        <p:spPr>
          <a:xfrm>
            <a:off x="6434219" y="2403255"/>
            <a:ext cx="785756" cy="603870"/>
          </a:xfrm>
          <a:prstGeom prst="rect">
            <a:avLst/>
          </a:prstGeom>
          <a:noFill/>
          <a:ln>
            <a:noFill/>
          </a:ln>
        </p:spPr>
      </p:pic>
      <p:sp>
        <p:nvSpPr>
          <p:cNvPr id="134" name="Process 31"/>
          <p:cNvSpPr/>
          <p:nvPr/>
        </p:nvSpPr>
        <p:spPr>
          <a:xfrm>
            <a:off x="5461578" y="4781090"/>
            <a:ext cx="1154673" cy="897373"/>
          </a:xfrm>
          <a:prstGeom prst="flowChartProcess">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PSI: </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Differential</a:t>
            </a:r>
            <a:br>
              <a:rPr kumimoji="0" lang="en-US" sz="1600" b="0" i="0" u="none" strike="noStrike" kern="0" cap="none" spc="0" normalizeH="0" baseline="0" noProof="0" dirty="0" smtClean="0">
                <a:ln>
                  <a:noFill/>
                </a:ln>
                <a:solidFill>
                  <a:prstClr val="black"/>
                </a:solidFill>
                <a:effectLst/>
                <a:uLnTx/>
                <a:uFillTx/>
                <a:latin typeface="Calibri"/>
              </a:rPr>
            </a:br>
            <a:r>
              <a:rPr kumimoji="0" lang="en-US" sz="1600" b="0" i="0" u="none" strike="noStrike" kern="0" cap="none" spc="0" normalizeH="0" baseline="0" noProof="0" dirty="0" smtClean="0">
                <a:ln>
                  <a:noFill/>
                </a:ln>
                <a:solidFill>
                  <a:prstClr val="black"/>
                </a:solidFill>
                <a:effectLst/>
                <a:uLnTx/>
                <a:uFillTx/>
                <a:latin typeface="Calibri"/>
              </a:rPr>
              <a:t>Privacy</a:t>
            </a:r>
          </a:p>
        </p:txBody>
      </p:sp>
      <p:cxnSp>
        <p:nvCxnSpPr>
          <p:cNvPr id="135" name="Straight Arrow Connector 134"/>
          <p:cNvCxnSpPr>
            <a:endCxn id="134" idx="0"/>
          </p:cNvCxnSpPr>
          <p:nvPr/>
        </p:nvCxnSpPr>
        <p:spPr>
          <a:xfrm>
            <a:off x="5639602" y="4477727"/>
            <a:ext cx="399313" cy="30336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139" name="Straight Arrow Connector 138"/>
          <p:cNvCxnSpPr>
            <a:endCxn id="115" idx="3"/>
          </p:cNvCxnSpPr>
          <p:nvPr/>
        </p:nvCxnSpPr>
        <p:spPr>
          <a:xfrm flipV="1">
            <a:off x="6038914" y="2688353"/>
            <a:ext cx="1572180" cy="9577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142" name="Data 10"/>
          <p:cNvSpPr/>
          <p:nvPr/>
        </p:nvSpPr>
        <p:spPr>
          <a:xfrm>
            <a:off x="6771015" y="5623191"/>
            <a:ext cx="1792843" cy="839837"/>
          </a:xfrm>
          <a:prstGeom prst="flowChartInputOutpu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Public Access Statistics</a:t>
            </a:r>
          </a:p>
        </p:txBody>
      </p:sp>
      <p:pic>
        <p:nvPicPr>
          <p:cNvPr id="143" name="Shape 393"/>
          <p:cNvPicPr preferRelativeResize="0">
            <a:picLocks/>
          </p:cNvPicPr>
          <p:nvPr/>
        </p:nvPicPr>
        <p:blipFill rotWithShape="1">
          <a:blip r:embed="rId4">
            <a:alphaModFix/>
          </a:blip>
          <a:srcRect l="24614" t="29147" r="66993" b="58471"/>
          <a:stretch/>
        </p:blipFill>
        <p:spPr>
          <a:xfrm>
            <a:off x="6378137" y="6177930"/>
            <a:ext cx="785756" cy="603870"/>
          </a:xfrm>
          <a:prstGeom prst="rect">
            <a:avLst/>
          </a:prstGeom>
          <a:noFill/>
          <a:ln>
            <a:noFill/>
          </a:ln>
        </p:spPr>
      </p:pic>
      <p:cxnSp>
        <p:nvCxnSpPr>
          <p:cNvPr id="146" name="Straight Arrow Connector 145"/>
          <p:cNvCxnSpPr>
            <a:endCxn id="142" idx="2"/>
          </p:cNvCxnSpPr>
          <p:nvPr/>
        </p:nvCxnSpPr>
        <p:spPr>
          <a:xfrm>
            <a:off x="6515541" y="5678463"/>
            <a:ext cx="434758" cy="36464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6" name="TextBox 25"/>
          <p:cNvSpPr txBox="1"/>
          <p:nvPr/>
        </p:nvSpPr>
        <p:spPr>
          <a:xfrm>
            <a:off x="223172" y="5262699"/>
            <a:ext cx="4724400" cy="1200329"/>
          </a:xfrm>
          <a:prstGeom prst="rect">
            <a:avLst/>
          </a:prstGeom>
          <a:noFill/>
          <a:ln w="38100">
            <a:solidFill>
              <a:schemeClr val="tx1"/>
            </a:solidFill>
          </a:ln>
        </p:spPr>
        <p:txBody>
          <a:bodyPr wrap="square" rtlCol="0">
            <a:spAutoFit/>
          </a:bodyPr>
          <a:lstStyle/>
          <a:p>
            <a:pPr lvl="0"/>
            <a:r>
              <a:rPr lang="en" sz="2400" dirty="0" smtClean="0"/>
              <a:t>Help </a:t>
            </a:r>
            <a:r>
              <a:rPr lang="en" sz="2400" dirty="0"/>
              <a:t>g</a:t>
            </a:r>
            <a:r>
              <a:rPr lang="en" sz="2400" dirty="0" smtClean="0"/>
              <a:t>enerate policies for how </a:t>
            </a:r>
            <a:r>
              <a:rPr lang="en" sz="2400" dirty="0"/>
              <a:t>to </a:t>
            </a:r>
            <a:r>
              <a:rPr lang="en" sz="2400" dirty="0" smtClean="0"/>
              <a:t>transfer</a:t>
            </a:r>
            <a:r>
              <a:rPr lang="en" sz="2400" dirty="0"/>
              <a:t>, store, access, and </a:t>
            </a:r>
            <a:r>
              <a:rPr lang="en" sz="2400" dirty="0" smtClean="0"/>
              <a:t>use</a:t>
            </a:r>
            <a:br>
              <a:rPr lang="en" sz="2400" dirty="0" smtClean="0"/>
            </a:br>
            <a:r>
              <a:rPr lang="en" sz="2400" dirty="0" smtClean="0"/>
              <a:t>a sensitive dataset</a:t>
            </a:r>
            <a:r>
              <a:rPr lang="en-US" dirty="0" smtClean="0"/>
              <a:t>.</a:t>
            </a:r>
            <a:endParaRPr lang="en" sz="2400" dirty="0"/>
          </a:p>
        </p:txBody>
      </p:sp>
      <p:sp>
        <p:nvSpPr>
          <p:cNvPr id="3" name="Oval 2"/>
          <p:cNvSpPr/>
          <p:nvPr/>
        </p:nvSpPr>
        <p:spPr>
          <a:xfrm>
            <a:off x="2425513" y="3239635"/>
            <a:ext cx="1614551" cy="154145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57204" y="1934462"/>
            <a:ext cx="1614551" cy="154145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38600" y="4152798"/>
            <a:ext cx="973387" cy="89371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38310" y="1487604"/>
            <a:ext cx="973387" cy="89371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938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3810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 dirty="0" smtClean="0"/>
              <a:t>Basic DataTags </a:t>
            </a:r>
            <a:r>
              <a:rPr lang="en" dirty="0"/>
              <a:t>Levels</a:t>
            </a:r>
          </a:p>
        </p:txBody>
      </p:sp>
      <p:pic>
        <p:nvPicPr>
          <p:cNvPr id="405" name="Shape 405"/>
          <p:cNvPicPr preferRelativeResize="0">
            <a:picLocks noGrp="1"/>
          </p:cNvPicPr>
          <p:nvPr>
            <p:ph type="body" idx="1"/>
          </p:nvPr>
        </p:nvPicPr>
        <p:blipFill rotWithShape="1">
          <a:blip r:embed="rId3">
            <a:alphaModFix/>
          </a:blip>
          <a:srcRect t="15551" b="6182"/>
          <a:stretch/>
        </p:blipFill>
        <p:spPr>
          <a:xfrm>
            <a:off x="457200" y="1547032"/>
            <a:ext cx="8229600" cy="4830733"/>
          </a:xfrm>
          <a:prstGeom prst="rect">
            <a:avLst/>
          </a:prstGeom>
          <a:noFill/>
          <a:ln>
            <a:noFill/>
          </a:ln>
        </p:spPr>
      </p:pic>
    </p:spTree>
    <p:extLst>
      <p:ext uri="{BB962C8B-B14F-4D97-AF65-F5344CB8AC3E}">
        <p14:creationId xmlns:p14="http://schemas.microsoft.com/office/powerpoint/2010/main" val="2788970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ALIL@QZHAVKNFUVWZY5H8" val="46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9798</TotalTime>
  <Words>1302</Words>
  <Application>Microsoft Macintosh PowerPoint</Application>
  <PresentationFormat>On-screen Show (4:3)</PresentationFormat>
  <Paragraphs>288</Paragraphs>
  <Slides>28</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Cambria Math</vt:lpstr>
      <vt:lpstr>Arial</vt:lpstr>
      <vt:lpstr>BentonSans</vt:lpstr>
      <vt:lpstr>Calibri</vt:lpstr>
      <vt:lpstr>Clarity</vt:lpstr>
      <vt:lpstr>Acrobat Document</vt:lpstr>
      <vt:lpstr>Privacy TOOLS FOR SHARING RESEARCH DATA</vt:lpstr>
      <vt:lpstr>Computational Social Science</vt:lpstr>
      <vt:lpstr>Our Goal</vt:lpstr>
      <vt:lpstr>PowerPoint Presentation</vt:lpstr>
      <vt:lpstr>PowerPoint Presentation</vt:lpstr>
      <vt:lpstr>Challenges for Sharing Sensitive Data</vt:lpstr>
      <vt:lpstr>Approach: Integrated Privacy Tools</vt:lpstr>
      <vt:lpstr>DataTags Tools</vt:lpstr>
      <vt:lpstr>Basic DataTags Levels</vt:lpstr>
      <vt:lpstr>Basic DataTags Levels</vt:lpstr>
      <vt:lpstr>DataTags Interviews</vt:lpstr>
      <vt:lpstr>Robot Lawyers</vt:lpstr>
      <vt:lpstr>Robot Lawyers</vt:lpstr>
      <vt:lpstr>Robot Lawyers Team</vt:lpstr>
      <vt:lpstr>Approach: Integrated Privacy Tools</vt:lpstr>
      <vt:lpstr>Approach: Integrated Privacy Tools</vt:lpstr>
      <vt:lpstr>PSI: a Private data-Sharing Interface</vt:lpstr>
      <vt:lpstr>PowerPoint Presentation</vt:lpstr>
      <vt:lpstr>Privacy Budgeting Interface</vt:lpstr>
      <vt:lpstr>Integration with Statistical Tools for Social Science</vt:lpstr>
      <vt:lpstr>PSI Team Leadership</vt:lpstr>
      <vt:lpstr>Bridging Law and CS Definitions of Privacy</vt:lpstr>
      <vt:lpstr>Bridging Law and CS Definitions of Privacy</vt:lpstr>
      <vt:lpstr>Broader Impacts: Overarching Goals</vt:lpstr>
      <vt:lpstr>Broader Impacts</vt:lpstr>
      <vt:lpstr>Broader Impacts</vt:lpstr>
      <vt:lpstr>Other Accomplishments</vt:lpstr>
      <vt:lpstr>What’s Next</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 &amp; Society</dc:title>
  <dc:creator>Salil Vadhan</dc:creator>
  <cp:lastModifiedBy>Microsoft Office User</cp:lastModifiedBy>
  <cp:revision>438</cp:revision>
  <cp:lastPrinted>2012-06-04T05:43:59Z</cp:lastPrinted>
  <dcterms:created xsi:type="dcterms:W3CDTF">2012-01-06T18:37:26Z</dcterms:created>
  <dcterms:modified xsi:type="dcterms:W3CDTF">2017-01-12T18:18:01Z</dcterms:modified>
</cp:coreProperties>
</file>