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58" r:id="rId3"/>
    <p:sldId id="266" r:id="rId4"/>
    <p:sldId id="269" r:id="rId5"/>
    <p:sldId id="268" r:id="rId6"/>
    <p:sldId id="287" r:id="rId7"/>
    <p:sldId id="288" r:id="rId8"/>
    <p:sldId id="297" r:id="rId9"/>
    <p:sldId id="290" r:id="rId10"/>
    <p:sldId id="291" r:id="rId11"/>
    <p:sldId id="296" r:id="rId12"/>
    <p:sldId id="273" r:id="rId13"/>
    <p:sldId id="275" r:id="rId14"/>
    <p:sldId id="272" r:id="rId15"/>
    <p:sldId id="298" r:id="rId16"/>
    <p:sldId id="299" r:id="rId17"/>
    <p:sldId id="300" r:id="rId18"/>
    <p:sldId id="301" r:id="rId19"/>
    <p:sldId id="303" r:id="rId20"/>
    <p:sldId id="295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7035" autoAdjust="0"/>
  </p:normalViewPr>
  <p:slideViewPr>
    <p:cSldViewPr snapToGrid="0">
      <p:cViewPr varScale="1">
        <p:scale>
          <a:sx n="112" d="100"/>
          <a:sy n="112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31AF6-16A6-4728-8459-468709DCBD9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51A04-118D-4E77-8AA1-BE01140A9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7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Sonia Barbosa: </a:t>
            </a:r>
            <a:r>
              <a:rPr lang="en-US" baseline="0" dirty="0" smtClean="0"/>
              <a:t> Curator </a:t>
            </a:r>
            <a:r>
              <a:rPr lang="en-US" dirty="0" smtClean="0"/>
              <a:t>Murray Research Archive, permanent repository for quantitative and qualitative research data at the Institute for Quantitative Social Science, over 125 terabytes of data, audio, and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4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2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De-identification in FERPA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0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2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SSRN: Social Science Research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2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5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7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8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7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0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5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3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6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F775-0A84-433D-95D6-C16291FEE7D6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F934-82E7-4EE9-B27B-13133542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1376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Bridging Notions of Privacy</a:t>
            </a:r>
            <a:r>
              <a:rPr lang="en-US" sz="5400" dirty="0" smtClean="0">
                <a:solidFill>
                  <a:srgbClr val="C00000"/>
                </a:solidFill>
              </a:rPr>
              <a:t/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sz="2800" dirty="0" smtClean="0"/>
              <a:t>(a.k.a. de-identification WG)</a:t>
            </a:r>
            <a:r>
              <a:rPr lang="en-US" sz="5400" dirty="0" smtClean="0">
                <a:solidFill>
                  <a:srgbClr val="C00000"/>
                </a:solidFill>
              </a:rPr>
              <a:t/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4400" dirty="0" smtClean="0">
                <a:solidFill>
                  <a:srgbClr val="0070C0"/>
                </a:solidFill>
                <a:effectLst/>
              </a:rPr>
            </a:br>
            <a:r>
              <a:rPr lang="en-US" sz="2400" b="1" dirty="0" smtClean="0">
                <a:solidFill>
                  <a:srgbClr val="002060"/>
                </a:solidFill>
                <a:effectLst/>
              </a:rPr>
              <a:t>Kobbi Nissim 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002060"/>
                </a:solidFill>
                <a:effectLst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</a:rPr>
              <a:t>(BGU and </a:t>
            </a:r>
            <a:r>
              <a:rPr lang="en-US" sz="2400" dirty="0" err="1" smtClean="0">
                <a:solidFill>
                  <a:srgbClr val="002060"/>
                </a:solidFill>
                <a:effectLst/>
              </a:rPr>
              <a:t>CRCS@Harvard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931434"/>
          </a:xfrm>
        </p:spPr>
        <p:txBody>
          <a:bodyPr/>
          <a:lstStyle/>
          <a:p>
            <a:r>
              <a:rPr lang="en-US" dirty="0"/>
              <a:t>Privacy Tools for Sharing Research Data</a:t>
            </a:r>
            <a:endParaRPr lang="en-US" dirty="0" smtClean="0">
              <a:effectLst/>
            </a:endParaRPr>
          </a:p>
          <a:p>
            <a:r>
              <a:rPr lang="en-US" dirty="0"/>
              <a:t>NSF site visit, October </a:t>
            </a:r>
            <a:r>
              <a:rPr lang="en-US" dirty="0" smtClean="0"/>
              <a:t>2015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70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differential privacy satisfy the legal privacy standards?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04443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Why ask?</a:t>
            </a:r>
          </a:p>
          <a:p>
            <a:pPr lvl="1"/>
            <a:r>
              <a:rPr lang="en-US" dirty="0" smtClean="0"/>
              <a:t>Essential for making differential privacy usable!</a:t>
            </a:r>
          </a:p>
          <a:p>
            <a:r>
              <a:rPr lang="en-US" dirty="0" smtClean="0"/>
              <a:t>De-identification is only technique specifically endorsed by standards like FERPA and HIPAA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E.g., HIPAA’s </a:t>
            </a:r>
            <a:r>
              <a:rPr lang="en-US" i="1" dirty="0" smtClean="0">
                <a:solidFill>
                  <a:srgbClr val="0070C0"/>
                </a:solidFill>
              </a:rPr>
              <a:t>Safe Harbor</a:t>
            </a:r>
            <a:r>
              <a:rPr lang="en-US" dirty="0" smtClean="0">
                <a:solidFill>
                  <a:srgbClr val="0070C0"/>
                </a:solidFill>
              </a:rPr>
              <a:t> method: </a:t>
            </a:r>
            <a:r>
              <a:rPr lang="en-US" dirty="0" smtClean="0"/>
              <a:t>Remove all 18 listed identifiers</a:t>
            </a:r>
          </a:p>
          <a:p>
            <a:r>
              <a:rPr lang="en-US" dirty="0" smtClean="0"/>
              <a:t>No clear standard w.r.t. other techniques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HIPAA’s </a:t>
            </a:r>
            <a:r>
              <a:rPr lang="en-US" i="1" dirty="0" smtClean="0">
                <a:solidFill>
                  <a:srgbClr val="0070C0"/>
                </a:solidFill>
              </a:rPr>
              <a:t>Expert </a:t>
            </a:r>
            <a:r>
              <a:rPr lang="en-US" i="1" dirty="0">
                <a:solidFill>
                  <a:srgbClr val="0070C0"/>
                </a:solidFill>
              </a:rPr>
              <a:t>D</a:t>
            </a:r>
            <a:r>
              <a:rPr lang="en-US" i="1" dirty="0" smtClean="0">
                <a:solidFill>
                  <a:srgbClr val="0070C0"/>
                </a:solidFill>
              </a:rPr>
              <a:t>etermination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method:  </a:t>
            </a:r>
            <a:r>
              <a:rPr lang="en-US" dirty="0" smtClean="0"/>
              <a:t>Obtain confirmation from a qualified statistician that the risk of identification is very small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Who </a:t>
            </a:r>
            <a:r>
              <a:rPr lang="en-US" dirty="0">
                <a:solidFill>
                  <a:srgbClr val="C00000"/>
                </a:solidFill>
              </a:rPr>
              <a:t>is an </a:t>
            </a:r>
            <a:r>
              <a:rPr lang="en-US" dirty="0" smtClean="0">
                <a:solidFill>
                  <a:srgbClr val="C00000"/>
                </a:solidFill>
              </a:rPr>
              <a:t>expert?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How </a:t>
            </a:r>
            <a:r>
              <a:rPr lang="en-US" dirty="0">
                <a:solidFill>
                  <a:srgbClr val="C00000"/>
                </a:solidFill>
              </a:rPr>
              <a:t>should s/he </a:t>
            </a:r>
            <a:r>
              <a:rPr lang="en-US" dirty="0" smtClean="0">
                <a:solidFill>
                  <a:srgbClr val="C00000"/>
                </a:solidFill>
              </a:rPr>
              <a:t>determine that </a:t>
            </a:r>
            <a:r>
              <a:rPr lang="en-US" dirty="0">
                <a:solidFill>
                  <a:srgbClr val="C00000"/>
                </a:solidFill>
              </a:rPr>
              <a:t>the risk is small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lvl="3"/>
            <a:r>
              <a:rPr lang="en-US" dirty="0" smtClean="0"/>
              <a:t>We’re here to help!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424" t="4421" r="40857"/>
          <a:stretch/>
        </p:blipFill>
        <p:spPr>
          <a:xfrm>
            <a:off x="10034427" y="-27337"/>
            <a:ext cx="2157573" cy="68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91641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 gap to be bridged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paradigm of security </a:t>
            </a:r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dirty="0">
                <a:solidFill>
                  <a:srgbClr val="C00000"/>
                </a:solidFill>
              </a:rPr>
              <a:t>Security defined as a game with an </a:t>
            </a:r>
            <a:r>
              <a:rPr lang="en-US" dirty="0" smtClean="0">
                <a:solidFill>
                  <a:srgbClr val="C00000"/>
                </a:solidFill>
              </a:rPr>
              <a:t>attacker</a:t>
            </a:r>
            <a:endParaRPr lang="en-US" dirty="0">
              <a:solidFill>
                <a:srgbClr val="C00000"/>
              </a:solidFill>
            </a:endParaRP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Attacker </a:t>
            </a:r>
            <a:r>
              <a:rPr lang="en-US" dirty="0">
                <a:solidFill>
                  <a:srgbClr val="0070C0"/>
                </a:solidFill>
              </a:rPr>
              <a:t>defined by:</a:t>
            </a:r>
          </a:p>
          <a:p>
            <a:pPr lvl="1" fontAlgn="base"/>
            <a:r>
              <a:rPr lang="en-US" dirty="0"/>
              <a:t>Computational power (how much resources such as time, memory, it can </a:t>
            </a:r>
            <a:r>
              <a:rPr lang="en-US" dirty="0" smtClean="0"/>
              <a:t>spend)</a:t>
            </a:r>
            <a:endParaRPr lang="en-US" dirty="0"/>
          </a:p>
          <a:p>
            <a:pPr lvl="1" fontAlgn="base"/>
            <a:r>
              <a:rPr lang="en-US" dirty="0"/>
              <a:t>External knowledge it can bring from “outside the system” (aka auxiliary information)</a:t>
            </a:r>
          </a:p>
          <a:p>
            <a:pPr lvl="1" fontAlgn="base"/>
            <a:r>
              <a:rPr lang="en-US" dirty="0" smtClean="0"/>
              <a:t>Not </a:t>
            </a:r>
            <a:r>
              <a:rPr lang="en-US" dirty="0"/>
              <a:t>a </a:t>
            </a:r>
            <a:r>
              <a:rPr lang="en-US" i="1" dirty="0"/>
              <a:t>uniquely</a:t>
            </a:r>
            <a:r>
              <a:rPr lang="en-US" dirty="0"/>
              <a:t> specified </a:t>
            </a:r>
            <a:r>
              <a:rPr lang="en-US" dirty="0" smtClean="0"/>
              <a:t>attacker, </a:t>
            </a:r>
            <a:r>
              <a:rPr lang="en-US" dirty="0"/>
              <a:t>but a large </a:t>
            </a:r>
            <a:r>
              <a:rPr lang="en-US" i="1" dirty="0"/>
              <a:t>family</a:t>
            </a:r>
            <a:r>
              <a:rPr lang="en-US" dirty="0"/>
              <a:t> of potential </a:t>
            </a:r>
            <a:r>
              <a:rPr lang="en-US" dirty="0" smtClean="0"/>
              <a:t>attackers</a:t>
            </a:r>
            <a:endParaRPr lang="en-US" dirty="0"/>
          </a:p>
          <a:p>
            <a:pPr lvl="2" fontAlgn="base"/>
            <a:r>
              <a:rPr lang="en-US" dirty="0"/>
              <a:t>C</a:t>
            </a:r>
            <a:r>
              <a:rPr lang="en-US" dirty="0" smtClean="0"/>
              <a:t>apture </a:t>
            </a:r>
            <a:r>
              <a:rPr lang="en-US" dirty="0"/>
              <a:t>all “plausible” </a:t>
            </a:r>
            <a:r>
              <a:rPr lang="en-US" dirty="0" smtClean="0"/>
              <a:t>misuses</a:t>
            </a:r>
            <a:endParaRPr lang="en-US" dirty="0"/>
          </a:p>
          <a:p>
            <a:pPr fontAlgn="base"/>
            <a:r>
              <a:rPr lang="en-US" dirty="0">
                <a:solidFill>
                  <a:srgbClr val="0070C0"/>
                </a:solidFill>
              </a:rPr>
              <a:t>Game defines:</a:t>
            </a:r>
          </a:p>
          <a:p>
            <a:pPr lvl="1" fontAlgn="base"/>
            <a:r>
              <a:rPr lang="en-US" dirty="0"/>
              <a:t>Access to the </a:t>
            </a:r>
            <a:r>
              <a:rPr lang="en-US" dirty="0" smtClean="0"/>
              <a:t>system </a:t>
            </a:r>
            <a:endParaRPr lang="en-US" dirty="0"/>
          </a:p>
          <a:p>
            <a:pPr lvl="1" fontAlgn="base"/>
            <a:r>
              <a:rPr lang="en-US" dirty="0"/>
              <a:t>What it means for an </a:t>
            </a:r>
            <a:r>
              <a:rPr lang="en-US" dirty="0" smtClean="0"/>
              <a:t>attacker </a:t>
            </a:r>
            <a:r>
              <a:rPr lang="en-US" dirty="0"/>
              <a:t>to </a:t>
            </a:r>
            <a:r>
              <a:rPr lang="en-US" dirty="0" smtClean="0"/>
              <a:t>win</a:t>
            </a:r>
            <a:endParaRPr lang="en-US" dirty="0"/>
          </a:p>
          <a:p>
            <a:pPr fontAlgn="base"/>
            <a:r>
              <a:rPr lang="en-US" dirty="0">
                <a:solidFill>
                  <a:srgbClr val="0070C0"/>
                </a:solidFill>
              </a:rPr>
              <a:t>System </a:t>
            </a:r>
            <a:r>
              <a:rPr lang="en-US" dirty="0" smtClean="0">
                <a:solidFill>
                  <a:srgbClr val="0070C0"/>
                </a:solidFill>
              </a:rPr>
              <a:t>secure:</a:t>
            </a:r>
            <a:r>
              <a:rPr lang="en-US" dirty="0" smtClean="0"/>
              <a:t> </a:t>
            </a:r>
          </a:p>
          <a:p>
            <a:pPr lvl="1" fontAlgn="base"/>
            <a:r>
              <a:rPr lang="en-US" dirty="0" smtClean="0"/>
              <a:t>If </a:t>
            </a:r>
            <a:r>
              <a:rPr lang="en-US" dirty="0"/>
              <a:t>no </a:t>
            </a:r>
            <a:r>
              <a:rPr lang="en-US" dirty="0" smtClean="0"/>
              <a:t>attacker can </a:t>
            </a:r>
            <a:r>
              <a:rPr lang="en-US" dirty="0"/>
              <a:t>win “too much”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11" y="365125"/>
            <a:ext cx="2718548" cy="18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</a:t>
            </a:r>
            <a:r>
              <a:rPr lang="en-US" dirty="0" smtClean="0"/>
              <a:t>definitions </a:t>
            </a:r>
            <a:r>
              <a:rPr lang="en-US" dirty="0"/>
              <a:t>in </a:t>
            </a:r>
            <a:r>
              <a:rPr lang="en-US" dirty="0" smtClean="0"/>
              <a:t>FERPA/HIPAA/…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Not </a:t>
            </a:r>
            <a:r>
              <a:rPr lang="en-US" dirty="0" smtClean="0"/>
              <a:t>technically rigorous, </a:t>
            </a:r>
            <a:r>
              <a:rPr lang="en-US" dirty="0"/>
              <a:t>open for interpretation</a:t>
            </a:r>
          </a:p>
          <a:p>
            <a:pPr fontAlgn="base"/>
            <a:r>
              <a:rPr lang="en-US" dirty="0" smtClean="0"/>
              <a:t>Refer </a:t>
            </a:r>
            <a:r>
              <a:rPr lang="en-US" dirty="0"/>
              <a:t>to the obvious extreme cases, not to the hard </a:t>
            </a:r>
            <a:r>
              <a:rPr lang="en-US" dirty="0" smtClean="0"/>
              <a:t>to determine grey </a:t>
            </a:r>
            <a:r>
              <a:rPr lang="en-US" dirty="0"/>
              <a:t>areas</a:t>
            </a:r>
          </a:p>
          <a:p>
            <a:pPr fontAlgn="base"/>
            <a:r>
              <a:rPr lang="en-US" dirty="0" smtClean="0"/>
              <a:t>Advocate redaction of identifying </a:t>
            </a:r>
            <a:r>
              <a:rPr lang="en-US" dirty="0" smtClean="0"/>
              <a:t>information</a:t>
            </a:r>
          </a:p>
          <a:p>
            <a:pPr lvl="1" fontAlgn="base"/>
            <a:r>
              <a:rPr lang="en-US" dirty="0" smtClean="0"/>
              <a:t>Not as clear about other techniques</a:t>
            </a:r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No explicit attacker model, but </a:t>
            </a:r>
            <a:r>
              <a:rPr lang="en-US" dirty="0" smtClean="0">
                <a:solidFill>
                  <a:srgbClr val="C00000"/>
                </a:solidFill>
              </a:rPr>
              <a:t>regulations do contain hints</a:t>
            </a:r>
            <a:r>
              <a:rPr lang="en-US" dirty="0"/>
              <a:t>:</a:t>
            </a:r>
          </a:p>
          <a:p>
            <a:pPr lvl="1" fontAlgn="base"/>
            <a:r>
              <a:rPr lang="en-US" dirty="0"/>
              <a:t>Who is the </a:t>
            </a:r>
            <a:r>
              <a:rPr lang="en-US" dirty="0" smtClean="0"/>
              <a:t>attacker?</a:t>
            </a:r>
            <a:endParaRPr lang="en-US" dirty="0"/>
          </a:p>
          <a:p>
            <a:pPr lvl="1" fontAlgn="base"/>
            <a:r>
              <a:rPr lang="en-US" dirty="0"/>
              <a:t>What would be considered a win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Bridging the </a:t>
            </a:r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>
                <a:solidFill>
                  <a:srgbClr val="C00000"/>
                </a:solidFill>
              </a:rPr>
              <a:t>Many shared </a:t>
            </a:r>
            <a:r>
              <a:rPr lang="en-US" dirty="0" smtClean="0">
                <a:solidFill>
                  <a:srgbClr val="C00000"/>
                </a:solidFill>
              </a:rPr>
              <a:t>goals: </a:t>
            </a:r>
          </a:p>
          <a:p>
            <a:pPr lvl="1" fontAlgn="base"/>
            <a:r>
              <a:rPr lang="en-US" dirty="0" smtClean="0"/>
              <a:t>Understanding privacy</a:t>
            </a:r>
          </a:p>
          <a:p>
            <a:pPr lvl="1" fontAlgn="base"/>
            <a:r>
              <a:rPr lang="en-US" dirty="0" smtClean="0"/>
              <a:t>Minimizing </a:t>
            </a:r>
            <a:r>
              <a:rPr lang="en-US" dirty="0" smtClean="0"/>
              <a:t>harms from data usage while obtaining as much utility as possible</a:t>
            </a:r>
          </a:p>
          <a:p>
            <a:pPr fontAlgn="base"/>
            <a:endParaRPr lang="en-US" dirty="0" smtClean="0">
              <a:solidFill>
                <a:srgbClr val="0070C0"/>
              </a:solidFill>
            </a:endParaRP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Differential privacy: </a:t>
            </a:r>
          </a:p>
          <a:p>
            <a:pPr lvl="1" fontAlgn="base"/>
            <a:r>
              <a:rPr lang="en-US" dirty="0" smtClean="0"/>
              <a:t>Not conforming to regulation would be a barrier for usage</a:t>
            </a: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Law and regulation:</a:t>
            </a:r>
          </a:p>
          <a:p>
            <a:pPr lvl="1" fontAlgn="base"/>
            <a:r>
              <a:rPr lang="en-US" dirty="0" smtClean="0"/>
              <a:t>Need to understand technology to approve its use</a:t>
            </a:r>
          </a:p>
          <a:p>
            <a:pPr fontAlgn="base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Bridging the legal and CS views</a:t>
            </a:r>
            <a:endParaRPr lang="en-US" dirty="0"/>
          </a:p>
        </p:txBody>
      </p:sp>
      <p:sp>
        <p:nvSpPr>
          <p:cNvPr id="5" name="Shape 191"/>
          <p:cNvSpPr/>
          <p:nvPr/>
        </p:nvSpPr>
        <p:spPr>
          <a:xfrm>
            <a:off x="4488899" y="1945550"/>
            <a:ext cx="3354300" cy="335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Shape 192"/>
          <p:cNvSpPr txBox="1"/>
          <p:nvPr/>
        </p:nvSpPr>
        <p:spPr>
          <a:xfrm>
            <a:off x="5640899" y="5299850"/>
            <a:ext cx="1108500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x-none">
                <a:latin typeface="Comic Sans MS" panose="030F0702030302020204" pitchFamily="66" charset="0"/>
              </a:rPr>
              <a:t>analyses </a:t>
            </a:r>
          </a:p>
        </p:txBody>
      </p:sp>
      <p:sp>
        <p:nvSpPr>
          <p:cNvPr id="12" name="Shape 198"/>
          <p:cNvSpPr/>
          <p:nvPr/>
        </p:nvSpPr>
        <p:spPr>
          <a:xfrm>
            <a:off x="4984799" y="2336800"/>
            <a:ext cx="43800" cy="58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grpSp>
        <p:nvGrpSpPr>
          <p:cNvPr id="14" name="Shape 200"/>
          <p:cNvGrpSpPr/>
          <p:nvPr/>
        </p:nvGrpSpPr>
        <p:grpSpPr>
          <a:xfrm>
            <a:off x="4679999" y="2717800"/>
            <a:ext cx="272400" cy="210600"/>
            <a:chOff x="947750" y="1666850"/>
            <a:chExt cx="272400" cy="210600"/>
          </a:xfrm>
        </p:grpSpPr>
        <p:sp>
          <p:nvSpPr>
            <p:cNvPr id="15" name="Shape 201"/>
            <p:cNvSpPr/>
            <p:nvPr/>
          </p:nvSpPr>
          <p:spPr>
            <a:xfrm>
              <a:off x="947750" y="16668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" name="Shape 202"/>
            <p:cNvSpPr/>
            <p:nvPr/>
          </p:nvSpPr>
          <p:spPr>
            <a:xfrm>
              <a:off x="1176350" y="18192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Shape 203"/>
          <p:cNvSpPr txBox="1"/>
          <p:nvPr/>
        </p:nvSpPr>
        <p:spPr>
          <a:xfrm>
            <a:off x="4139711" y="2023327"/>
            <a:ext cx="1836600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110000"/>
            </a:pPr>
            <a:r>
              <a:rPr lang="x-none" sz="1000">
                <a:solidFill>
                  <a:schemeClr val="dk1"/>
                </a:solidFill>
                <a:latin typeface="Comic Sans MS" panose="030F0702030302020204" pitchFamily="66" charset="0"/>
              </a:rPr>
              <a:t>copy input to output</a:t>
            </a:r>
          </a:p>
          <a:p>
            <a:pPr algn="ctr"/>
            <a:endParaRPr sz="1000">
              <a:latin typeface="Comic Sans MS" panose="030F0702030302020204" pitchFamily="66" charset="0"/>
            </a:endParaRPr>
          </a:p>
        </p:txBody>
      </p:sp>
      <p:grpSp>
        <p:nvGrpSpPr>
          <p:cNvPr id="18" name="Shape 204"/>
          <p:cNvGrpSpPr/>
          <p:nvPr/>
        </p:nvGrpSpPr>
        <p:grpSpPr>
          <a:xfrm>
            <a:off x="3946801" y="1840500"/>
            <a:ext cx="1075385" cy="962898"/>
            <a:chOff x="214550" y="789550"/>
            <a:chExt cx="1075385" cy="962898"/>
          </a:xfrm>
        </p:grpSpPr>
        <p:sp>
          <p:nvSpPr>
            <p:cNvPr id="19" name="Shape 205"/>
            <p:cNvSpPr txBox="1"/>
            <p:nvPr/>
          </p:nvSpPr>
          <p:spPr>
            <a:xfrm>
              <a:off x="214550" y="789550"/>
              <a:ext cx="733199" cy="36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>
                  <a:solidFill>
                    <a:srgbClr val="FF0000"/>
                  </a:solidFill>
                  <a:latin typeface="Comic Sans MS" panose="030F0702030302020204" pitchFamily="66" charset="0"/>
                </a:rPr>
                <a:t>BAD!</a:t>
              </a:r>
            </a:p>
          </p:txBody>
        </p:sp>
        <p:cxnSp>
          <p:nvCxnSpPr>
            <p:cNvPr id="20" name="Shape 206"/>
            <p:cNvCxnSpPr>
              <a:stCxn id="19" idx="2"/>
              <a:endCxn id="15" idx="0"/>
            </p:cNvCxnSpPr>
            <p:nvPr/>
          </p:nvCxnSpPr>
          <p:spPr>
            <a:xfrm>
              <a:off x="581150" y="1154050"/>
              <a:ext cx="388499" cy="43747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" name="Shape 207"/>
            <p:cNvCxnSpPr>
              <a:stCxn id="19" idx="2"/>
              <a:endCxn id="16" idx="1"/>
            </p:cNvCxnSpPr>
            <p:nvPr/>
          </p:nvCxnSpPr>
          <p:spPr>
            <a:xfrm>
              <a:off x="581150" y="1154050"/>
              <a:ext cx="601613" cy="5983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2" name="Shape 208"/>
            <p:cNvCxnSpPr>
              <a:stCxn id="19" idx="2"/>
              <a:endCxn id="12" idx="5"/>
            </p:cNvCxnSpPr>
            <p:nvPr/>
          </p:nvCxnSpPr>
          <p:spPr>
            <a:xfrm>
              <a:off x="581150" y="1154050"/>
              <a:ext cx="708785" cy="10615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23" name="Shape 209"/>
          <p:cNvGrpSpPr/>
          <p:nvPr/>
        </p:nvGrpSpPr>
        <p:grpSpPr>
          <a:xfrm>
            <a:off x="5095886" y="3841402"/>
            <a:ext cx="1836600" cy="437399"/>
            <a:chOff x="1363637" y="2790450"/>
            <a:chExt cx="1836600" cy="437399"/>
          </a:xfrm>
        </p:grpSpPr>
        <p:sp>
          <p:nvSpPr>
            <p:cNvPr id="24" name="Shape 210"/>
            <p:cNvSpPr txBox="1"/>
            <p:nvPr/>
          </p:nvSpPr>
          <p:spPr>
            <a:xfrm>
              <a:off x="1363637" y="2790450"/>
              <a:ext cx="1836600" cy="437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 sz="1000">
                  <a:latin typeface="Comic Sans MS" panose="030F0702030302020204" pitchFamily="66" charset="0"/>
                </a:rPr>
                <a:t>redact this</a:t>
              </a:r>
            </a:p>
          </p:txBody>
        </p:sp>
        <p:sp>
          <p:nvSpPr>
            <p:cNvPr id="25" name="Shape 211"/>
            <p:cNvSpPr/>
            <p:nvPr/>
          </p:nvSpPr>
          <p:spPr>
            <a:xfrm>
              <a:off x="2243150" y="30384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Shape 212"/>
          <p:cNvGrpSpPr/>
          <p:nvPr/>
        </p:nvGrpSpPr>
        <p:grpSpPr>
          <a:xfrm>
            <a:off x="3581401" y="4147602"/>
            <a:ext cx="2415899" cy="1516749"/>
            <a:chOff x="-150850" y="3096651"/>
            <a:chExt cx="2415899" cy="1516749"/>
          </a:xfrm>
        </p:grpSpPr>
        <p:sp>
          <p:nvSpPr>
            <p:cNvPr id="27" name="Shape 213"/>
            <p:cNvSpPr txBox="1"/>
            <p:nvPr/>
          </p:nvSpPr>
          <p:spPr>
            <a:xfrm>
              <a:off x="-150850" y="4248900"/>
              <a:ext cx="961799" cy="36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 dirty="0">
                  <a:solidFill>
                    <a:srgbClr val="6AA84F"/>
                  </a:solidFill>
                  <a:latin typeface="Comic Sans MS" panose="030F0702030302020204" pitchFamily="66" charset="0"/>
                </a:rPr>
                <a:t>Good?</a:t>
              </a:r>
            </a:p>
          </p:txBody>
        </p:sp>
        <p:cxnSp>
          <p:nvCxnSpPr>
            <p:cNvPr id="28" name="Shape 214"/>
            <p:cNvCxnSpPr>
              <a:stCxn id="27" idx="3"/>
              <a:endCxn id="25" idx="4"/>
            </p:cNvCxnSpPr>
            <p:nvPr/>
          </p:nvCxnSpPr>
          <p:spPr>
            <a:xfrm flipV="1">
              <a:off x="810949" y="3096651"/>
              <a:ext cx="1454100" cy="133449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9" name="Shape 227"/>
          <p:cNvSpPr txBox="1"/>
          <p:nvPr/>
        </p:nvSpPr>
        <p:spPr>
          <a:xfrm>
            <a:off x="3640380" y="5658614"/>
            <a:ext cx="1542449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x-none" i="1" dirty="0">
                <a:latin typeface="Comic Sans MS" panose="030F0702030302020204" pitchFamily="66" charset="0"/>
              </a:rPr>
              <a:t>it depends...</a:t>
            </a:r>
          </a:p>
        </p:txBody>
      </p:sp>
    </p:spTree>
    <p:extLst>
      <p:ext uri="{BB962C8B-B14F-4D97-AF65-F5344CB8AC3E}">
        <p14:creationId xmlns:p14="http://schemas.microsoft.com/office/powerpoint/2010/main" val="10072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Bridging the legal and CS views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hape 191"/>
          <p:cNvSpPr/>
          <p:nvPr/>
        </p:nvSpPr>
        <p:spPr>
          <a:xfrm>
            <a:off x="4488899" y="1945550"/>
            <a:ext cx="3354300" cy="335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Shape 192"/>
          <p:cNvSpPr txBox="1"/>
          <p:nvPr/>
        </p:nvSpPr>
        <p:spPr>
          <a:xfrm>
            <a:off x="5640899" y="5299850"/>
            <a:ext cx="1108500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x-none">
                <a:latin typeface="Comic Sans MS" panose="030F0702030302020204" pitchFamily="66" charset="0"/>
              </a:rPr>
              <a:t>analyses </a:t>
            </a:r>
          </a:p>
        </p:txBody>
      </p:sp>
      <p:grpSp>
        <p:nvGrpSpPr>
          <p:cNvPr id="7" name="Shape 193"/>
          <p:cNvGrpSpPr/>
          <p:nvPr/>
        </p:nvGrpSpPr>
        <p:grpSpPr>
          <a:xfrm>
            <a:off x="4586914" y="2019738"/>
            <a:ext cx="3220700" cy="3186675"/>
            <a:chOff x="854665" y="968786"/>
            <a:chExt cx="3220700" cy="3186675"/>
          </a:xfrm>
        </p:grpSpPr>
        <p:sp>
          <p:nvSpPr>
            <p:cNvPr id="8" name="Shape 194"/>
            <p:cNvSpPr/>
            <p:nvPr/>
          </p:nvSpPr>
          <p:spPr>
            <a:xfrm>
              <a:off x="854665" y="968786"/>
              <a:ext cx="3220700" cy="3186675"/>
            </a:xfrm>
            <a:custGeom>
              <a:avLst/>
              <a:gdLst/>
              <a:ahLst/>
              <a:cxnLst/>
              <a:rect l="0" t="0" r="0" b="0"/>
              <a:pathLst>
                <a:path w="128828" h="127467" extrusionOk="0">
                  <a:moveTo>
                    <a:pt x="444" y="29296"/>
                  </a:moveTo>
                  <a:cubicBezTo>
                    <a:pt x="1036" y="28333"/>
                    <a:pt x="1332" y="42034"/>
                    <a:pt x="5332" y="43071"/>
                  </a:cubicBezTo>
                  <a:cubicBezTo>
                    <a:pt x="9331" y="44107"/>
                    <a:pt x="22291" y="38627"/>
                    <a:pt x="24439" y="35517"/>
                  </a:cubicBezTo>
                  <a:cubicBezTo>
                    <a:pt x="26586" y="32406"/>
                    <a:pt x="17551" y="27814"/>
                    <a:pt x="18218" y="24408"/>
                  </a:cubicBezTo>
                  <a:cubicBezTo>
                    <a:pt x="18884" y="21001"/>
                    <a:pt x="26735" y="18927"/>
                    <a:pt x="28439" y="15076"/>
                  </a:cubicBezTo>
                  <a:cubicBezTo>
                    <a:pt x="30142" y="11224"/>
                    <a:pt x="26439" y="3448"/>
                    <a:pt x="28439" y="1301"/>
                  </a:cubicBezTo>
                  <a:cubicBezTo>
                    <a:pt x="30438" y="-846"/>
                    <a:pt x="38362" y="-31"/>
                    <a:pt x="40436" y="2190"/>
                  </a:cubicBezTo>
                  <a:cubicBezTo>
                    <a:pt x="42509" y="4411"/>
                    <a:pt x="38585" y="12706"/>
                    <a:pt x="40881" y="14632"/>
                  </a:cubicBezTo>
                  <a:cubicBezTo>
                    <a:pt x="43177" y="16557"/>
                    <a:pt x="52434" y="15594"/>
                    <a:pt x="54212" y="13743"/>
                  </a:cubicBezTo>
                  <a:cubicBezTo>
                    <a:pt x="55989" y="11891"/>
                    <a:pt x="48434" y="5670"/>
                    <a:pt x="51545" y="3523"/>
                  </a:cubicBezTo>
                  <a:cubicBezTo>
                    <a:pt x="54655" y="1375"/>
                    <a:pt x="71467" y="190"/>
                    <a:pt x="72875" y="857"/>
                  </a:cubicBezTo>
                  <a:cubicBezTo>
                    <a:pt x="74282" y="1523"/>
                    <a:pt x="61617" y="4263"/>
                    <a:pt x="59988" y="7522"/>
                  </a:cubicBezTo>
                  <a:cubicBezTo>
                    <a:pt x="58358" y="10780"/>
                    <a:pt x="61099" y="20186"/>
                    <a:pt x="63099" y="20409"/>
                  </a:cubicBezTo>
                  <a:cubicBezTo>
                    <a:pt x="65098" y="20631"/>
                    <a:pt x="67986" y="11891"/>
                    <a:pt x="71986" y="8855"/>
                  </a:cubicBezTo>
                  <a:cubicBezTo>
                    <a:pt x="75985" y="5818"/>
                    <a:pt x="84131" y="1301"/>
                    <a:pt x="87094" y="2190"/>
                  </a:cubicBezTo>
                  <a:cubicBezTo>
                    <a:pt x="90056" y="3078"/>
                    <a:pt x="86502" y="13520"/>
                    <a:pt x="89761" y="14187"/>
                  </a:cubicBezTo>
                  <a:cubicBezTo>
                    <a:pt x="93019" y="14853"/>
                    <a:pt x="101610" y="6485"/>
                    <a:pt x="106646" y="6189"/>
                  </a:cubicBezTo>
                  <a:cubicBezTo>
                    <a:pt x="111682" y="5892"/>
                    <a:pt x="118866" y="9595"/>
                    <a:pt x="119977" y="12410"/>
                  </a:cubicBezTo>
                  <a:cubicBezTo>
                    <a:pt x="121088" y="15224"/>
                    <a:pt x="113015" y="19964"/>
                    <a:pt x="113312" y="23075"/>
                  </a:cubicBezTo>
                  <a:cubicBezTo>
                    <a:pt x="113608" y="26185"/>
                    <a:pt x="119459" y="27962"/>
                    <a:pt x="121755" y="31073"/>
                  </a:cubicBezTo>
                  <a:cubicBezTo>
                    <a:pt x="124050" y="34183"/>
                    <a:pt x="125976" y="37590"/>
                    <a:pt x="127087" y="41738"/>
                  </a:cubicBezTo>
                  <a:cubicBezTo>
                    <a:pt x="128197" y="45885"/>
                    <a:pt x="129234" y="53069"/>
                    <a:pt x="128420" y="55958"/>
                  </a:cubicBezTo>
                  <a:cubicBezTo>
                    <a:pt x="127605" y="58846"/>
                    <a:pt x="122791" y="56476"/>
                    <a:pt x="122199" y="59068"/>
                  </a:cubicBezTo>
                  <a:cubicBezTo>
                    <a:pt x="121606" y="61660"/>
                    <a:pt x="123976" y="65881"/>
                    <a:pt x="124865" y="71510"/>
                  </a:cubicBezTo>
                  <a:cubicBezTo>
                    <a:pt x="125753" y="77138"/>
                    <a:pt x="127605" y="85433"/>
                    <a:pt x="127531" y="92840"/>
                  </a:cubicBezTo>
                  <a:cubicBezTo>
                    <a:pt x="127457" y="100246"/>
                    <a:pt x="127235" y="110540"/>
                    <a:pt x="124421" y="115947"/>
                  </a:cubicBezTo>
                  <a:cubicBezTo>
                    <a:pt x="121606" y="121353"/>
                    <a:pt x="115534" y="123648"/>
                    <a:pt x="110646" y="125278"/>
                  </a:cubicBezTo>
                  <a:cubicBezTo>
                    <a:pt x="105758" y="126907"/>
                    <a:pt x="97166" y="127056"/>
                    <a:pt x="95093" y="125723"/>
                  </a:cubicBezTo>
                  <a:cubicBezTo>
                    <a:pt x="93019" y="124390"/>
                    <a:pt x="95834" y="118835"/>
                    <a:pt x="98204" y="117280"/>
                  </a:cubicBezTo>
                  <a:cubicBezTo>
                    <a:pt x="100574" y="115724"/>
                    <a:pt x="107906" y="118835"/>
                    <a:pt x="109313" y="116391"/>
                  </a:cubicBezTo>
                  <a:cubicBezTo>
                    <a:pt x="110720" y="113947"/>
                    <a:pt x="109534" y="105134"/>
                    <a:pt x="106646" y="102616"/>
                  </a:cubicBezTo>
                  <a:cubicBezTo>
                    <a:pt x="103757" y="100098"/>
                    <a:pt x="95610" y="100024"/>
                    <a:pt x="91982" y="101283"/>
                  </a:cubicBezTo>
                  <a:cubicBezTo>
                    <a:pt x="88353" y="102542"/>
                    <a:pt x="86724" y="106319"/>
                    <a:pt x="84873" y="110170"/>
                  </a:cubicBezTo>
                  <a:cubicBezTo>
                    <a:pt x="83021" y="114021"/>
                    <a:pt x="84502" y="121871"/>
                    <a:pt x="80873" y="124389"/>
                  </a:cubicBezTo>
                  <a:cubicBezTo>
                    <a:pt x="77244" y="126907"/>
                    <a:pt x="66283" y="126537"/>
                    <a:pt x="63099" y="125278"/>
                  </a:cubicBezTo>
                  <a:cubicBezTo>
                    <a:pt x="59914" y="124019"/>
                    <a:pt x="60062" y="118686"/>
                    <a:pt x="61766" y="116835"/>
                  </a:cubicBezTo>
                  <a:cubicBezTo>
                    <a:pt x="63469" y="114983"/>
                    <a:pt x="71393" y="117131"/>
                    <a:pt x="73319" y="114169"/>
                  </a:cubicBezTo>
                  <a:cubicBezTo>
                    <a:pt x="75244" y="111206"/>
                    <a:pt x="76651" y="101282"/>
                    <a:pt x="73319" y="99061"/>
                  </a:cubicBezTo>
                  <a:cubicBezTo>
                    <a:pt x="69986" y="96839"/>
                    <a:pt x="57174" y="98690"/>
                    <a:pt x="53323" y="100838"/>
                  </a:cubicBezTo>
                  <a:cubicBezTo>
                    <a:pt x="49471" y="102985"/>
                    <a:pt x="51026" y="107725"/>
                    <a:pt x="50212" y="111947"/>
                  </a:cubicBezTo>
                  <a:cubicBezTo>
                    <a:pt x="49397" y="116168"/>
                    <a:pt x="51471" y="123871"/>
                    <a:pt x="48435" y="126167"/>
                  </a:cubicBezTo>
                  <a:cubicBezTo>
                    <a:pt x="45398" y="128463"/>
                    <a:pt x="35770" y="127204"/>
                    <a:pt x="31993" y="125723"/>
                  </a:cubicBezTo>
                  <a:cubicBezTo>
                    <a:pt x="28215" y="124241"/>
                    <a:pt x="25105" y="119576"/>
                    <a:pt x="25772" y="117280"/>
                  </a:cubicBezTo>
                  <a:cubicBezTo>
                    <a:pt x="26438" y="114984"/>
                    <a:pt x="33252" y="114539"/>
                    <a:pt x="35993" y="111947"/>
                  </a:cubicBezTo>
                  <a:cubicBezTo>
                    <a:pt x="38733" y="109354"/>
                    <a:pt x="43399" y="103874"/>
                    <a:pt x="42214" y="101727"/>
                  </a:cubicBezTo>
                  <a:cubicBezTo>
                    <a:pt x="41029" y="99579"/>
                    <a:pt x="34289" y="99061"/>
                    <a:pt x="28883" y="99061"/>
                  </a:cubicBezTo>
                  <a:cubicBezTo>
                    <a:pt x="23476" y="99061"/>
                    <a:pt x="13922" y="102986"/>
                    <a:pt x="9775" y="101727"/>
                  </a:cubicBezTo>
                  <a:cubicBezTo>
                    <a:pt x="5627" y="100468"/>
                    <a:pt x="4369" y="96246"/>
                    <a:pt x="3999" y="91507"/>
                  </a:cubicBezTo>
                  <a:cubicBezTo>
                    <a:pt x="3628" y="86767"/>
                    <a:pt x="5035" y="76843"/>
                    <a:pt x="7553" y="73288"/>
                  </a:cubicBezTo>
                  <a:cubicBezTo>
                    <a:pt x="10071" y="69733"/>
                    <a:pt x="14959" y="71213"/>
                    <a:pt x="19107" y="70177"/>
                  </a:cubicBezTo>
                  <a:cubicBezTo>
                    <a:pt x="23254" y="69140"/>
                    <a:pt x="31179" y="69733"/>
                    <a:pt x="32438" y="67067"/>
                  </a:cubicBezTo>
                  <a:cubicBezTo>
                    <a:pt x="33697" y="64400"/>
                    <a:pt x="28142" y="54994"/>
                    <a:pt x="26661" y="54180"/>
                  </a:cubicBezTo>
                  <a:cubicBezTo>
                    <a:pt x="25179" y="53365"/>
                    <a:pt x="25402" y="61808"/>
                    <a:pt x="23551" y="62179"/>
                  </a:cubicBezTo>
                  <a:cubicBezTo>
                    <a:pt x="21699" y="62549"/>
                    <a:pt x="17625" y="55661"/>
                    <a:pt x="15552" y="56402"/>
                  </a:cubicBezTo>
                  <a:cubicBezTo>
                    <a:pt x="13478" y="57142"/>
                    <a:pt x="12663" y="66251"/>
                    <a:pt x="11108" y="66622"/>
                  </a:cubicBezTo>
                  <a:cubicBezTo>
                    <a:pt x="9552" y="66992"/>
                    <a:pt x="5849" y="60771"/>
                    <a:pt x="6220" y="58624"/>
                  </a:cubicBezTo>
                  <a:cubicBezTo>
                    <a:pt x="6590" y="56476"/>
                    <a:pt x="9552" y="55069"/>
                    <a:pt x="13330" y="53736"/>
                  </a:cubicBezTo>
                  <a:cubicBezTo>
                    <a:pt x="17107" y="52402"/>
                    <a:pt x="26439" y="52180"/>
                    <a:pt x="28883" y="50625"/>
                  </a:cubicBezTo>
                  <a:cubicBezTo>
                    <a:pt x="31327" y="49069"/>
                    <a:pt x="30808" y="44848"/>
                    <a:pt x="27994" y="44404"/>
                  </a:cubicBezTo>
                  <a:cubicBezTo>
                    <a:pt x="25179" y="43959"/>
                    <a:pt x="16366" y="47218"/>
                    <a:pt x="11997" y="47959"/>
                  </a:cubicBezTo>
                  <a:cubicBezTo>
                    <a:pt x="7627" y="48699"/>
                    <a:pt x="3702" y="51958"/>
                    <a:pt x="1777" y="48848"/>
                  </a:cubicBezTo>
                  <a:cubicBezTo>
                    <a:pt x="-148" y="45737"/>
                    <a:pt x="-148" y="30258"/>
                    <a:pt x="444" y="29296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9" name="Shape 195"/>
            <p:cNvSpPr/>
            <p:nvPr/>
          </p:nvSpPr>
          <p:spPr>
            <a:xfrm>
              <a:off x="1621175" y="1423450"/>
              <a:ext cx="288899" cy="311099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Shape 198"/>
          <p:cNvSpPr/>
          <p:nvPr/>
        </p:nvSpPr>
        <p:spPr>
          <a:xfrm>
            <a:off x="4984799" y="2336800"/>
            <a:ext cx="43800" cy="58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grpSp>
        <p:nvGrpSpPr>
          <p:cNvPr id="14" name="Shape 200"/>
          <p:cNvGrpSpPr/>
          <p:nvPr/>
        </p:nvGrpSpPr>
        <p:grpSpPr>
          <a:xfrm>
            <a:off x="4679999" y="2717800"/>
            <a:ext cx="272400" cy="210600"/>
            <a:chOff x="947750" y="1666850"/>
            <a:chExt cx="272400" cy="210600"/>
          </a:xfrm>
        </p:grpSpPr>
        <p:sp>
          <p:nvSpPr>
            <p:cNvPr id="15" name="Shape 201"/>
            <p:cNvSpPr/>
            <p:nvPr/>
          </p:nvSpPr>
          <p:spPr>
            <a:xfrm>
              <a:off x="947750" y="16668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" name="Shape 202"/>
            <p:cNvSpPr/>
            <p:nvPr/>
          </p:nvSpPr>
          <p:spPr>
            <a:xfrm>
              <a:off x="1176350" y="18192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Shape 203"/>
          <p:cNvSpPr txBox="1"/>
          <p:nvPr/>
        </p:nvSpPr>
        <p:spPr>
          <a:xfrm>
            <a:off x="4139711" y="2023327"/>
            <a:ext cx="1836600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110000"/>
            </a:pPr>
            <a:r>
              <a:rPr lang="x-none" sz="1000">
                <a:solidFill>
                  <a:schemeClr val="dk1"/>
                </a:solidFill>
                <a:latin typeface="Comic Sans MS" panose="030F0702030302020204" pitchFamily="66" charset="0"/>
              </a:rPr>
              <a:t>copy input to output</a:t>
            </a:r>
          </a:p>
          <a:p>
            <a:pPr algn="ctr"/>
            <a:endParaRPr sz="1000">
              <a:latin typeface="Comic Sans MS" panose="030F0702030302020204" pitchFamily="66" charset="0"/>
            </a:endParaRPr>
          </a:p>
        </p:txBody>
      </p:sp>
      <p:grpSp>
        <p:nvGrpSpPr>
          <p:cNvPr id="18" name="Shape 204"/>
          <p:cNvGrpSpPr/>
          <p:nvPr/>
        </p:nvGrpSpPr>
        <p:grpSpPr>
          <a:xfrm>
            <a:off x="3946801" y="1840500"/>
            <a:ext cx="1075385" cy="962898"/>
            <a:chOff x="214550" y="789550"/>
            <a:chExt cx="1075385" cy="962898"/>
          </a:xfrm>
        </p:grpSpPr>
        <p:sp>
          <p:nvSpPr>
            <p:cNvPr id="19" name="Shape 205"/>
            <p:cNvSpPr txBox="1"/>
            <p:nvPr/>
          </p:nvSpPr>
          <p:spPr>
            <a:xfrm>
              <a:off x="214550" y="789550"/>
              <a:ext cx="733199" cy="36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>
                  <a:solidFill>
                    <a:srgbClr val="FF0000"/>
                  </a:solidFill>
                  <a:latin typeface="Comic Sans MS" panose="030F0702030302020204" pitchFamily="66" charset="0"/>
                </a:rPr>
                <a:t>BAD!</a:t>
              </a:r>
            </a:p>
          </p:txBody>
        </p:sp>
        <p:cxnSp>
          <p:nvCxnSpPr>
            <p:cNvPr id="20" name="Shape 206"/>
            <p:cNvCxnSpPr>
              <a:stCxn id="19" idx="2"/>
              <a:endCxn id="15" idx="0"/>
            </p:cNvCxnSpPr>
            <p:nvPr/>
          </p:nvCxnSpPr>
          <p:spPr>
            <a:xfrm>
              <a:off x="581150" y="1154050"/>
              <a:ext cx="388499" cy="43747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" name="Shape 207"/>
            <p:cNvCxnSpPr>
              <a:stCxn id="19" idx="2"/>
              <a:endCxn id="16" idx="1"/>
            </p:cNvCxnSpPr>
            <p:nvPr/>
          </p:nvCxnSpPr>
          <p:spPr>
            <a:xfrm>
              <a:off x="581150" y="1154050"/>
              <a:ext cx="601613" cy="5983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2" name="Shape 208"/>
            <p:cNvCxnSpPr>
              <a:stCxn id="19" idx="2"/>
              <a:endCxn id="12" idx="5"/>
            </p:cNvCxnSpPr>
            <p:nvPr/>
          </p:nvCxnSpPr>
          <p:spPr>
            <a:xfrm>
              <a:off x="581150" y="1154050"/>
              <a:ext cx="708785" cy="10615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23" name="Shape 209"/>
          <p:cNvGrpSpPr/>
          <p:nvPr/>
        </p:nvGrpSpPr>
        <p:grpSpPr>
          <a:xfrm>
            <a:off x="5095886" y="3841402"/>
            <a:ext cx="1836600" cy="437399"/>
            <a:chOff x="1363637" y="2790450"/>
            <a:chExt cx="1836600" cy="437399"/>
          </a:xfrm>
        </p:grpSpPr>
        <p:sp>
          <p:nvSpPr>
            <p:cNvPr id="24" name="Shape 210"/>
            <p:cNvSpPr txBox="1"/>
            <p:nvPr/>
          </p:nvSpPr>
          <p:spPr>
            <a:xfrm>
              <a:off x="1363637" y="2790450"/>
              <a:ext cx="1836600" cy="437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 sz="1000">
                  <a:latin typeface="Comic Sans MS" panose="030F0702030302020204" pitchFamily="66" charset="0"/>
                </a:rPr>
                <a:t>redact this</a:t>
              </a:r>
            </a:p>
          </p:txBody>
        </p:sp>
        <p:sp>
          <p:nvSpPr>
            <p:cNvPr id="25" name="Shape 211"/>
            <p:cNvSpPr/>
            <p:nvPr/>
          </p:nvSpPr>
          <p:spPr>
            <a:xfrm>
              <a:off x="2243150" y="30384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Shape 212"/>
          <p:cNvGrpSpPr/>
          <p:nvPr/>
        </p:nvGrpSpPr>
        <p:grpSpPr>
          <a:xfrm>
            <a:off x="3581401" y="4147602"/>
            <a:ext cx="2415899" cy="1516749"/>
            <a:chOff x="-150850" y="3096651"/>
            <a:chExt cx="2415899" cy="1516749"/>
          </a:xfrm>
        </p:grpSpPr>
        <p:sp>
          <p:nvSpPr>
            <p:cNvPr id="27" name="Shape 213"/>
            <p:cNvSpPr txBox="1"/>
            <p:nvPr/>
          </p:nvSpPr>
          <p:spPr>
            <a:xfrm>
              <a:off x="-150850" y="4248900"/>
              <a:ext cx="961799" cy="36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 dirty="0">
                  <a:solidFill>
                    <a:srgbClr val="6AA84F"/>
                  </a:solidFill>
                  <a:latin typeface="Comic Sans MS" panose="030F0702030302020204" pitchFamily="66" charset="0"/>
                </a:rPr>
                <a:t>Good?</a:t>
              </a:r>
            </a:p>
          </p:txBody>
        </p:sp>
        <p:cxnSp>
          <p:nvCxnSpPr>
            <p:cNvPr id="28" name="Shape 214"/>
            <p:cNvCxnSpPr>
              <a:stCxn id="27" idx="3"/>
              <a:endCxn id="25" idx="4"/>
            </p:cNvCxnSpPr>
            <p:nvPr/>
          </p:nvCxnSpPr>
          <p:spPr>
            <a:xfrm flipV="1">
              <a:off x="810949" y="3096651"/>
              <a:ext cx="1454100" cy="133449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9" name="Shape 227"/>
          <p:cNvSpPr txBox="1"/>
          <p:nvPr/>
        </p:nvSpPr>
        <p:spPr>
          <a:xfrm>
            <a:off x="3640380" y="5658614"/>
            <a:ext cx="1542449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x-none" i="1" dirty="0">
                <a:latin typeface="Comic Sans MS" panose="030F0702030302020204" pitchFamily="66" charset="0"/>
              </a:rPr>
              <a:t>it depends...</a:t>
            </a:r>
          </a:p>
        </p:txBody>
      </p:sp>
    </p:spTree>
    <p:extLst>
      <p:ext uri="{BB962C8B-B14F-4D97-AF65-F5344CB8AC3E}">
        <p14:creationId xmlns:p14="http://schemas.microsoft.com/office/powerpoint/2010/main" val="7977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Bridging the legal and CS views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hape 191"/>
          <p:cNvSpPr/>
          <p:nvPr/>
        </p:nvSpPr>
        <p:spPr>
          <a:xfrm>
            <a:off x="4488899" y="1945550"/>
            <a:ext cx="3354300" cy="335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Shape 192"/>
          <p:cNvSpPr txBox="1"/>
          <p:nvPr/>
        </p:nvSpPr>
        <p:spPr>
          <a:xfrm>
            <a:off x="5640899" y="5299850"/>
            <a:ext cx="1108500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x-none">
                <a:latin typeface="Comic Sans MS" panose="030F0702030302020204" pitchFamily="66" charset="0"/>
              </a:rPr>
              <a:t>analyses </a:t>
            </a:r>
          </a:p>
        </p:txBody>
      </p:sp>
      <p:grpSp>
        <p:nvGrpSpPr>
          <p:cNvPr id="7" name="Shape 193"/>
          <p:cNvGrpSpPr/>
          <p:nvPr/>
        </p:nvGrpSpPr>
        <p:grpSpPr>
          <a:xfrm>
            <a:off x="4586914" y="2019738"/>
            <a:ext cx="3220700" cy="3186675"/>
            <a:chOff x="854665" y="968786"/>
            <a:chExt cx="3220700" cy="3186675"/>
          </a:xfrm>
        </p:grpSpPr>
        <p:sp>
          <p:nvSpPr>
            <p:cNvPr id="8" name="Shape 194"/>
            <p:cNvSpPr/>
            <p:nvPr/>
          </p:nvSpPr>
          <p:spPr>
            <a:xfrm>
              <a:off x="854665" y="968786"/>
              <a:ext cx="3220700" cy="3186675"/>
            </a:xfrm>
            <a:custGeom>
              <a:avLst/>
              <a:gdLst/>
              <a:ahLst/>
              <a:cxnLst/>
              <a:rect l="0" t="0" r="0" b="0"/>
              <a:pathLst>
                <a:path w="128828" h="127467" extrusionOk="0">
                  <a:moveTo>
                    <a:pt x="444" y="29296"/>
                  </a:moveTo>
                  <a:cubicBezTo>
                    <a:pt x="1036" y="28333"/>
                    <a:pt x="1332" y="42034"/>
                    <a:pt x="5332" y="43071"/>
                  </a:cubicBezTo>
                  <a:cubicBezTo>
                    <a:pt x="9331" y="44107"/>
                    <a:pt x="22291" y="38627"/>
                    <a:pt x="24439" y="35517"/>
                  </a:cubicBezTo>
                  <a:cubicBezTo>
                    <a:pt x="26586" y="32406"/>
                    <a:pt x="17551" y="27814"/>
                    <a:pt x="18218" y="24408"/>
                  </a:cubicBezTo>
                  <a:cubicBezTo>
                    <a:pt x="18884" y="21001"/>
                    <a:pt x="26735" y="18927"/>
                    <a:pt x="28439" y="15076"/>
                  </a:cubicBezTo>
                  <a:cubicBezTo>
                    <a:pt x="30142" y="11224"/>
                    <a:pt x="26439" y="3448"/>
                    <a:pt x="28439" y="1301"/>
                  </a:cubicBezTo>
                  <a:cubicBezTo>
                    <a:pt x="30438" y="-846"/>
                    <a:pt x="38362" y="-31"/>
                    <a:pt x="40436" y="2190"/>
                  </a:cubicBezTo>
                  <a:cubicBezTo>
                    <a:pt x="42509" y="4411"/>
                    <a:pt x="38585" y="12706"/>
                    <a:pt x="40881" y="14632"/>
                  </a:cubicBezTo>
                  <a:cubicBezTo>
                    <a:pt x="43177" y="16557"/>
                    <a:pt x="52434" y="15594"/>
                    <a:pt x="54212" y="13743"/>
                  </a:cubicBezTo>
                  <a:cubicBezTo>
                    <a:pt x="55989" y="11891"/>
                    <a:pt x="48434" y="5670"/>
                    <a:pt x="51545" y="3523"/>
                  </a:cubicBezTo>
                  <a:cubicBezTo>
                    <a:pt x="54655" y="1375"/>
                    <a:pt x="71467" y="190"/>
                    <a:pt x="72875" y="857"/>
                  </a:cubicBezTo>
                  <a:cubicBezTo>
                    <a:pt x="74282" y="1523"/>
                    <a:pt x="61617" y="4263"/>
                    <a:pt x="59988" y="7522"/>
                  </a:cubicBezTo>
                  <a:cubicBezTo>
                    <a:pt x="58358" y="10780"/>
                    <a:pt x="61099" y="20186"/>
                    <a:pt x="63099" y="20409"/>
                  </a:cubicBezTo>
                  <a:cubicBezTo>
                    <a:pt x="65098" y="20631"/>
                    <a:pt x="67986" y="11891"/>
                    <a:pt x="71986" y="8855"/>
                  </a:cubicBezTo>
                  <a:cubicBezTo>
                    <a:pt x="75985" y="5818"/>
                    <a:pt x="84131" y="1301"/>
                    <a:pt x="87094" y="2190"/>
                  </a:cubicBezTo>
                  <a:cubicBezTo>
                    <a:pt x="90056" y="3078"/>
                    <a:pt x="86502" y="13520"/>
                    <a:pt x="89761" y="14187"/>
                  </a:cubicBezTo>
                  <a:cubicBezTo>
                    <a:pt x="93019" y="14853"/>
                    <a:pt x="101610" y="6485"/>
                    <a:pt x="106646" y="6189"/>
                  </a:cubicBezTo>
                  <a:cubicBezTo>
                    <a:pt x="111682" y="5892"/>
                    <a:pt x="118866" y="9595"/>
                    <a:pt x="119977" y="12410"/>
                  </a:cubicBezTo>
                  <a:cubicBezTo>
                    <a:pt x="121088" y="15224"/>
                    <a:pt x="113015" y="19964"/>
                    <a:pt x="113312" y="23075"/>
                  </a:cubicBezTo>
                  <a:cubicBezTo>
                    <a:pt x="113608" y="26185"/>
                    <a:pt x="119459" y="27962"/>
                    <a:pt x="121755" y="31073"/>
                  </a:cubicBezTo>
                  <a:cubicBezTo>
                    <a:pt x="124050" y="34183"/>
                    <a:pt x="125976" y="37590"/>
                    <a:pt x="127087" y="41738"/>
                  </a:cubicBezTo>
                  <a:cubicBezTo>
                    <a:pt x="128197" y="45885"/>
                    <a:pt x="129234" y="53069"/>
                    <a:pt x="128420" y="55958"/>
                  </a:cubicBezTo>
                  <a:cubicBezTo>
                    <a:pt x="127605" y="58846"/>
                    <a:pt x="122791" y="56476"/>
                    <a:pt x="122199" y="59068"/>
                  </a:cubicBezTo>
                  <a:cubicBezTo>
                    <a:pt x="121606" y="61660"/>
                    <a:pt x="123976" y="65881"/>
                    <a:pt x="124865" y="71510"/>
                  </a:cubicBezTo>
                  <a:cubicBezTo>
                    <a:pt x="125753" y="77138"/>
                    <a:pt x="127605" y="85433"/>
                    <a:pt x="127531" y="92840"/>
                  </a:cubicBezTo>
                  <a:cubicBezTo>
                    <a:pt x="127457" y="100246"/>
                    <a:pt x="127235" y="110540"/>
                    <a:pt x="124421" y="115947"/>
                  </a:cubicBezTo>
                  <a:cubicBezTo>
                    <a:pt x="121606" y="121353"/>
                    <a:pt x="115534" y="123648"/>
                    <a:pt x="110646" y="125278"/>
                  </a:cubicBezTo>
                  <a:cubicBezTo>
                    <a:pt x="105758" y="126907"/>
                    <a:pt x="97166" y="127056"/>
                    <a:pt x="95093" y="125723"/>
                  </a:cubicBezTo>
                  <a:cubicBezTo>
                    <a:pt x="93019" y="124390"/>
                    <a:pt x="95834" y="118835"/>
                    <a:pt x="98204" y="117280"/>
                  </a:cubicBezTo>
                  <a:cubicBezTo>
                    <a:pt x="100574" y="115724"/>
                    <a:pt x="107906" y="118835"/>
                    <a:pt x="109313" y="116391"/>
                  </a:cubicBezTo>
                  <a:cubicBezTo>
                    <a:pt x="110720" y="113947"/>
                    <a:pt x="109534" y="105134"/>
                    <a:pt x="106646" y="102616"/>
                  </a:cubicBezTo>
                  <a:cubicBezTo>
                    <a:pt x="103757" y="100098"/>
                    <a:pt x="95610" y="100024"/>
                    <a:pt x="91982" y="101283"/>
                  </a:cubicBezTo>
                  <a:cubicBezTo>
                    <a:pt x="88353" y="102542"/>
                    <a:pt x="86724" y="106319"/>
                    <a:pt x="84873" y="110170"/>
                  </a:cubicBezTo>
                  <a:cubicBezTo>
                    <a:pt x="83021" y="114021"/>
                    <a:pt x="84502" y="121871"/>
                    <a:pt x="80873" y="124389"/>
                  </a:cubicBezTo>
                  <a:cubicBezTo>
                    <a:pt x="77244" y="126907"/>
                    <a:pt x="66283" y="126537"/>
                    <a:pt x="63099" y="125278"/>
                  </a:cubicBezTo>
                  <a:cubicBezTo>
                    <a:pt x="59914" y="124019"/>
                    <a:pt x="60062" y="118686"/>
                    <a:pt x="61766" y="116835"/>
                  </a:cubicBezTo>
                  <a:cubicBezTo>
                    <a:pt x="63469" y="114983"/>
                    <a:pt x="71393" y="117131"/>
                    <a:pt x="73319" y="114169"/>
                  </a:cubicBezTo>
                  <a:cubicBezTo>
                    <a:pt x="75244" y="111206"/>
                    <a:pt x="76651" y="101282"/>
                    <a:pt x="73319" y="99061"/>
                  </a:cubicBezTo>
                  <a:cubicBezTo>
                    <a:pt x="69986" y="96839"/>
                    <a:pt x="57174" y="98690"/>
                    <a:pt x="53323" y="100838"/>
                  </a:cubicBezTo>
                  <a:cubicBezTo>
                    <a:pt x="49471" y="102985"/>
                    <a:pt x="51026" y="107725"/>
                    <a:pt x="50212" y="111947"/>
                  </a:cubicBezTo>
                  <a:cubicBezTo>
                    <a:pt x="49397" y="116168"/>
                    <a:pt x="51471" y="123871"/>
                    <a:pt x="48435" y="126167"/>
                  </a:cubicBezTo>
                  <a:cubicBezTo>
                    <a:pt x="45398" y="128463"/>
                    <a:pt x="35770" y="127204"/>
                    <a:pt x="31993" y="125723"/>
                  </a:cubicBezTo>
                  <a:cubicBezTo>
                    <a:pt x="28215" y="124241"/>
                    <a:pt x="25105" y="119576"/>
                    <a:pt x="25772" y="117280"/>
                  </a:cubicBezTo>
                  <a:cubicBezTo>
                    <a:pt x="26438" y="114984"/>
                    <a:pt x="33252" y="114539"/>
                    <a:pt x="35993" y="111947"/>
                  </a:cubicBezTo>
                  <a:cubicBezTo>
                    <a:pt x="38733" y="109354"/>
                    <a:pt x="43399" y="103874"/>
                    <a:pt x="42214" y="101727"/>
                  </a:cubicBezTo>
                  <a:cubicBezTo>
                    <a:pt x="41029" y="99579"/>
                    <a:pt x="34289" y="99061"/>
                    <a:pt x="28883" y="99061"/>
                  </a:cubicBezTo>
                  <a:cubicBezTo>
                    <a:pt x="23476" y="99061"/>
                    <a:pt x="13922" y="102986"/>
                    <a:pt x="9775" y="101727"/>
                  </a:cubicBezTo>
                  <a:cubicBezTo>
                    <a:pt x="5627" y="100468"/>
                    <a:pt x="4369" y="96246"/>
                    <a:pt x="3999" y="91507"/>
                  </a:cubicBezTo>
                  <a:cubicBezTo>
                    <a:pt x="3628" y="86767"/>
                    <a:pt x="5035" y="76843"/>
                    <a:pt x="7553" y="73288"/>
                  </a:cubicBezTo>
                  <a:cubicBezTo>
                    <a:pt x="10071" y="69733"/>
                    <a:pt x="14959" y="71213"/>
                    <a:pt x="19107" y="70177"/>
                  </a:cubicBezTo>
                  <a:cubicBezTo>
                    <a:pt x="23254" y="69140"/>
                    <a:pt x="31179" y="69733"/>
                    <a:pt x="32438" y="67067"/>
                  </a:cubicBezTo>
                  <a:cubicBezTo>
                    <a:pt x="33697" y="64400"/>
                    <a:pt x="28142" y="54994"/>
                    <a:pt x="26661" y="54180"/>
                  </a:cubicBezTo>
                  <a:cubicBezTo>
                    <a:pt x="25179" y="53365"/>
                    <a:pt x="25402" y="61808"/>
                    <a:pt x="23551" y="62179"/>
                  </a:cubicBezTo>
                  <a:cubicBezTo>
                    <a:pt x="21699" y="62549"/>
                    <a:pt x="17625" y="55661"/>
                    <a:pt x="15552" y="56402"/>
                  </a:cubicBezTo>
                  <a:cubicBezTo>
                    <a:pt x="13478" y="57142"/>
                    <a:pt x="12663" y="66251"/>
                    <a:pt x="11108" y="66622"/>
                  </a:cubicBezTo>
                  <a:cubicBezTo>
                    <a:pt x="9552" y="66992"/>
                    <a:pt x="5849" y="60771"/>
                    <a:pt x="6220" y="58624"/>
                  </a:cubicBezTo>
                  <a:cubicBezTo>
                    <a:pt x="6590" y="56476"/>
                    <a:pt x="9552" y="55069"/>
                    <a:pt x="13330" y="53736"/>
                  </a:cubicBezTo>
                  <a:cubicBezTo>
                    <a:pt x="17107" y="52402"/>
                    <a:pt x="26439" y="52180"/>
                    <a:pt x="28883" y="50625"/>
                  </a:cubicBezTo>
                  <a:cubicBezTo>
                    <a:pt x="31327" y="49069"/>
                    <a:pt x="30808" y="44848"/>
                    <a:pt x="27994" y="44404"/>
                  </a:cubicBezTo>
                  <a:cubicBezTo>
                    <a:pt x="25179" y="43959"/>
                    <a:pt x="16366" y="47218"/>
                    <a:pt x="11997" y="47959"/>
                  </a:cubicBezTo>
                  <a:cubicBezTo>
                    <a:pt x="7627" y="48699"/>
                    <a:pt x="3702" y="51958"/>
                    <a:pt x="1777" y="48848"/>
                  </a:cubicBezTo>
                  <a:cubicBezTo>
                    <a:pt x="-148" y="45737"/>
                    <a:pt x="-148" y="30258"/>
                    <a:pt x="444" y="29296"/>
                  </a:cubicBezTo>
                  <a:close/>
                </a:path>
              </a:pathLst>
            </a:custGeom>
            <a:gradFill>
              <a:gsLst>
                <a:gs pos="37000">
                  <a:srgbClr val="ECFFB1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9" name="Shape 195"/>
            <p:cNvSpPr/>
            <p:nvPr/>
          </p:nvSpPr>
          <p:spPr>
            <a:xfrm>
              <a:off x="1621175" y="1423450"/>
              <a:ext cx="288899" cy="311099"/>
            </a:xfrm>
            <a:prstGeom prst="rect">
              <a:avLst/>
            </a:prstGeom>
            <a:gradFill>
              <a:gsLst>
                <a:gs pos="37000">
                  <a:srgbClr val="ECFFB1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Shape 198"/>
          <p:cNvSpPr/>
          <p:nvPr/>
        </p:nvSpPr>
        <p:spPr>
          <a:xfrm>
            <a:off x="4984799" y="2336800"/>
            <a:ext cx="43800" cy="58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grpSp>
        <p:nvGrpSpPr>
          <p:cNvPr id="14" name="Shape 200"/>
          <p:cNvGrpSpPr/>
          <p:nvPr/>
        </p:nvGrpSpPr>
        <p:grpSpPr>
          <a:xfrm>
            <a:off x="4679999" y="2717800"/>
            <a:ext cx="272400" cy="210600"/>
            <a:chOff x="947750" y="1666850"/>
            <a:chExt cx="272400" cy="210600"/>
          </a:xfrm>
        </p:grpSpPr>
        <p:sp>
          <p:nvSpPr>
            <p:cNvPr id="15" name="Shape 201"/>
            <p:cNvSpPr/>
            <p:nvPr/>
          </p:nvSpPr>
          <p:spPr>
            <a:xfrm>
              <a:off x="947750" y="16668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" name="Shape 202"/>
            <p:cNvSpPr/>
            <p:nvPr/>
          </p:nvSpPr>
          <p:spPr>
            <a:xfrm>
              <a:off x="1176350" y="18192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Shape 203"/>
          <p:cNvSpPr txBox="1"/>
          <p:nvPr/>
        </p:nvSpPr>
        <p:spPr>
          <a:xfrm>
            <a:off x="4139711" y="2023327"/>
            <a:ext cx="1836600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110000"/>
            </a:pPr>
            <a:r>
              <a:rPr lang="x-none" sz="1000">
                <a:solidFill>
                  <a:schemeClr val="dk1"/>
                </a:solidFill>
                <a:latin typeface="Comic Sans MS" panose="030F0702030302020204" pitchFamily="66" charset="0"/>
              </a:rPr>
              <a:t>copy input to output</a:t>
            </a:r>
          </a:p>
          <a:p>
            <a:pPr algn="ctr"/>
            <a:endParaRPr sz="1000">
              <a:latin typeface="Comic Sans MS" panose="030F0702030302020204" pitchFamily="66" charset="0"/>
            </a:endParaRPr>
          </a:p>
        </p:txBody>
      </p:sp>
      <p:grpSp>
        <p:nvGrpSpPr>
          <p:cNvPr id="18" name="Shape 204"/>
          <p:cNvGrpSpPr/>
          <p:nvPr/>
        </p:nvGrpSpPr>
        <p:grpSpPr>
          <a:xfrm>
            <a:off x="3946801" y="1840500"/>
            <a:ext cx="1075385" cy="962898"/>
            <a:chOff x="214550" y="789550"/>
            <a:chExt cx="1075385" cy="962898"/>
          </a:xfrm>
        </p:grpSpPr>
        <p:sp>
          <p:nvSpPr>
            <p:cNvPr id="19" name="Shape 205"/>
            <p:cNvSpPr txBox="1"/>
            <p:nvPr/>
          </p:nvSpPr>
          <p:spPr>
            <a:xfrm>
              <a:off x="214550" y="789550"/>
              <a:ext cx="733199" cy="36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>
                  <a:solidFill>
                    <a:srgbClr val="FF0000"/>
                  </a:solidFill>
                  <a:latin typeface="Comic Sans MS" panose="030F0702030302020204" pitchFamily="66" charset="0"/>
                </a:rPr>
                <a:t>BAD!</a:t>
              </a:r>
            </a:p>
          </p:txBody>
        </p:sp>
        <p:cxnSp>
          <p:nvCxnSpPr>
            <p:cNvPr id="20" name="Shape 206"/>
            <p:cNvCxnSpPr>
              <a:stCxn id="19" idx="2"/>
              <a:endCxn id="15" idx="0"/>
            </p:cNvCxnSpPr>
            <p:nvPr/>
          </p:nvCxnSpPr>
          <p:spPr>
            <a:xfrm>
              <a:off x="581150" y="1154050"/>
              <a:ext cx="388499" cy="43747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" name="Shape 207"/>
            <p:cNvCxnSpPr>
              <a:stCxn id="19" idx="2"/>
              <a:endCxn id="16" idx="1"/>
            </p:cNvCxnSpPr>
            <p:nvPr/>
          </p:nvCxnSpPr>
          <p:spPr>
            <a:xfrm>
              <a:off x="581150" y="1154050"/>
              <a:ext cx="601613" cy="5983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2" name="Shape 208"/>
            <p:cNvCxnSpPr>
              <a:stCxn id="19" idx="2"/>
              <a:endCxn id="12" idx="5"/>
            </p:cNvCxnSpPr>
            <p:nvPr/>
          </p:nvCxnSpPr>
          <p:spPr>
            <a:xfrm>
              <a:off x="581150" y="1154050"/>
              <a:ext cx="708785" cy="10615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23" name="Shape 209"/>
          <p:cNvGrpSpPr/>
          <p:nvPr/>
        </p:nvGrpSpPr>
        <p:grpSpPr>
          <a:xfrm>
            <a:off x="5095886" y="3841402"/>
            <a:ext cx="1836600" cy="437399"/>
            <a:chOff x="1363637" y="2790450"/>
            <a:chExt cx="1836600" cy="437399"/>
          </a:xfrm>
        </p:grpSpPr>
        <p:sp>
          <p:nvSpPr>
            <p:cNvPr id="24" name="Shape 210"/>
            <p:cNvSpPr txBox="1"/>
            <p:nvPr/>
          </p:nvSpPr>
          <p:spPr>
            <a:xfrm>
              <a:off x="1363637" y="2790450"/>
              <a:ext cx="1836600" cy="437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 sz="1000">
                  <a:latin typeface="Comic Sans MS" panose="030F0702030302020204" pitchFamily="66" charset="0"/>
                </a:rPr>
                <a:t>redact this</a:t>
              </a:r>
            </a:p>
          </p:txBody>
        </p:sp>
        <p:sp>
          <p:nvSpPr>
            <p:cNvPr id="25" name="Shape 211"/>
            <p:cNvSpPr/>
            <p:nvPr/>
          </p:nvSpPr>
          <p:spPr>
            <a:xfrm>
              <a:off x="2243150" y="30384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Shape 212"/>
          <p:cNvGrpSpPr/>
          <p:nvPr/>
        </p:nvGrpSpPr>
        <p:grpSpPr>
          <a:xfrm>
            <a:off x="3581401" y="4147602"/>
            <a:ext cx="2415899" cy="1516749"/>
            <a:chOff x="-150850" y="3096651"/>
            <a:chExt cx="2415899" cy="1516749"/>
          </a:xfrm>
        </p:grpSpPr>
        <p:sp>
          <p:nvSpPr>
            <p:cNvPr id="27" name="Shape 213"/>
            <p:cNvSpPr txBox="1"/>
            <p:nvPr/>
          </p:nvSpPr>
          <p:spPr>
            <a:xfrm>
              <a:off x="-150850" y="4248900"/>
              <a:ext cx="961799" cy="36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 dirty="0">
                  <a:solidFill>
                    <a:srgbClr val="6AA84F"/>
                  </a:solidFill>
                  <a:latin typeface="Comic Sans MS" panose="030F0702030302020204" pitchFamily="66" charset="0"/>
                </a:rPr>
                <a:t>Good?</a:t>
              </a:r>
            </a:p>
          </p:txBody>
        </p:sp>
        <p:cxnSp>
          <p:nvCxnSpPr>
            <p:cNvPr id="28" name="Shape 214"/>
            <p:cNvCxnSpPr>
              <a:stCxn id="27" idx="3"/>
              <a:endCxn id="25" idx="4"/>
            </p:cNvCxnSpPr>
            <p:nvPr/>
          </p:nvCxnSpPr>
          <p:spPr>
            <a:xfrm flipV="1">
              <a:off x="810949" y="3096651"/>
              <a:ext cx="1454100" cy="133449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9" name="Shape 227"/>
          <p:cNvSpPr txBox="1"/>
          <p:nvPr/>
        </p:nvSpPr>
        <p:spPr>
          <a:xfrm>
            <a:off x="3640380" y="5658614"/>
            <a:ext cx="1542449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x-none" i="1" dirty="0">
                <a:latin typeface="Comic Sans MS" panose="030F0702030302020204" pitchFamily="66" charset="0"/>
              </a:rPr>
              <a:t>it depends...</a:t>
            </a:r>
          </a:p>
        </p:txBody>
      </p:sp>
    </p:spTree>
    <p:extLst>
      <p:ext uri="{BB962C8B-B14F-4D97-AF65-F5344CB8AC3E}">
        <p14:creationId xmlns:p14="http://schemas.microsoft.com/office/powerpoint/2010/main" val="2354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Bridging the legal and CS views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hape 191"/>
          <p:cNvSpPr/>
          <p:nvPr/>
        </p:nvSpPr>
        <p:spPr>
          <a:xfrm>
            <a:off x="4488899" y="1945550"/>
            <a:ext cx="3354300" cy="335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Shape 192"/>
          <p:cNvSpPr txBox="1"/>
          <p:nvPr/>
        </p:nvSpPr>
        <p:spPr>
          <a:xfrm>
            <a:off x="5640899" y="5299850"/>
            <a:ext cx="1108500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x-none">
                <a:latin typeface="Comic Sans MS" panose="030F0702030302020204" pitchFamily="66" charset="0"/>
              </a:rPr>
              <a:t>analyses </a:t>
            </a:r>
          </a:p>
        </p:txBody>
      </p:sp>
      <p:sp>
        <p:nvSpPr>
          <p:cNvPr id="12" name="Shape 198"/>
          <p:cNvSpPr/>
          <p:nvPr/>
        </p:nvSpPr>
        <p:spPr>
          <a:xfrm>
            <a:off x="4984799" y="2336800"/>
            <a:ext cx="43800" cy="58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grpSp>
        <p:nvGrpSpPr>
          <p:cNvPr id="14" name="Shape 200"/>
          <p:cNvGrpSpPr/>
          <p:nvPr/>
        </p:nvGrpSpPr>
        <p:grpSpPr>
          <a:xfrm>
            <a:off x="4679999" y="2717800"/>
            <a:ext cx="272400" cy="210600"/>
            <a:chOff x="947750" y="1666850"/>
            <a:chExt cx="272400" cy="210600"/>
          </a:xfrm>
        </p:grpSpPr>
        <p:sp>
          <p:nvSpPr>
            <p:cNvPr id="15" name="Shape 201"/>
            <p:cNvSpPr/>
            <p:nvPr/>
          </p:nvSpPr>
          <p:spPr>
            <a:xfrm>
              <a:off x="947750" y="16668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" name="Shape 202"/>
            <p:cNvSpPr/>
            <p:nvPr/>
          </p:nvSpPr>
          <p:spPr>
            <a:xfrm>
              <a:off x="1176350" y="18192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Shape 203"/>
          <p:cNvSpPr txBox="1"/>
          <p:nvPr/>
        </p:nvSpPr>
        <p:spPr>
          <a:xfrm>
            <a:off x="4139711" y="2023327"/>
            <a:ext cx="1836600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110000"/>
            </a:pPr>
            <a:r>
              <a:rPr lang="x-none" sz="1000">
                <a:solidFill>
                  <a:schemeClr val="dk1"/>
                </a:solidFill>
                <a:latin typeface="Comic Sans MS" panose="030F0702030302020204" pitchFamily="66" charset="0"/>
              </a:rPr>
              <a:t>copy input to output</a:t>
            </a:r>
          </a:p>
          <a:p>
            <a:pPr algn="ctr"/>
            <a:endParaRPr sz="1000">
              <a:latin typeface="Comic Sans MS" panose="030F0702030302020204" pitchFamily="66" charset="0"/>
            </a:endParaRPr>
          </a:p>
        </p:txBody>
      </p:sp>
      <p:grpSp>
        <p:nvGrpSpPr>
          <p:cNvPr id="18" name="Shape 204"/>
          <p:cNvGrpSpPr/>
          <p:nvPr/>
        </p:nvGrpSpPr>
        <p:grpSpPr>
          <a:xfrm>
            <a:off x="3946801" y="1840500"/>
            <a:ext cx="1075385" cy="962898"/>
            <a:chOff x="214550" y="789550"/>
            <a:chExt cx="1075385" cy="962898"/>
          </a:xfrm>
        </p:grpSpPr>
        <p:sp>
          <p:nvSpPr>
            <p:cNvPr id="19" name="Shape 205"/>
            <p:cNvSpPr txBox="1"/>
            <p:nvPr/>
          </p:nvSpPr>
          <p:spPr>
            <a:xfrm>
              <a:off x="214550" y="789550"/>
              <a:ext cx="733199" cy="36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>
                  <a:solidFill>
                    <a:srgbClr val="FF0000"/>
                  </a:solidFill>
                  <a:latin typeface="Comic Sans MS" panose="030F0702030302020204" pitchFamily="66" charset="0"/>
                </a:rPr>
                <a:t>BAD!</a:t>
              </a:r>
            </a:p>
          </p:txBody>
        </p:sp>
        <p:cxnSp>
          <p:nvCxnSpPr>
            <p:cNvPr id="20" name="Shape 206"/>
            <p:cNvCxnSpPr>
              <a:stCxn id="19" idx="2"/>
              <a:endCxn id="15" idx="0"/>
            </p:cNvCxnSpPr>
            <p:nvPr/>
          </p:nvCxnSpPr>
          <p:spPr>
            <a:xfrm>
              <a:off x="581150" y="1154050"/>
              <a:ext cx="388499" cy="43747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" name="Shape 207"/>
            <p:cNvCxnSpPr>
              <a:stCxn id="19" idx="2"/>
              <a:endCxn id="16" idx="1"/>
            </p:cNvCxnSpPr>
            <p:nvPr/>
          </p:nvCxnSpPr>
          <p:spPr>
            <a:xfrm>
              <a:off x="581150" y="1154050"/>
              <a:ext cx="601613" cy="5983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2" name="Shape 208"/>
            <p:cNvCxnSpPr>
              <a:stCxn id="19" idx="2"/>
              <a:endCxn id="12" idx="5"/>
            </p:cNvCxnSpPr>
            <p:nvPr/>
          </p:nvCxnSpPr>
          <p:spPr>
            <a:xfrm>
              <a:off x="581150" y="1154050"/>
              <a:ext cx="708785" cy="10615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30" name="Shape 236"/>
          <p:cNvGrpSpPr/>
          <p:nvPr/>
        </p:nvGrpSpPr>
        <p:grpSpPr>
          <a:xfrm>
            <a:off x="4572073" y="2035913"/>
            <a:ext cx="3201450" cy="3177300"/>
            <a:chOff x="859450" y="1037393"/>
            <a:chExt cx="3201450" cy="3177300"/>
          </a:xfrm>
        </p:grpSpPr>
        <p:sp>
          <p:nvSpPr>
            <p:cNvPr id="31" name="Shape 237"/>
            <p:cNvSpPr/>
            <p:nvPr/>
          </p:nvSpPr>
          <p:spPr>
            <a:xfrm>
              <a:off x="859450" y="1037393"/>
              <a:ext cx="3201450" cy="3177300"/>
            </a:xfrm>
            <a:custGeom>
              <a:avLst/>
              <a:gdLst/>
              <a:ahLst/>
              <a:cxnLst/>
              <a:rect l="0" t="0" r="0" b="0"/>
              <a:pathLst>
                <a:path w="128058" h="127092" extrusionOk="0">
                  <a:moveTo>
                    <a:pt x="1141" y="40326"/>
                  </a:moveTo>
                  <a:cubicBezTo>
                    <a:pt x="3288" y="38622"/>
                    <a:pt x="12250" y="42400"/>
                    <a:pt x="14917" y="39882"/>
                  </a:cubicBezTo>
                  <a:cubicBezTo>
                    <a:pt x="17583" y="37364"/>
                    <a:pt x="17656" y="28995"/>
                    <a:pt x="17138" y="25218"/>
                  </a:cubicBezTo>
                  <a:cubicBezTo>
                    <a:pt x="16619" y="21440"/>
                    <a:pt x="10917" y="18552"/>
                    <a:pt x="11806" y="17219"/>
                  </a:cubicBezTo>
                  <a:cubicBezTo>
                    <a:pt x="12694" y="15885"/>
                    <a:pt x="19953" y="18255"/>
                    <a:pt x="22471" y="17219"/>
                  </a:cubicBezTo>
                  <a:cubicBezTo>
                    <a:pt x="24989" y="16182"/>
                    <a:pt x="21507" y="13590"/>
                    <a:pt x="26914" y="10998"/>
                  </a:cubicBezTo>
                  <a:cubicBezTo>
                    <a:pt x="32320" y="8405"/>
                    <a:pt x="50317" y="1740"/>
                    <a:pt x="54909" y="1666"/>
                  </a:cubicBezTo>
                  <a:cubicBezTo>
                    <a:pt x="59500" y="1592"/>
                    <a:pt x="52835" y="10405"/>
                    <a:pt x="54465" y="10554"/>
                  </a:cubicBezTo>
                  <a:cubicBezTo>
                    <a:pt x="56094" y="10702"/>
                    <a:pt x="56908" y="4258"/>
                    <a:pt x="64685" y="2555"/>
                  </a:cubicBezTo>
                  <a:cubicBezTo>
                    <a:pt x="72461" y="851"/>
                    <a:pt x="95272" y="-333"/>
                    <a:pt x="101123" y="333"/>
                  </a:cubicBezTo>
                  <a:cubicBezTo>
                    <a:pt x="106973" y="999"/>
                    <a:pt x="102160" y="5294"/>
                    <a:pt x="99790" y="6554"/>
                  </a:cubicBezTo>
                  <a:cubicBezTo>
                    <a:pt x="97420" y="7813"/>
                    <a:pt x="87421" y="6480"/>
                    <a:pt x="86903" y="7888"/>
                  </a:cubicBezTo>
                  <a:cubicBezTo>
                    <a:pt x="86384" y="9295"/>
                    <a:pt x="92161" y="14552"/>
                    <a:pt x="96679" y="14997"/>
                  </a:cubicBezTo>
                  <a:cubicBezTo>
                    <a:pt x="101196" y="15441"/>
                    <a:pt x="109122" y="10924"/>
                    <a:pt x="114010" y="10554"/>
                  </a:cubicBezTo>
                  <a:cubicBezTo>
                    <a:pt x="118898" y="10183"/>
                    <a:pt x="123859" y="10702"/>
                    <a:pt x="126007" y="12776"/>
                  </a:cubicBezTo>
                  <a:cubicBezTo>
                    <a:pt x="128154" y="14849"/>
                    <a:pt x="127340" y="20033"/>
                    <a:pt x="126896" y="22996"/>
                  </a:cubicBezTo>
                  <a:cubicBezTo>
                    <a:pt x="126451" y="25958"/>
                    <a:pt x="125266" y="30994"/>
                    <a:pt x="123341" y="30550"/>
                  </a:cubicBezTo>
                  <a:cubicBezTo>
                    <a:pt x="121415" y="30105"/>
                    <a:pt x="117342" y="20774"/>
                    <a:pt x="115343" y="20330"/>
                  </a:cubicBezTo>
                  <a:cubicBezTo>
                    <a:pt x="113343" y="19885"/>
                    <a:pt x="113194" y="27439"/>
                    <a:pt x="111343" y="27884"/>
                  </a:cubicBezTo>
                  <a:cubicBezTo>
                    <a:pt x="109491" y="28328"/>
                    <a:pt x="106307" y="22847"/>
                    <a:pt x="104234" y="22996"/>
                  </a:cubicBezTo>
                  <a:cubicBezTo>
                    <a:pt x="102160" y="23144"/>
                    <a:pt x="101197" y="28995"/>
                    <a:pt x="98901" y="28773"/>
                  </a:cubicBezTo>
                  <a:cubicBezTo>
                    <a:pt x="96605" y="28550"/>
                    <a:pt x="92383" y="21366"/>
                    <a:pt x="90458" y="21663"/>
                  </a:cubicBezTo>
                  <a:cubicBezTo>
                    <a:pt x="88532" y="21959"/>
                    <a:pt x="86755" y="27365"/>
                    <a:pt x="87348" y="30550"/>
                  </a:cubicBezTo>
                  <a:cubicBezTo>
                    <a:pt x="87940" y="33734"/>
                    <a:pt x="90828" y="39362"/>
                    <a:pt x="94013" y="40770"/>
                  </a:cubicBezTo>
                  <a:cubicBezTo>
                    <a:pt x="97197" y="42177"/>
                    <a:pt x="104011" y="40252"/>
                    <a:pt x="106455" y="38993"/>
                  </a:cubicBezTo>
                  <a:cubicBezTo>
                    <a:pt x="108899" y="37734"/>
                    <a:pt x="107640" y="33364"/>
                    <a:pt x="108677" y="33216"/>
                  </a:cubicBezTo>
                  <a:cubicBezTo>
                    <a:pt x="109713" y="33067"/>
                    <a:pt x="111194" y="38326"/>
                    <a:pt x="112676" y="38104"/>
                  </a:cubicBezTo>
                  <a:cubicBezTo>
                    <a:pt x="114157" y="37881"/>
                    <a:pt x="115490" y="32253"/>
                    <a:pt x="117564" y="31883"/>
                  </a:cubicBezTo>
                  <a:cubicBezTo>
                    <a:pt x="119637" y="31512"/>
                    <a:pt x="123415" y="33215"/>
                    <a:pt x="125119" y="35882"/>
                  </a:cubicBezTo>
                  <a:cubicBezTo>
                    <a:pt x="126822" y="38548"/>
                    <a:pt x="128673" y="45287"/>
                    <a:pt x="127785" y="47880"/>
                  </a:cubicBezTo>
                  <a:cubicBezTo>
                    <a:pt x="126896" y="50472"/>
                    <a:pt x="123192" y="51138"/>
                    <a:pt x="119786" y="51435"/>
                  </a:cubicBezTo>
                  <a:cubicBezTo>
                    <a:pt x="116379" y="51731"/>
                    <a:pt x="109491" y="47880"/>
                    <a:pt x="107344" y="49658"/>
                  </a:cubicBezTo>
                  <a:cubicBezTo>
                    <a:pt x="105196" y="51435"/>
                    <a:pt x="107788" y="57804"/>
                    <a:pt x="106900" y="62100"/>
                  </a:cubicBezTo>
                  <a:cubicBezTo>
                    <a:pt x="106011" y="66395"/>
                    <a:pt x="103641" y="72394"/>
                    <a:pt x="102012" y="75431"/>
                  </a:cubicBezTo>
                  <a:cubicBezTo>
                    <a:pt x="100382" y="78467"/>
                    <a:pt x="97790" y="76912"/>
                    <a:pt x="97124" y="80319"/>
                  </a:cubicBezTo>
                  <a:cubicBezTo>
                    <a:pt x="96457" y="83725"/>
                    <a:pt x="98309" y="90686"/>
                    <a:pt x="98013" y="95871"/>
                  </a:cubicBezTo>
                  <a:cubicBezTo>
                    <a:pt x="97716" y="101055"/>
                    <a:pt x="92531" y="107720"/>
                    <a:pt x="95346" y="111424"/>
                  </a:cubicBezTo>
                  <a:cubicBezTo>
                    <a:pt x="98160" y="115127"/>
                    <a:pt x="113564" y="115794"/>
                    <a:pt x="114898" y="118090"/>
                  </a:cubicBezTo>
                  <a:cubicBezTo>
                    <a:pt x="116231" y="120385"/>
                    <a:pt x="108677" y="124014"/>
                    <a:pt x="103345" y="125199"/>
                  </a:cubicBezTo>
                  <a:cubicBezTo>
                    <a:pt x="98012" y="126383"/>
                    <a:pt x="87125" y="128679"/>
                    <a:pt x="82904" y="125199"/>
                  </a:cubicBezTo>
                  <a:cubicBezTo>
                    <a:pt x="78682" y="121718"/>
                    <a:pt x="79349" y="110535"/>
                    <a:pt x="78016" y="104314"/>
                  </a:cubicBezTo>
                  <a:cubicBezTo>
                    <a:pt x="76683" y="98093"/>
                    <a:pt x="76683" y="90168"/>
                    <a:pt x="74906" y="87873"/>
                  </a:cubicBezTo>
                  <a:cubicBezTo>
                    <a:pt x="73128" y="85577"/>
                    <a:pt x="69721" y="88095"/>
                    <a:pt x="67351" y="90539"/>
                  </a:cubicBezTo>
                  <a:cubicBezTo>
                    <a:pt x="64981" y="92983"/>
                    <a:pt x="63574" y="98759"/>
                    <a:pt x="60686" y="102537"/>
                  </a:cubicBezTo>
                  <a:cubicBezTo>
                    <a:pt x="57797" y="106314"/>
                    <a:pt x="50095" y="110684"/>
                    <a:pt x="50021" y="113202"/>
                  </a:cubicBezTo>
                  <a:cubicBezTo>
                    <a:pt x="49947" y="115720"/>
                    <a:pt x="56909" y="116534"/>
                    <a:pt x="60242" y="117645"/>
                  </a:cubicBezTo>
                  <a:cubicBezTo>
                    <a:pt x="63574" y="118755"/>
                    <a:pt x="70018" y="118608"/>
                    <a:pt x="70018" y="119867"/>
                  </a:cubicBezTo>
                  <a:cubicBezTo>
                    <a:pt x="70018" y="121126"/>
                    <a:pt x="65204" y="124236"/>
                    <a:pt x="60242" y="125199"/>
                  </a:cubicBezTo>
                  <a:cubicBezTo>
                    <a:pt x="55279" y="126161"/>
                    <a:pt x="43948" y="127421"/>
                    <a:pt x="40245" y="125644"/>
                  </a:cubicBezTo>
                  <a:cubicBezTo>
                    <a:pt x="36542" y="123866"/>
                    <a:pt x="38172" y="119052"/>
                    <a:pt x="38024" y="114535"/>
                  </a:cubicBezTo>
                  <a:cubicBezTo>
                    <a:pt x="37876" y="110017"/>
                    <a:pt x="39134" y="103129"/>
                    <a:pt x="39357" y="98538"/>
                  </a:cubicBezTo>
                  <a:cubicBezTo>
                    <a:pt x="39579" y="93946"/>
                    <a:pt x="39875" y="90242"/>
                    <a:pt x="39357" y="86984"/>
                  </a:cubicBezTo>
                  <a:cubicBezTo>
                    <a:pt x="38838" y="83725"/>
                    <a:pt x="37949" y="80541"/>
                    <a:pt x="36246" y="78986"/>
                  </a:cubicBezTo>
                  <a:cubicBezTo>
                    <a:pt x="34542" y="77430"/>
                    <a:pt x="32024" y="75578"/>
                    <a:pt x="29136" y="77652"/>
                  </a:cubicBezTo>
                  <a:cubicBezTo>
                    <a:pt x="26247" y="79725"/>
                    <a:pt x="21137" y="86762"/>
                    <a:pt x="18916" y="91428"/>
                  </a:cubicBezTo>
                  <a:cubicBezTo>
                    <a:pt x="16694" y="96093"/>
                    <a:pt x="18767" y="105795"/>
                    <a:pt x="15805" y="105647"/>
                  </a:cubicBezTo>
                  <a:cubicBezTo>
                    <a:pt x="12842" y="105498"/>
                    <a:pt x="2474" y="95056"/>
                    <a:pt x="1141" y="90539"/>
                  </a:cubicBezTo>
                  <a:cubicBezTo>
                    <a:pt x="-192" y="86021"/>
                    <a:pt x="5955" y="79207"/>
                    <a:pt x="7807" y="78541"/>
                  </a:cubicBezTo>
                  <a:cubicBezTo>
                    <a:pt x="9658" y="77874"/>
                    <a:pt x="9732" y="87058"/>
                    <a:pt x="12250" y="86540"/>
                  </a:cubicBezTo>
                  <a:cubicBezTo>
                    <a:pt x="14768" y="86021"/>
                    <a:pt x="21211" y="79430"/>
                    <a:pt x="22915" y="75431"/>
                  </a:cubicBezTo>
                  <a:cubicBezTo>
                    <a:pt x="24618" y="71431"/>
                    <a:pt x="24470" y="65358"/>
                    <a:pt x="22471" y="62544"/>
                  </a:cubicBezTo>
                  <a:cubicBezTo>
                    <a:pt x="20471" y="59729"/>
                    <a:pt x="14323" y="60618"/>
                    <a:pt x="10917" y="58545"/>
                  </a:cubicBezTo>
                  <a:cubicBezTo>
                    <a:pt x="7510" y="56471"/>
                    <a:pt x="3659" y="53138"/>
                    <a:pt x="2030" y="50102"/>
                  </a:cubicBezTo>
                  <a:cubicBezTo>
                    <a:pt x="400" y="47065"/>
                    <a:pt x="-1006" y="42029"/>
                    <a:pt x="1141" y="40326"/>
                  </a:cubicBezTo>
                  <a:close/>
                </a:path>
              </a:pathLst>
            </a:custGeom>
            <a:gradFill>
              <a:gsLst>
                <a:gs pos="37000">
                  <a:srgbClr val="ECFFB1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2" name="Shape 238"/>
            <p:cNvSpPr/>
            <p:nvPr/>
          </p:nvSpPr>
          <p:spPr>
            <a:xfrm>
              <a:off x="2587675" y="1456775"/>
              <a:ext cx="277800" cy="268200"/>
            </a:xfrm>
            <a:prstGeom prst="ellipse">
              <a:avLst/>
            </a:prstGeom>
            <a:gradFill>
              <a:gsLst>
                <a:gs pos="37000">
                  <a:srgbClr val="ECFFB1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" name="Shape 209"/>
          <p:cNvGrpSpPr/>
          <p:nvPr/>
        </p:nvGrpSpPr>
        <p:grpSpPr>
          <a:xfrm>
            <a:off x="5095886" y="3841402"/>
            <a:ext cx="1836600" cy="437399"/>
            <a:chOff x="1363637" y="2790450"/>
            <a:chExt cx="1836600" cy="437399"/>
          </a:xfrm>
        </p:grpSpPr>
        <p:sp>
          <p:nvSpPr>
            <p:cNvPr id="24" name="Shape 210"/>
            <p:cNvSpPr txBox="1"/>
            <p:nvPr/>
          </p:nvSpPr>
          <p:spPr>
            <a:xfrm>
              <a:off x="1363637" y="2790450"/>
              <a:ext cx="1836600" cy="437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 sz="1000">
                  <a:latin typeface="Comic Sans MS" panose="030F0702030302020204" pitchFamily="66" charset="0"/>
                </a:rPr>
                <a:t>redact this</a:t>
              </a:r>
            </a:p>
          </p:txBody>
        </p:sp>
        <p:sp>
          <p:nvSpPr>
            <p:cNvPr id="25" name="Shape 211"/>
            <p:cNvSpPr/>
            <p:nvPr/>
          </p:nvSpPr>
          <p:spPr>
            <a:xfrm>
              <a:off x="2243150" y="30384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Shape 212"/>
          <p:cNvGrpSpPr/>
          <p:nvPr/>
        </p:nvGrpSpPr>
        <p:grpSpPr>
          <a:xfrm>
            <a:off x="3581401" y="4147602"/>
            <a:ext cx="2415899" cy="1516749"/>
            <a:chOff x="-150850" y="3096651"/>
            <a:chExt cx="2415899" cy="1516749"/>
          </a:xfrm>
        </p:grpSpPr>
        <p:sp>
          <p:nvSpPr>
            <p:cNvPr id="27" name="Shape 213"/>
            <p:cNvSpPr txBox="1"/>
            <p:nvPr/>
          </p:nvSpPr>
          <p:spPr>
            <a:xfrm>
              <a:off x="-150850" y="4248900"/>
              <a:ext cx="961799" cy="36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 dirty="0">
                  <a:solidFill>
                    <a:srgbClr val="6AA84F"/>
                  </a:solidFill>
                  <a:latin typeface="Comic Sans MS" panose="030F0702030302020204" pitchFamily="66" charset="0"/>
                </a:rPr>
                <a:t>Good?</a:t>
              </a:r>
            </a:p>
          </p:txBody>
        </p:sp>
        <p:cxnSp>
          <p:nvCxnSpPr>
            <p:cNvPr id="28" name="Shape 214"/>
            <p:cNvCxnSpPr>
              <a:stCxn id="27" idx="3"/>
              <a:endCxn id="25" idx="4"/>
            </p:cNvCxnSpPr>
            <p:nvPr/>
          </p:nvCxnSpPr>
          <p:spPr>
            <a:xfrm flipV="1">
              <a:off x="810949" y="3096651"/>
              <a:ext cx="1454100" cy="133449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9" name="Shape 227"/>
          <p:cNvSpPr txBox="1"/>
          <p:nvPr/>
        </p:nvSpPr>
        <p:spPr>
          <a:xfrm>
            <a:off x="3640380" y="5658614"/>
            <a:ext cx="1542449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x-none" i="1" dirty="0">
                <a:latin typeface="Comic Sans MS" panose="030F0702030302020204" pitchFamily="66" charset="0"/>
              </a:rPr>
              <a:t>it depends...</a:t>
            </a:r>
          </a:p>
        </p:txBody>
      </p:sp>
    </p:spTree>
    <p:extLst>
      <p:ext uri="{BB962C8B-B14F-4D97-AF65-F5344CB8AC3E}">
        <p14:creationId xmlns:p14="http://schemas.microsoft.com/office/powerpoint/2010/main" val="35540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</a:t>
            </a:r>
            <a:endParaRPr lang="en-US" dirty="0"/>
          </a:p>
        </p:txBody>
      </p:sp>
      <p:sp>
        <p:nvSpPr>
          <p:cNvPr id="5" name="Shape 191"/>
          <p:cNvSpPr/>
          <p:nvPr/>
        </p:nvSpPr>
        <p:spPr>
          <a:xfrm>
            <a:off x="4488899" y="1945550"/>
            <a:ext cx="3354300" cy="335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Shape 192"/>
          <p:cNvSpPr txBox="1"/>
          <p:nvPr/>
        </p:nvSpPr>
        <p:spPr>
          <a:xfrm>
            <a:off x="5640899" y="5299850"/>
            <a:ext cx="1108500" cy="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x-none">
                <a:latin typeface="Comic Sans MS" panose="030F0702030302020204" pitchFamily="66" charset="0"/>
              </a:rPr>
              <a:t>analyses </a:t>
            </a:r>
          </a:p>
        </p:txBody>
      </p:sp>
      <p:sp>
        <p:nvSpPr>
          <p:cNvPr id="12" name="Shape 198"/>
          <p:cNvSpPr/>
          <p:nvPr/>
        </p:nvSpPr>
        <p:spPr>
          <a:xfrm>
            <a:off x="4984799" y="2336800"/>
            <a:ext cx="43800" cy="58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Comic Sans MS" panose="030F0702030302020204" pitchFamily="66" charset="0"/>
            </a:endParaRPr>
          </a:p>
        </p:txBody>
      </p:sp>
      <p:grpSp>
        <p:nvGrpSpPr>
          <p:cNvPr id="14" name="Shape 200"/>
          <p:cNvGrpSpPr/>
          <p:nvPr/>
        </p:nvGrpSpPr>
        <p:grpSpPr>
          <a:xfrm>
            <a:off x="4679999" y="2717800"/>
            <a:ext cx="272400" cy="210600"/>
            <a:chOff x="947750" y="1666850"/>
            <a:chExt cx="272400" cy="210600"/>
          </a:xfrm>
        </p:grpSpPr>
        <p:sp>
          <p:nvSpPr>
            <p:cNvPr id="15" name="Shape 201"/>
            <p:cNvSpPr/>
            <p:nvPr/>
          </p:nvSpPr>
          <p:spPr>
            <a:xfrm>
              <a:off x="947750" y="16668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" name="Shape 202"/>
            <p:cNvSpPr/>
            <p:nvPr/>
          </p:nvSpPr>
          <p:spPr>
            <a:xfrm>
              <a:off x="1176350" y="18192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Shape 203"/>
          <p:cNvSpPr txBox="1"/>
          <p:nvPr/>
        </p:nvSpPr>
        <p:spPr>
          <a:xfrm>
            <a:off x="4139711" y="2023327"/>
            <a:ext cx="1836600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110000"/>
            </a:pPr>
            <a:r>
              <a:rPr lang="x-none" sz="1000">
                <a:solidFill>
                  <a:schemeClr val="dk1"/>
                </a:solidFill>
                <a:latin typeface="Comic Sans MS" panose="030F0702030302020204" pitchFamily="66" charset="0"/>
              </a:rPr>
              <a:t>copy input to output</a:t>
            </a:r>
          </a:p>
          <a:p>
            <a:pPr algn="ctr"/>
            <a:endParaRPr sz="1000">
              <a:latin typeface="Comic Sans MS" panose="030F0702030302020204" pitchFamily="66" charset="0"/>
            </a:endParaRPr>
          </a:p>
        </p:txBody>
      </p:sp>
      <p:grpSp>
        <p:nvGrpSpPr>
          <p:cNvPr id="18" name="Shape 204"/>
          <p:cNvGrpSpPr/>
          <p:nvPr/>
        </p:nvGrpSpPr>
        <p:grpSpPr>
          <a:xfrm>
            <a:off x="3946801" y="1840500"/>
            <a:ext cx="1075385" cy="962898"/>
            <a:chOff x="214550" y="789550"/>
            <a:chExt cx="1075385" cy="962898"/>
          </a:xfrm>
        </p:grpSpPr>
        <p:sp>
          <p:nvSpPr>
            <p:cNvPr id="19" name="Shape 205"/>
            <p:cNvSpPr txBox="1"/>
            <p:nvPr/>
          </p:nvSpPr>
          <p:spPr>
            <a:xfrm>
              <a:off x="214550" y="789550"/>
              <a:ext cx="733199" cy="36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>
                  <a:solidFill>
                    <a:srgbClr val="FF0000"/>
                  </a:solidFill>
                  <a:latin typeface="Comic Sans MS" panose="030F0702030302020204" pitchFamily="66" charset="0"/>
                </a:rPr>
                <a:t>BAD!</a:t>
              </a:r>
            </a:p>
          </p:txBody>
        </p:sp>
        <p:cxnSp>
          <p:nvCxnSpPr>
            <p:cNvPr id="20" name="Shape 206"/>
            <p:cNvCxnSpPr>
              <a:stCxn id="19" idx="2"/>
              <a:endCxn id="15" idx="0"/>
            </p:cNvCxnSpPr>
            <p:nvPr/>
          </p:nvCxnSpPr>
          <p:spPr>
            <a:xfrm>
              <a:off x="581150" y="1154050"/>
              <a:ext cx="388499" cy="437475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" name="Shape 207"/>
            <p:cNvCxnSpPr>
              <a:stCxn id="19" idx="2"/>
              <a:endCxn id="16" idx="1"/>
            </p:cNvCxnSpPr>
            <p:nvPr/>
          </p:nvCxnSpPr>
          <p:spPr>
            <a:xfrm>
              <a:off x="581150" y="1154050"/>
              <a:ext cx="601613" cy="5983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2" name="Shape 208"/>
            <p:cNvCxnSpPr>
              <a:stCxn id="19" idx="2"/>
              <a:endCxn id="12" idx="5"/>
            </p:cNvCxnSpPr>
            <p:nvPr/>
          </p:nvCxnSpPr>
          <p:spPr>
            <a:xfrm>
              <a:off x="581150" y="1154050"/>
              <a:ext cx="708785" cy="106152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30" name="Shape 236"/>
          <p:cNvGrpSpPr/>
          <p:nvPr/>
        </p:nvGrpSpPr>
        <p:grpSpPr>
          <a:xfrm>
            <a:off x="4572073" y="2035913"/>
            <a:ext cx="3201450" cy="3177300"/>
            <a:chOff x="859450" y="1037393"/>
            <a:chExt cx="3201450" cy="3177300"/>
          </a:xfrm>
        </p:grpSpPr>
        <p:sp>
          <p:nvSpPr>
            <p:cNvPr id="31" name="Shape 237"/>
            <p:cNvSpPr/>
            <p:nvPr/>
          </p:nvSpPr>
          <p:spPr>
            <a:xfrm>
              <a:off x="859450" y="1037393"/>
              <a:ext cx="3201450" cy="3177300"/>
            </a:xfrm>
            <a:custGeom>
              <a:avLst/>
              <a:gdLst/>
              <a:ahLst/>
              <a:cxnLst/>
              <a:rect l="0" t="0" r="0" b="0"/>
              <a:pathLst>
                <a:path w="128058" h="127092" extrusionOk="0">
                  <a:moveTo>
                    <a:pt x="1141" y="40326"/>
                  </a:moveTo>
                  <a:cubicBezTo>
                    <a:pt x="3288" y="38622"/>
                    <a:pt x="12250" y="42400"/>
                    <a:pt x="14917" y="39882"/>
                  </a:cubicBezTo>
                  <a:cubicBezTo>
                    <a:pt x="17583" y="37364"/>
                    <a:pt x="17656" y="28995"/>
                    <a:pt x="17138" y="25218"/>
                  </a:cubicBezTo>
                  <a:cubicBezTo>
                    <a:pt x="16619" y="21440"/>
                    <a:pt x="10917" y="18552"/>
                    <a:pt x="11806" y="17219"/>
                  </a:cubicBezTo>
                  <a:cubicBezTo>
                    <a:pt x="12694" y="15885"/>
                    <a:pt x="19953" y="18255"/>
                    <a:pt x="22471" y="17219"/>
                  </a:cubicBezTo>
                  <a:cubicBezTo>
                    <a:pt x="24989" y="16182"/>
                    <a:pt x="21507" y="13590"/>
                    <a:pt x="26914" y="10998"/>
                  </a:cubicBezTo>
                  <a:cubicBezTo>
                    <a:pt x="32320" y="8405"/>
                    <a:pt x="50317" y="1740"/>
                    <a:pt x="54909" y="1666"/>
                  </a:cubicBezTo>
                  <a:cubicBezTo>
                    <a:pt x="59500" y="1592"/>
                    <a:pt x="52835" y="10405"/>
                    <a:pt x="54465" y="10554"/>
                  </a:cubicBezTo>
                  <a:cubicBezTo>
                    <a:pt x="56094" y="10702"/>
                    <a:pt x="56908" y="4258"/>
                    <a:pt x="64685" y="2555"/>
                  </a:cubicBezTo>
                  <a:cubicBezTo>
                    <a:pt x="72461" y="851"/>
                    <a:pt x="95272" y="-333"/>
                    <a:pt x="101123" y="333"/>
                  </a:cubicBezTo>
                  <a:cubicBezTo>
                    <a:pt x="106973" y="999"/>
                    <a:pt x="102160" y="5294"/>
                    <a:pt x="99790" y="6554"/>
                  </a:cubicBezTo>
                  <a:cubicBezTo>
                    <a:pt x="97420" y="7813"/>
                    <a:pt x="87421" y="6480"/>
                    <a:pt x="86903" y="7888"/>
                  </a:cubicBezTo>
                  <a:cubicBezTo>
                    <a:pt x="86384" y="9295"/>
                    <a:pt x="92161" y="14552"/>
                    <a:pt x="96679" y="14997"/>
                  </a:cubicBezTo>
                  <a:cubicBezTo>
                    <a:pt x="101196" y="15441"/>
                    <a:pt x="109122" y="10924"/>
                    <a:pt x="114010" y="10554"/>
                  </a:cubicBezTo>
                  <a:cubicBezTo>
                    <a:pt x="118898" y="10183"/>
                    <a:pt x="123859" y="10702"/>
                    <a:pt x="126007" y="12776"/>
                  </a:cubicBezTo>
                  <a:cubicBezTo>
                    <a:pt x="128154" y="14849"/>
                    <a:pt x="127340" y="20033"/>
                    <a:pt x="126896" y="22996"/>
                  </a:cubicBezTo>
                  <a:cubicBezTo>
                    <a:pt x="126451" y="25958"/>
                    <a:pt x="125266" y="30994"/>
                    <a:pt x="123341" y="30550"/>
                  </a:cubicBezTo>
                  <a:cubicBezTo>
                    <a:pt x="121415" y="30105"/>
                    <a:pt x="117342" y="20774"/>
                    <a:pt x="115343" y="20330"/>
                  </a:cubicBezTo>
                  <a:cubicBezTo>
                    <a:pt x="113343" y="19885"/>
                    <a:pt x="113194" y="27439"/>
                    <a:pt x="111343" y="27884"/>
                  </a:cubicBezTo>
                  <a:cubicBezTo>
                    <a:pt x="109491" y="28328"/>
                    <a:pt x="106307" y="22847"/>
                    <a:pt x="104234" y="22996"/>
                  </a:cubicBezTo>
                  <a:cubicBezTo>
                    <a:pt x="102160" y="23144"/>
                    <a:pt x="101197" y="28995"/>
                    <a:pt x="98901" y="28773"/>
                  </a:cubicBezTo>
                  <a:cubicBezTo>
                    <a:pt x="96605" y="28550"/>
                    <a:pt x="92383" y="21366"/>
                    <a:pt x="90458" y="21663"/>
                  </a:cubicBezTo>
                  <a:cubicBezTo>
                    <a:pt x="88532" y="21959"/>
                    <a:pt x="86755" y="27365"/>
                    <a:pt x="87348" y="30550"/>
                  </a:cubicBezTo>
                  <a:cubicBezTo>
                    <a:pt x="87940" y="33734"/>
                    <a:pt x="90828" y="39362"/>
                    <a:pt x="94013" y="40770"/>
                  </a:cubicBezTo>
                  <a:cubicBezTo>
                    <a:pt x="97197" y="42177"/>
                    <a:pt x="104011" y="40252"/>
                    <a:pt x="106455" y="38993"/>
                  </a:cubicBezTo>
                  <a:cubicBezTo>
                    <a:pt x="108899" y="37734"/>
                    <a:pt x="107640" y="33364"/>
                    <a:pt x="108677" y="33216"/>
                  </a:cubicBezTo>
                  <a:cubicBezTo>
                    <a:pt x="109713" y="33067"/>
                    <a:pt x="111194" y="38326"/>
                    <a:pt x="112676" y="38104"/>
                  </a:cubicBezTo>
                  <a:cubicBezTo>
                    <a:pt x="114157" y="37881"/>
                    <a:pt x="115490" y="32253"/>
                    <a:pt x="117564" y="31883"/>
                  </a:cubicBezTo>
                  <a:cubicBezTo>
                    <a:pt x="119637" y="31512"/>
                    <a:pt x="123415" y="33215"/>
                    <a:pt x="125119" y="35882"/>
                  </a:cubicBezTo>
                  <a:cubicBezTo>
                    <a:pt x="126822" y="38548"/>
                    <a:pt x="128673" y="45287"/>
                    <a:pt x="127785" y="47880"/>
                  </a:cubicBezTo>
                  <a:cubicBezTo>
                    <a:pt x="126896" y="50472"/>
                    <a:pt x="123192" y="51138"/>
                    <a:pt x="119786" y="51435"/>
                  </a:cubicBezTo>
                  <a:cubicBezTo>
                    <a:pt x="116379" y="51731"/>
                    <a:pt x="109491" y="47880"/>
                    <a:pt x="107344" y="49658"/>
                  </a:cubicBezTo>
                  <a:cubicBezTo>
                    <a:pt x="105196" y="51435"/>
                    <a:pt x="107788" y="57804"/>
                    <a:pt x="106900" y="62100"/>
                  </a:cubicBezTo>
                  <a:cubicBezTo>
                    <a:pt x="106011" y="66395"/>
                    <a:pt x="103641" y="72394"/>
                    <a:pt x="102012" y="75431"/>
                  </a:cubicBezTo>
                  <a:cubicBezTo>
                    <a:pt x="100382" y="78467"/>
                    <a:pt x="97790" y="76912"/>
                    <a:pt x="97124" y="80319"/>
                  </a:cubicBezTo>
                  <a:cubicBezTo>
                    <a:pt x="96457" y="83725"/>
                    <a:pt x="98309" y="90686"/>
                    <a:pt x="98013" y="95871"/>
                  </a:cubicBezTo>
                  <a:cubicBezTo>
                    <a:pt x="97716" y="101055"/>
                    <a:pt x="92531" y="107720"/>
                    <a:pt x="95346" y="111424"/>
                  </a:cubicBezTo>
                  <a:cubicBezTo>
                    <a:pt x="98160" y="115127"/>
                    <a:pt x="113564" y="115794"/>
                    <a:pt x="114898" y="118090"/>
                  </a:cubicBezTo>
                  <a:cubicBezTo>
                    <a:pt x="116231" y="120385"/>
                    <a:pt x="108677" y="124014"/>
                    <a:pt x="103345" y="125199"/>
                  </a:cubicBezTo>
                  <a:cubicBezTo>
                    <a:pt x="98012" y="126383"/>
                    <a:pt x="87125" y="128679"/>
                    <a:pt x="82904" y="125199"/>
                  </a:cubicBezTo>
                  <a:cubicBezTo>
                    <a:pt x="78682" y="121718"/>
                    <a:pt x="79349" y="110535"/>
                    <a:pt x="78016" y="104314"/>
                  </a:cubicBezTo>
                  <a:cubicBezTo>
                    <a:pt x="76683" y="98093"/>
                    <a:pt x="76683" y="90168"/>
                    <a:pt x="74906" y="87873"/>
                  </a:cubicBezTo>
                  <a:cubicBezTo>
                    <a:pt x="73128" y="85577"/>
                    <a:pt x="69721" y="88095"/>
                    <a:pt x="67351" y="90539"/>
                  </a:cubicBezTo>
                  <a:cubicBezTo>
                    <a:pt x="64981" y="92983"/>
                    <a:pt x="63574" y="98759"/>
                    <a:pt x="60686" y="102537"/>
                  </a:cubicBezTo>
                  <a:cubicBezTo>
                    <a:pt x="57797" y="106314"/>
                    <a:pt x="50095" y="110684"/>
                    <a:pt x="50021" y="113202"/>
                  </a:cubicBezTo>
                  <a:cubicBezTo>
                    <a:pt x="49947" y="115720"/>
                    <a:pt x="56909" y="116534"/>
                    <a:pt x="60242" y="117645"/>
                  </a:cubicBezTo>
                  <a:cubicBezTo>
                    <a:pt x="63574" y="118755"/>
                    <a:pt x="70018" y="118608"/>
                    <a:pt x="70018" y="119867"/>
                  </a:cubicBezTo>
                  <a:cubicBezTo>
                    <a:pt x="70018" y="121126"/>
                    <a:pt x="65204" y="124236"/>
                    <a:pt x="60242" y="125199"/>
                  </a:cubicBezTo>
                  <a:cubicBezTo>
                    <a:pt x="55279" y="126161"/>
                    <a:pt x="43948" y="127421"/>
                    <a:pt x="40245" y="125644"/>
                  </a:cubicBezTo>
                  <a:cubicBezTo>
                    <a:pt x="36542" y="123866"/>
                    <a:pt x="38172" y="119052"/>
                    <a:pt x="38024" y="114535"/>
                  </a:cubicBezTo>
                  <a:cubicBezTo>
                    <a:pt x="37876" y="110017"/>
                    <a:pt x="39134" y="103129"/>
                    <a:pt x="39357" y="98538"/>
                  </a:cubicBezTo>
                  <a:cubicBezTo>
                    <a:pt x="39579" y="93946"/>
                    <a:pt x="39875" y="90242"/>
                    <a:pt x="39357" y="86984"/>
                  </a:cubicBezTo>
                  <a:cubicBezTo>
                    <a:pt x="38838" y="83725"/>
                    <a:pt x="37949" y="80541"/>
                    <a:pt x="36246" y="78986"/>
                  </a:cubicBezTo>
                  <a:cubicBezTo>
                    <a:pt x="34542" y="77430"/>
                    <a:pt x="32024" y="75578"/>
                    <a:pt x="29136" y="77652"/>
                  </a:cubicBezTo>
                  <a:cubicBezTo>
                    <a:pt x="26247" y="79725"/>
                    <a:pt x="21137" y="86762"/>
                    <a:pt x="18916" y="91428"/>
                  </a:cubicBezTo>
                  <a:cubicBezTo>
                    <a:pt x="16694" y="96093"/>
                    <a:pt x="18767" y="105795"/>
                    <a:pt x="15805" y="105647"/>
                  </a:cubicBezTo>
                  <a:cubicBezTo>
                    <a:pt x="12842" y="105498"/>
                    <a:pt x="2474" y="95056"/>
                    <a:pt x="1141" y="90539"/>
                  </a:cubicBezTo>
                  <a:cubicBezTo>
                    <a:pt x="-192" y="86021"/>
                    <a:pt x="5955" y="79207"/>
                    <a:pt x="7807" y="78541"/>
                  </a:cubicBezTo>
                  <a:cubicBezTo>
                    <a:pt x="9658" y="77874"/>
                    <a:pt x="9732" y="87058"/>
                    <a:pt x="12250" y="86540"/>
                  </a:cubicBezTo>
                  <a:cubicBezTo>
                    <a:pt x="14768" y="86021"/>
                    <a:pt x="21211" y="79430"/>
                    <a:pt x="22915" y="75431"/>
                  </a:cubicBezTo>
                  <a:cubicBezTo>
                    <a:pt x="24618" y="71431"/>
                    <a:pt x="24470" y="65358"/>
                    <a:pt x="22471" y="62544"/>
                  </a:cubicBezTo>
                  <a:cubicBezTo>
                    <a:pt x="20471" y="59729"/>
                    <a:pt x="14323" y="60618"/>
                    <a:pt x="10917" y="58545"/>
                  </a:cubicBezTo>
                  <a:cubicBezTo>
                    <a:pt x="7510" y="56471"/>
                    <a:pt x="3659" y="53138"/>
                    <a:pt x="2030" y="50102"/>
                  </a:cubicBezTo>
                  <a:cubicBezTo>
                    <a:pt x="400" y="47065"/>
                    <a:pt x="-1006" y="42029"/>
                    <a:pt x="1141" y="40326"/>
                  </a:cubicBezTo>
                  <a:close/>
                </a:path>
              </a:pathLst>
            </a:custGeom>
            <a:gradFill>
              <a:gsLst>
                <a:gs pos="37000">
                  <a:srgbClr val="ECFFB1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2" name="Shape 238"/>
            <p:cNvSpPr/>
            <p:nvPr/>
          </p:nvSpPr>
          <p:spPr>
            <a:xfrm>
              <a:off x="2587675" y="1456775"/>
              <a:ext cx="277800" cy="268200"/>
            </a:xfrm>
            <a:prstGeom prst="ellipse">
              <a:avLst/>
            </a:prstGeom>
            <a:gradFill>
              <a:gsLst>
                <a:gs pos="37000">
                  <a:srgbClr val="ECFFB1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86914" y="2019738"/>
            <a:ext cx="3220700" cy="3186675"/>
            <a:chOff x="3062914" y="2019737"/>
            <a:chExt cx="3220700" cy="3186675"/>
          </a:xfrm>
        </p:grpSpPr>
        <p:sp>
          <p:nvSpPr>
            <p:cNvPr id="42" name="Shape 194"/>
            <p:cNvSpPr/>
            <p:nvPr/>
          </p:nvSpPr>
          <p:spPr>
            <a:xfrm>
              <a:off x="3062914" y="2019737"/>
              <a:ext cx="3220700" cy="3186675"/>
            </a:xfrm>
            <a:custGeom>
              <a:avLst/>
              <a:gdLst/>
              <a:ahLst/>
              <a:cxnLst/>
              <a:rect l="0" t="0" r="0" b="0"/>
              <a:pathLst>
                <a:path w="128828" h="127467" extrusionOk="0">
                  <a:moveTo>
                    <a:pt x="444" y="29296"/>
                  </a:moveTo>
                  <a:cubicBezTo>
                    <a:pt x="1036" y="28333"/>
                    <a:pt x="1332" y="42034"/>
                    <a:pt x="5332" y="43071"/>
                  </a:cubicBezTo>
                  <a:cubicBezTo>
                    <a:pt x="9331" y="44107"/>
                    <a:pt x="22291" y="38627"/>
                    <a:pt x="24439" y="35517"/>
                  </a:cubicBezTo>
                  <a:cubicBezTo>
                    <a:pt x="26586" y="32406"/>
                    <a:pt x="17551" y="27814"/>
                    <a:pt x="18218" y="24408"/>
                  </a:cubicBezTo>
                  <a:cubicBezTo>
                    <a:pt x="18884" y="21001"/>
                    <a:pt x="26735" y="18927"/>
                    <a:pt x="28439" y="15076"/>
                  </a:cubicBezTo>
                  <a:cubicBezTo>
                    <a:pt x="30142" y="11224"/>
                    <a:pt x="26439" y="3448"/>
                    <a:pt x="28439" y="1301"/>
                  </a:cubicBezTo>
                  <a:cubicBezTo>
                    <a:pt x="30438" y="-846"/>
                    <a:pt x="38362" y="-31"/>
                    <a:pt x="40436" y="2190"/>
                  </a:cubicBezTo>
                  <a:cubicBezTo>
                    <a:pt x="42509" y="4411"/>
                    <a:pt x="38585" y="12706"/>
                    <a:pt x="40881" y="14632"/>
                  </a:cubicBezTo>
                  <a:cubicBezTo>
                    <a:pt x="43177" y="16557"/>
                    <a:pt x="52434" y="15594"/>
                    <a:pt x="54212" y="13743"/>
                  </a:cubicBezTo>
                  <a:cubicBezTo>
                    <a:pt x="55989" y="11891"/>
                    <a:pt x="48434" y="5670"/>
                    <a:pt x="51545" y="3523"/>
                  </a:cubicBezTo>
                  <a:cubicBezTo>
                    <a:pt x="54655" y="1375"/>
                    <a:pt x="71467" y="190"/>
                    <a:pt x="72875" y="857"/>
                  </a:cubicBezTo>
                  <a:cubicBezTo>
                    <a:pt x="74282" y="1523"/>
                    <a:pt x="61617" y="4263"/>
                    <a:pt x="59988" y="7522"/>
                  </a:cubicBezTo>
                  <a:cubicBezTo>
                    <a:pt x="58358" y="10780"/>
                    <a:pt x="61099" y="20186"/>
                    <a:pt x="63099" y="20409"/>
                  </a:cubicBezTo>
                  <a:cubicBezTo>
                    <a:pt x="65098" y="20631"/>
                    <a:pt x="67986" y="11891"/>
                    <a:pt x="71986" y="8855"/>
                  </a:cubicBezTo>
                  <a:cubicBezTo>
                    <a:pt x="75985" y="5818"/>
                    <a:pt x="84131" y="1301"/>
                    <a:pt x="87094" y="2190"/>
                  </a:cubicBezTo>
                  <a:cubicBezTo>
                    <a:pt x="90056" y="3078"/>
                    <a:pt x="86502" y="13520"/>
                    <a:pt x="89761" y="14187"/>
                  </a:cubicBezTo>
                  <a:cubicBezTo>
                    <a:pt x="93019" y="14853"/>
                    <a:pt x="101610" y="6485"/>
                    <a:pt x="106646" y="6189"/>
                  </a:cubicBezTo>
                  <a:cubicBezTo>
                    <a:pt x="111682" y="5892"/>
                    <a:pt x="118866" y="9595"/>
                    <a:pt x="119977" y="12410"/>
                  </a:cubicBezTo>
                  <a:cubicBezTo>
                    <a:pt x="121088" y="15224"/>
                    <a:pt x="113015" y="19964"/>
                    <a:pt x="113312" y="23075"/>
                  </a:cubicBezTo>
                  <a:cubicBezTo>
                    <a:pt x="113608" y="26185"/>
                    <a:pt x="119459" y="27962"/>
                    <a:pt x="121755" y="31073"/>
                  </a:cubicBezTo>
                  <a:cubicBezTo>
                    <a:pt x="124050" y="34183"/>
                    <a:pt x="125976" y="37590"/>
                    <a:pt x="127087" y="41738"/>
                  </a:cubicBezTo>
                  <a:cubicBezTo>
                    <a:pt x="128197" y="45885"/>
                    <a:pt x="129234" y="53069"/>
                    <a:pt x="128420" y="55958"/>
                  </a:cubicBezTo>
                  <a:cubicBezTo>
                    <a:pt x="127605" y="58846"/>
                    <a:pt x="122791" y="56476"/>
                    <a:pt x="122199" y="59068"/>
                  </a:cubicBezTo>
                  <a:cubicBezTo>
                    <a:pt x="121606" y="61660"/>
                    <a:pt x="123976" y="65881"/>
                    <a:pt x="124865" y="71510"/>
                  </a:cubicBezTo>
                  <a:cubicBezTo>
                    <a:pt x="125753" y="77138"/>
                    <a:pt x="127605" y="85433"/>
                    <a:pt x="127531" y="92840"/>
                  </a:cubicBezTo>
                  <a:cubicBezTo>
                    <a:pt x="127457" y="100246"/>
                    <a:pt x="127235" y="110540"/>
                    <a:pt x="124421" y="115947"/>
                  </a:cubicBezTo>
                  <a:cubicBezTo>
                    <a:pt x="121606" y="121353"/>
                    <a:pt x="115534" y="123648"/>
                    <a:pt x="110646" y="125278"/>
                  </a:cubicBezTo>
                  <a:cubicBezTo>
                    <a:pt x="105758" y="126907"/>
                    <a:pt x="97166" y="127056"/>
                    <a:pt x="95093" y="125723"/>
                  </a:cubicBezTo>
                  <a:cubicBezTo>
                    <a:pt x="93019" y="124390"/>
                    <a:pt x="95834" y="118835"/>
                    <a:pt x="98204" y="117280"/>
                  </a:cubicBezTo>
                  <a:cubicBezTo>
                    <a:pt x="100574" y="115724"/>
                    <a:pt x="107906" y="118835"/>
                    <a:pt x="109313" y="116391"/>
                  </a:cubicBezTo>
                  <a:cubicBezTo>
                    <a:pt x="110720" y="113947"/>
                    <a:pt x="109534" y="105134"/>
                    <a:pt x="106646" y="102616"/>
                  </a:cubicBezTo>
                  <a:cubicBezTo>
                    <a:pt x="103757" y="100098"/>
                    <a:pt x="95610" y="100024"/>
                    <a:pt x="91982" y="101283"/>
                  </a:cubicBezTo>
                  <a:cubicBezTo>
                    <a:pt x="88353" y="102542"/>
                    <a:pt x="86724" y="106319"/>
                    <a:pt x="84873" y="110170"/>
                  </a:cubicBezTo>
                  <a:cubicBezTo>
                    <a:pt x="83021" y="114021"/>
                    <a:pt x="84502" y="121871"/>
                    <a:pt x="80873" y="124389"/>
                  </a:cubicBezTo>
                  <a:cubicBezTo>
                    <a:pt x="77244" y="126907"/>
                    <a:pt x="66283" y="126537"/>
                    <a:pt x="63099" y="125278"/>
                  </a:cubicBezTo>
                  <a:cubicBezTo>
                    <a:pt x="59914" y="124019"/>
                    <a:pt x="60062" y="118686"/>
                    <a:pt x="61766" y="116835"/>
                  </a:cubicBezTo>
                  <a:cubicBezTo>
                    <a:pt x="63469" y="114983"/>
                    <a:pt x="71393" y="117131"/>
                    <a:pt x="73319" y="114169"/>
                  </a:cubicBezTo>
                  <a:cubicBezTo>
                    <a:pt x="75244" y="111206"/>
                    <a:pt x="76651" y="101282"/>
                    <a:pt x="73319" y="99061"/>
                  </a:cubicBezTo>
                  <a:cubicBezTo>
                    <a:pt x="69986" y="96839"/>
                    <a:pt x="57174" y="98690"/>
                    <a:pt x="53323" y="100838"/>
                  </a:cubicBezTo>
                  <a:cubicBezTo>
                    <a:pt x="49471" y="102985"/>
                    <a:pt x="51026" y="107725"/>
                    <a:pt x="50212" y="111947"/>
                  </a:cubicBezTo>
                  <a:cubicBezTo>
                    <a:pt x="49397" y="116168"/>
                    <a:pt x="51471" y="123871"/>
                    <a:pt x="48435" y="126167"/>
                  </a:cubicBezTo>
                  <a:cubicBezTo>
                    <a:pt x="45398" y="128463"/>
                    <a:pt x="35770" y="127204"/>
                    <a:pt x="31993" y="125723"/>
                  </a:cubicBezTo>
                  <a:cubicBezTo>
                    <a:pt x="28215" y="124241"/>
                    <a:pt x="25105" y="119576"/>
                    <a:pt x="25772" y="117280"/>
                  </a:cubicBezTo>
                  <a:cubicBezTo>
                    <a:pt x="26438" y="114984"/>
                    <a:pt x="33252" y="114539"/>
                    <a:pt x="35993" y="111947"/>
                  </a:cubicBezTo>
                  <a:cubicBezTo>
                    <a:pt x="38733" y="109354"/>
                    <a:pt x="43399" y="103874"/>
                    <a:pt x="42214" y="101727"/>
                  </a:cubicBezTo>
                  <a:cubicBezTo>
                    <a:pt x="41029" y="99579"/>
                    <a:pt x="34289" y="99061"/>
                    <a:pt x="28883" y="99061"/>
                  </a:cubicBezTo>
                  <a:cubicBezTo>
                    <a:pt x="23476" y="99061"/>
                    <a:pt x="13922" y="102986"/>
                    <a:pt x="9775" y="101727"/>
                  </a:cubicBezTo>
                  <a:cubicBezTo>
                    <a:pt x="5627" y="100468"/>
                    <a:pt x="4369" y="96246"/>
                    <a:pt x="3999" y="91507"/>
                  </a:cubicBezTo>
                  <a:cubicBezTo>
                    <a:pt x="3628" y="86767"/>
                    <a:pt x="5035" y="76843"/>
                    <a:pt x="7553" y="73288"/>
                  </a:cubicBezTo>
                  <a:cubicBezTo>
                    <a:pt x="10071" y="69733"/>
                    <a:pt x="14959" y="71213"/>
                    <a:pt x="19107" y="70177"/>
                  </a:cubicBezTo>
                  <a:cubicBezTo>
                    <a:pt x="23254" y="69140"/>
                    <a:pt x="31179" y="69733"/>
                    <a:pt x="32438" y="67067"/>
                  </a:cubicBezTo>
                  <a:cubicBezTo>
                    <a:pt x="33697" y="64400"/>
                    <a:pt x="28142" y="54994"/>
                    <a:pt x="26661" y="54180"/>
                  </a:cubicBezTo>
                  <a:cubicBezTo>
                    <a:pt x="25179" y="53365"/>
                    <a:pt x="25402" y="61808"/>
                    <a:pt x="23551" y="62179"/>
                  </a:cubicBezTo>
                  <a:cubicBezTo>
                    <a:pt x="21699" y="62549"/>
                    <a:pt x="17625" y="55661"/>
                    <a:pt x="15552" y="56402"/>
                  </a:cubicBezTo>
                  <a:cubicBezTo>
                    <a:pt x="13478" y="57142"/>
                    <a:pt x="12663" y="66251"/>
                    <a:pt x="11108" y="66622"/>
                  </a:cubicBezTo>
                  <a:cubicBezTo>
                    <a:pt x="9552" y="66992"/>
                    <a:pt x="5849" y="60771"/>
                    <a:pt x="6220" y="58624"/>
                  </a:cubicBezTo>
                  <a:cubicBezTo>
                    <a:pt x="6590" y="56476"/>
                    <a:pt x="9552" y="55069"/>
                    <a:pt x="13330" y="53736"/>
                  </a:cubicBezTo>
                  <a:cubicBezTo>
                    <a:pt x="17107" y="52402"/>
                    <a:pt x="26439" y="52180"/>
                    <a:pt x="28883" y="50625"/>
                  </a:cubicBezTo>
                  <a:cubicBezTo>
                    <a:pt x="31327" y="49069"/>
                    <a:pt x="30808" y="44848"/>
                    <a:pt x="27994" y="44404"/>
                  </a:cubicBezTo>
                  <a:cubicBezTo>
                    <a:pt x="25179" y="43959"/>
                    <a:pt x="16366" y="47218"/>
                    <a:pt x="11997" y="47959"/>
                  </a:cubicBezTo>
                  <a:cubicBezTo>
                    <a:pt x="7627" y="48699"/>
                    <a:pt x="3702" y="51958"/>
                    <a:pt x="1777" y="48848"/>
                  </a:cubicBezTo>
                  <a:cubicBezTo>
                    <a:pt x="-148" y="45737"/>
                    <a:pt x="-148" y="30258"/>
                    <a:pt x="444" y="29296"/>
                  </a:cubicBezTo>
                  <a:close/>
                </a:path>
              </a:pathLst>
            </a:custGeom>
            <a:gradFill>
              <a:gsLst>
                <a:gs pos="37000">
                  <a:srgbClr val="ECFFB1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3" name="Shape 195"/>
            <p:cNvSpPr/>
            <p:nvPr/>
          </p:nvSpPr>
          <p:spPr>
            <a:xfrm>
              <a:off x="3829424" y="2474401"/>
              <a:ext cx="288899" cy="311099"/>
            </a:xfrm>
            <a:prstGeom prst="rect">
              <a:avLst/>
            </a:prstGeom>
            <a:gradFill>
              <a:gsLst>
                <a:gs pos="37000">
                  <a:srgbClr val="ECFFB1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Shape 209"/>
          <p:cNvGrpSpPr/>
          <p:nvPr/>
        </p:nvGrpSpPr>
        <p:grpSpPr>
          <a:xfrm>
            <a:off x="5095886" y="3841402"/>
            <a:ext cx="1836600" cy="437399"/>
            <a:chOff x="1363637" y="2790450"/>
            <a:chExt cx="1836600" cy="437399"/>
          </a:xfrm>
        </p:grpSpPr>
        <p:sp>
          <p:nvSpPr>
            <p:cNvPr id="24" name="Shape 210"/>
            <p:cNvSpPr txBox="1"/>
            <p:nvPr/>
          </p:nvSpPr>
          <p:spPr>
            <a:xfrm>
              <a:off x="1363637" y="2790450"/>
              <a:ext cx="1836600" cy="437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 sz="1000">
                  <a:latin typeface="Comic Sans MS" panose="030F0702030302020204" pitchFamily="66" charset="0"/>
                </a:rPr>
                <a:t>redact this</a:t>
              </a:r>
            </a:p>
          </p:txBody>
        </p:sp>
        <p:sp>
          <p:nvSpPr>
            <p:cNvPr id="25" name="Shape 211"/>
            <p:cNvSpPr/>
            <p:nvPr/>
          </p:nvSpPr>
          <p:spPr>
            <a:xfrm>
              <a:off x="2243150" y="3038450"/>
              <a:ext cx="43800" cy="5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Shape 212"/>
          <p:cNvGrpSpPr/>
          <p:nvPr/>
        </p:nvGrpSpPr>
        <p:grpSpPr>
          <a:xfrm>
            <a:off x="3581401" y="4147602"/>
            <a:ext cx="2415899" cy="1516749"/>
            <a:chOff x="-150850" y="3096651"/>
            <a:chExt cx="2415899" cy="1516749"/>
          </a:xfrm>
        </p:grpSpPr>
        <p:sp>
          <p:nvSpPr>
            <p:cNvPr id="27" name="Shape 213"/>
            <p:cNvSpPr txBox="1"/>
            <p:nvPr/>
          </p:nvSpPr>
          <p:spPr>
            <a:xfrm>
              <a:off x="-150850" y="4248900"/>
              <a:ext cx="961799" cy="364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x-none" dirty="0">
                  <a:solidFill>
                    <a:srgbClr val="6AA84F"/>
                  </a:solidFill>
                  <a:latin typeface="Comic Sans MS" panose="030F0702030302020204" pitchFamily="66" charset="0"/>
                </a:rPr>
                <a:t>Good?</a:t>
              </a:r>
            </a:p>
          </p:txBody>
        </p:sp>
        <p:cxnSp>
          <p:nvCxnSpPr>
            <p:cNvPr id="28" name="Shape 214"/>
            <p:cNvCxnSpPr>
              <a:stCxn id="27" idx="3"/>
              <a:endCxn id="25" idx="4"/>
            </p:cNvCxnSpPr>
            <p:nvPr/>
          </p:nvCxnSpPr>
          <p:spPr>
            <a:xfrm flipV="1">
              <a:off x="810949" y="3096651"/>
              <a:ext cx="1454100" cy="133449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3" name="Freeform 2"/>
          <p:cNvSpPr/>
          <p:nvPr/>
        </p:nvSpPr>
        <p:spPr>
          <a:xfrm>
            <a:off x="5791200" y="2971495"/>
            <a:ext cx="980399" cy="919906"/>
          </a:xfrm>
          <a:custGeom>
            <a:avLst/>
            <a:gdLst>
              <a:gd name="connsiteX0" fmla="*/ 341114 w 1506485"/>
              <a:gd name="connsiteY0" fmla="*/ 125447 h 1500773"/>
              <a:gd name="connsiteX1" fmla="*/ 78467 w 1506485"/>
              <a:gd name="connsiteY1" fmla="*/ 349183 h 1500773"/>
              <a:gd name="connsiteX2" fmla="*/ 68739 w 1506485"/>
              <a:gd name="connsiteY2" fmla="*/ 884205 h 1500773"/>
              <a:gd name="connsiteX3" fmla="*/ 895590 w 1506485"/>
              <a:gd name="connsiteY3" fmla="*/ 1497047 h 1500773"/>
              <a:gd name="connsiteX4" fmla="*/ 1498705 w 1506485"/>
              <a:gd name="connsiteY4" fmla="*/ 1088486 h 1500773"/>
              <a:gd name="connsiteX5" fmla="*/ 1177692 w 1506485"/>
              <a:gd name="connsiteY5" fmla="*/ 67081 h 1500773"/>
              <a:gd name="connsiteX6" fmla="*/ 341114 w 1506485"/>
              <a:gd name="connsiteY6" fmla="*/ 125447 h 150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85" h="1500773">
                <a:moveTo>
                  <a:pt x="341114" y="125447"/>
                </a:moveTo>
                <a:cubicBezTo>
                  <a:pt x="157910" y="172464"/>
                  <a:pt x="123863" y="222723"/>
                  <a:pt x="78467" y="349183"/>
                </a:cubicBezTo>
                <a:cubicBezTo>
                  <a:pt x="33071" y="475643"/>
                  <a:pt x="-67448" y="692894"/>
                  <a:pt x="68739" y="884205"/>
                </a:cubicBezTo>
                <a:cubicBezTo>
                  <a:pt x="204926" y="1075516"/>
                  <a:pt x="657262" y="1463000"/>
                  <a:pt x="895590" y="1497047"/>
                </a:cubicBezTo>
                <a:cubicBezTo>
                  <a:pt x="1133918" y="1531094"/>
                  <a:pt x="1451688" y="1326814"/>
                  <a:pt x="1498705" y="1088486"/>
                </a:cubicBezTo>
                <a:cubicBezTo>
                  <a:pt x="1545722" y="850158"/>
                  <a:pt x="1372245" y="227587"/>
                  <a:pt x="1177692" y="67081"/>
                </a:cubicBezTo>
                <a:cubicBezTo>
                  <a:pt x="983139" y="-93425"/>
                  <a:pt x="524318" y="78430"/>
                  <a:pt x="341114" y="125447"/>
                </a:cubicBezTo>
                <a:close/>
              </a:path>
            </a:pathLst>
          </a:custGeom>
          <a:ln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891930" y="3201816"/>
            <a:ext cx="508870" cy="325561"/>
          </a:xfrm>
          <a:custGeom>
            <a:avLst/>
            <a:gdLst>
              <a:gd name="connsiteX0" fmla="*/ 153409 w 462937"/>
              <a:gd name="connsiteY0" fmla="*/ 2022 h 508387"/>
              <a:gd name="connsiteX1" fmla="*/ 7494 w 462937"/>
              <a:gd name="connsiteY1" fmla="*/ 206303 h 508387"/>
              <a:gd name="connsiteX2" fmla="*/ 377145 w 462937"/>
              <a:gd name="connsiteY2" fmla="*/ 507861 h 508387"/>
              <a:gd name="connsiteX3" fmla="*/ 445239 w 462937"/>
              <a:gd name="connsiteY3" fmla="*/ 128482 h 508387"/>
              <a:gd name="connsiteX4" fmla="*/ 153409 w 462937"/>
              <a:gd name="connsiteY4" fmla="*/ 2022 h 50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937" h="508387">
                <a:moveTo>
                  <a:pt x="153409" y="2022"/>
                </a:moveTo>
                <a:cubicBezTo>
                  <a:pt x="80451" y="14992"/>
                  <a:pt x="-29795" y="121997"/>
                  <a:pt x="7494" y="206303"/>
                </a:cubicBezTo>
                <a:cubicBezTo>
                  <a:pt x="44783" y="290609"/>
                  <a:pt x="304188" y="520831"/>
                  <a:pt x="377145" y="507861"/>
                </a:cubicBezTo>
                <a:cubicBezTo>
                  <a:pt x="450103" y="494891"/>
                  <a:pt x="487392" y="217652"/>
                  <a:pt x="445239" y="128482"/>
                </a:cubicBezTo>
                <a:cubicBezTo>
                  <a:pt x="403086" y="39312"/>
                  <a:pt x="226367" y="-10948"/>
                  <a:pt x="153409" y="2022"/>
                </a:cubicBezTo>
                <a:close/>
              </a:path>
            </a:pathLst>
          </a:cu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DP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Help </a:t>
            </a:r>
            <a:r>
              <a:rPr lang="en-US" dirty="0" err="1" smtClean="0"/>
              <a:t>Dataverse</a:t>
            </a:r>
            <a:r>
              <a:rPr lang="en-US" dirty="0" smtClean="0"/>
              <a:t> depositors navigate the complex privacy landscape (hence, enabling more sharing)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“Pedagogical document”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Excerpts may be integrated with a future tagging system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Bridging </a:t>
            </a:r>
            <a:r>
              <a:rPr lang="en-US" dirty="0"/>
              <a:t>law and mathematical definitions of </a:t>
            </a:r>
            <a:r>
              <a:rPr lang="en-US" dirty="0" smtClean="0"/>
              <a:t>privacy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 what sense does differential privacy satisfy the language of the law?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Building our </a:t>
            </a:r>
            <a:r>
              <a:rPr lang="en-US" dirty="0" smtClean="0"/>
              <a:t>own common </a:t>
            </a:r>
            <a:r>
              <a:rPr lang="en-US" dirty="0"/>
              <a:t>understanding of legal and technological aspects of privacy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04197" y="2676859"/>
            <a:ext cx="6796356" cy="1559960"/>
            <a:chOff x="5541195" y="3462391"/>
            <a:chExt cx="6796356" cy="1559960"/>
          </a:xfrm>
        </p:grpSpPr>
        <p:sp>
          <p:nvSpPr>
            <p:cNvPr id="4" name="Left Arrow 3"/>
            <p:cNvSpPr/>
            <p:nvPr/>
          </p:nvSpPr>
          <p:spPr>
            <a:xfrm>
              <a:off x="5541195" y="3462391"/>
              <a:ext cx="1109609" cy="328773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Arrow 4"/>
            <p:cNvSpPr/>
            <p:nvPr/>
          </p:nvSpPr>
          <p:spPr>
            <a:xfrm>
              <a:off x="11227942" y="4693578"/>
              <a:ext cx="1109609" cy="328773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99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9196449" cy="463161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Search explicit requirements and hints on attacker model</a:t>
            </a:r>
          </a:p>
          <a:p>
            <a:pPr lvl="1"/>
            <a:r>
              <a:rPr lang="en-US" dirty="0" smtClean="0"/>
              <a:t>E.g.,  FERPA defines attacker as “</a:t>
            </a:r>
            <a:r>
              <a:rPr lang="en-US" i="1" dirty="0" smtClean="0"/>
              <a:t>A reasonable person in the school community that does not have personal knowledge of the relevant circumstances”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Directory information can be made public</a:t>
            </a:r>
          </a:p>
          <a:p>
            <a:pPr lvl="1"/>
            <a:r>
              <a:rPr lang="en-US" dirty="0" smtClean="0"/>
              <a:t>Attacker’s goal: identification of sensitive (non-directory) data</a:t>
            </a:r>
          </a:p>
          <a:p>
            <a:pPr lvl="1"/>
            <a:r>
              <a:rPr lang="en-US" dirty="0" smtClean="0"/>
              <a:t>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Create a </a:t>
            </a:r>
            <a:r>
              <a:rPr lang="en-US" i="1" dirty="0" smtClean="0">
                <a:solidFill>
                  <a:srgbClr val="C00000"/>
                </a:solidFill>
              </a:rPr>
              <a:t>formal mathematical </a:t>
            </a:r>
            <a:r>
              <a:rPr lang="en-US" dirty="0" smtClean="0">
                <a:solidFill>
                  <a:srgbClr val="C00000"/>
                </a:solidFill>
              </a:rPr>
              <a:t>attacker model for the regulation</a:t>
            </a:r>
          </a:p>
          <a:p>
            <a:pPr lvl="1"/>
            <a:r>
              <a:rPr lang="en-US" dirty="0" smtClean="0"/>
              <a:t>Always err on the conservative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Provide a </a:t>
            </a:r>
            <a:r>
              <a:rPr lang="en-US" i="1" dirty="0" smtClean="0">
                <a:solidFill>
                  <a:srgbClr val="C00000"/>
                </a:solidFill>
              </a:rPr>
              <a:t>formal mathematical proof</a:t>
            </a:r>
          </a:p>
          <a:p>
            <a:pPr lvl="1"/>
            <a:r>
              <a:rPr lang="en-US" dirty="0" smtClean="0"/>
              <a:t>I.e., differential privacy satisfies the resulting security definition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Suggest how to set up the privacy parameter </a:t>
            </a:r>
            <a:r>
              <a:rPr lang="el-GR" dirty="0" smtClean="0">
                <a:solidFill>
                  <a:srgbClr val="C00000"/>
                </a:solidFill>
              </a:rPr>
              <a:t>ε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Based on the regulation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34562" y="1690689"/>
            <a:ext cx="2139373" cy="4766554"/>
            <a:chOff x="9532415" y="1849348"/>
            <a:chExt cx="2139373" cy="4294598"/>
          </a:xfrm>
        </p:grpSpPr>
        <p:sp>
          <p:nvSpPr>
            <p:cNvPr id="4" name="Right Brace 3"/>
            <p:cNvSpPr/>
            <p:nvPr/>
          </p:nvSpPr>
          <p:spPr>
            <a:xfrm>
              <a:off x="9532415" y="1849348"/>
              <a:ext cx="431514" cy="4294598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47112" y="3123145"/>
              <a:ext cx="1624676" cy="1747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Provide </a:t>
              </a:r>
              <a:br>
                <a:rPr lang="en-US" sz="2000" dirty="0" smtClean="0">
                  <a:solidFill>
                    <a:srgbClr val="C00000"/>
                  </a:solidFill>
                </a:rPr>
              </a:br>
              <a:r>
                <a:rPr lang="en-US" sz="2000" dirty="0" smtClean="0">
                  <a:solidFill>
                    <a:srgbClr val="C00000"/>
                  </a:solidFill>
                </a:rPr>
                <a:t>explanation</a:t>
              </a:r>
              <a:br>
                <a:rPr lang="en-US" sz="2000" dirty="0" smtClean="0">
                  <a:solidFill>
                    <a:srgbClr val="C00000"/>
                  </a:solidFill>
                </a:rPr>
              </a:br>
              <a:r>
                <a:rPr lang="en-US" sz="2000" dirty="0" smtClean="0">
                  <a:solidFill>
                    <a:srgbClr val="C00000"/>
                  </a:solidFill>
                </a:rPr>
                <a:t>suitable</a:t>
              </a:r>
              <a:br>
                <a:rPr lang="en-US" sz="2000" dirty="0" smtClean="0">
                  <a:solidFill>
                    <a:srgbClr val="C00000"/>
                  </a:solidFill>
                </a:rPr>
              </a:br>
              <a:r>
                <a:rPr lang="en-US" sz="2000" dirty="0" smtClean="0">
                  <a:solidFill>
                    <a:srgbClr val="C00000"/>
                  </a:solidFill>
                </a:rPr>
                <a:t>for CS and </a:t>
              </a:r>
              <a:br>
                <a:rPr lang="en-US" sz="2000" dirty="0" smtClean="0">
                  <a:solidFill>
                    <a:srgbClr val="C00000"/>
                  </a:solidFill>
                </a:rPr>
              </a:br>
              <a:r>
                <a:rPr lang="en-US" sz="2000" dirty="0" smtClean="0">
                  <a:solidFill>
                    <a:srgbClr val="C00000"/>
                  </a:solidFill>
                </a:rPr>
                <a:t>Legal scholars</a:t>
              </a:r>
            </a:p>
            <a:p>
              <a:r>
                <a:rPr lang="en-US" sz="2000" dirty="0" smtClean="0">
                  <a:solidFill>
                    <a:srgbClr val="C00000"/>
                  </a:solidFill>
                </a:rPr>
                <a:t>alike!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7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31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WG active for ~one year</a:t>
            </a:r>
          </a:p>
          <a:p>
            <a:pPr lvl="1"/>
            <a:r>
              <a:rPr lang="en-US" dirty="0" smtClean="0"/>
              <a:t>Regular weekly meeting, persistent core of participants bringing expertise in TCS and law, field expert visitors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Productive cross fertilization</a:t>
            </a:r>
          </a:p>
          <a:p>
            <a:pPr lvl="1"/>
            <a:r>
              <a:rPr lang="en-US" dirty="0" smtClean="0"/>
              <a:t>Knowledge transfer between Law and CS</a:t>
            </a:r>
          </a:p>
          <a:p>
            <a:pPr lvl="1"/>
            <a:r>
              <a:rPr lang="en-US" dirty="0" smtClean="0"/>
              <a:t>Brainstorming and testing of ideas</a:t>
            </a:r>
          </a:p>
          <a:p>
            <a:pPr lvl="1"/>
            <a:r>
              <a:rPr lang="en-US" dirty="0" smtClean="0"/>
              <a:t>Collaboration on explaining privacy landscape to non-specialists</a:t>
            </a:r>
          </a:p>
          <a:p>
            <a:pPr lvl="1"/>
            <a:r>
              <a:rPr lang="en-US" dirty="0" smtClean="0"/>
              <a:t>New collaborative interdisciplinary research – quantifiable, formal approach to privacy regulation</a:t>
            </a:r>
          </a:p>
          <a:p>
            <a:pPr lvl="1"/>
            <a:r>
              <a:rPr lang="en-US" dirty="0" smtClean="0"/>
              <a:t>Involving a PhD students and postdoctoral researchers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Planned products:</a:t>
            </a:r>
          </a:p>
          <a:p>
            <a:pPr lvl="1"/>
            <a:r>
              <a:rPr lang="en-US" dirty="0" smtClean="0"/>
              <a:t>Educational document (for comments) on project and Berkman center sites, as well as SSRN</a:t>
            </a:r>
          </a:p>
          <a:p>
            <a:pPr lvl="1"/>
            <a:r>
              <a:rPr lang="en-US" dirty="0" smtClean="0"/>
              <a:t>Presentation of bridging work in Berkman lunch, November 2015</a:t>
            </a:r>
          </a:p>
          <a:p>
            <a:pPr lvl="1"/>
            <a:r>
              <a:rPr lang="en-US" dirty="0" smtClean="0"/>
              <a:t>Paper in first steps of preparation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37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Discussion open to all</a:t>
            </a: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CRCS:</a:t>
            </a:r>
            <a:r>
              <a:rPr lang="en-US" dirty="0" smtClean="0"/>
              <a:t> </a:t>
            </a:r>
            <a:r>
              <a:rPr lang="en-US" dirty="0"/>
              <a:t>Kobbi Nissim (lead), Salil Vadhan, Marco </a:t>
            </a:r>
            <a:r>
              <a:rPr lang="en-US" dirty="0" smtClean="0"/>
              <a:t>Gaboardi; </a:t>
            </a:r>
            <a:r>
              <a:rPr lang="en-US" dirty="0" smtClean="0">
                <a:solidFill>
                  <a:srgbClr val="C00000"/>
                </a:solidFill>
              </a:rPr>
              <a:t>Post doctoral researcher:</a:t>
            </a:r>
            <a:r>
              <a:rPr lang="en-US" dirty="0" smtClean="0"/>
              <a:t> Or Sheffet; </a:t>
            </a:r>
            <a:r>
              <a:rPr lang="en-US" dirty="0" smtClean="0">
                <a:solidFill>
                  <a:srgbClr val="C00000"/>
                </a:solidFill>
              </a:rPr>
              <a:t>Ph.D. Students: </a:t>
            </a:r>
            <a:r>
              <a:rPr lang="en-US" dirty="0" smtClean="0"/>
              <a:t>Thomas </a:t>
            </a:r>
            <a:r>
              <a:rPr lang="en-US" dirty="0"/>
              <a:t>Steinke, Mark </a:t>
            </a:r>
            <a:r>
              <a:rPr lang="en-US" dirty="0" smtClean="0"/>
              <a:t>Bun, Aaron </a:t>
            </a:r>
            <a:r>
              <a:rPr lang="en-US" dirty="0" err="1" smtClean="0"/>
              <a:t>Bembenek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REU students</a:t>
            </a:r>
            <a:endParaRPr lang="en-US" dirty="0">
              <a:solidFill>
                <a:srgbClr val="C00000"/>
              </a:solidFill>
            </a:endParaRP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Berkman</a:t>
            </a:r>
            <a:r>
              <a:rPr lang="en-US" dirty="0" smtClean="0"/>
              <a:t>: </a:t>
            </a:r>
            <a:r>
              <a:rPr lang="en-US" dirty="0"/>
              <a:t>Alex Wood, David </a:t>
            </a:r>
            <a:r>
              <a:rPr lang="en-US" dirty="0" smtClean="0"/>
              <a:t>O’Brien; </a:t>
            </a:r>
            <a:r>
              <a:rPr lang="en-US" dirty="0" smtClean="0">
                <a:solidFill>
                  <a:srgbClr val="C00000"/>
                </a:solidFill>
              </a:rPr>
              <a:t>Ph.D. Student: </a:t>
            </a:r>
            <a:r>
              <a:rPr lang="en-US" dirty="0" smtClean="0"/>
              <a:t>Ann Kristen; </a:t>
            </a:r>
            <a:r>
              <a:rPr lang="en-US" dirty="0" smtClean="0">
                <a:solidFill>
                  <a:srgbClr val="C00000"/>
                </a:solidFill>
              </a:rPr>
              <a:t>Law students</a:t>
            </a:r>
          </a:p>
          <a:p>
            <a:pPr fontAlgn="base"/>
            <a:r>
              <a:rPr lang="en-US" dirty="0" smtClean="0">
                <a:solidFill>
                  <a:srgbClr val="0070C0"/>
                </a:solidFill>
              </a:rPr>
              <a:t>IQSS:</a:t>
            </a:r>
            <a:r>
              <a:rPr lang="en-US" dirty="0" smtClean="0"/>
              <a:t> Deborah Hurley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Visitors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  <a:effectLst/>
            </a:endParaRPr>
          </a:p>
          <a:p>
            <a:pPr lvl="1" fontAlgn="base"/>
            <a:r>
              <a:rPr lang="en-US" dirty="0"/>
              <a:t>Latanya Sweeney (Harvard), Vitaly Shmatikov (Cornell), Micah Altman (MIT</a:t>
            </a:r>
            <a:r>
              <a:rPr lang="en-US" dirty="0" smtClean="0"/>
              <a:t>), Sonia Barbosa (Harvard)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381000"/>
            <a:ext cx="12192000" cy="6096000"/>
            <a:chOff x="0" y="381000"/>
            <a:chExt cx="12192000" cy="609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1000"/>
              <a:ext cx="12192000" cy="6096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82772" y="3013501"/>
              <a:ext cx="88264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dirty="0" smtClean="0">
                  <a:latin typeface="Algerian" panose="04020705040A02060702" pitchFamily="82" charset="0"/>
                </a:rPr>
                <a:t>The Pedagogical Document</a:t>
              </a:r>
              <a:endParaRPr lang="en-US" sz="4800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11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Goal:</a:t>
            </a:r>
            <a:r>
              <a:rPr lang="en-US" dirty="0" smtClean="0"/>
              <a:t> Help social scientists (</a:t>
            </a:r>
            <a:r>
              <a:rPr lang="en-US" dirty="0" err="1" smtClean="0"/>
              <a:t>Dataverse</a:t>
            </a:r>
            <a:r>
              <a:rPr lang="en-US" dirty="0" smtClean="0"/>
              <a:t> depositors) navigate the complex privacy landscape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Target audience: </a:t>
            </a:r>
            <a:r>
              <a:rPr lang="en-US" dirty="0" smtClean="0"/>
              <a:t>Social scientists conducting </a:t>
            </a:r>
            <a:r>
              <a:rPr lang="en-US" dirty="0"/>
              <a:t>studies using personal </a:t>
            </a:r>
            <a:r>
              <a:rPr lang="en-US" dirty="0" smtClean="0"/>
              <a:t>information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Format:</a:t>
            </a:r>
            <a:r>
              <a:rPr lang="en-US" dirty="0" smtClean="0"/>
              <a:t> collection </a:t>
            </a:r>
            <a:r>
              <a:rPr lang="en-US" dirty="0"/>
              <a:t>of 3-4 </a:t>
            </a:r>
            <a:r>
              <a:rPr lang="en-US" dirty="0" smtClean="0"/>
              <a:t>documents,</a:t>
            </a:r>
            <a:endParaRPr lang="en-US" dirty="0" smtClean="0">
              <a:effectLst/>
            </a:endParaRPr>
          </a:p>
          <a:p>
            <a:pPr lvl="1" fontAlgn="base"/>
            <a:r>
              <a:rPr lang="en-US" dirty="0" smtClean="0"/>
              <a:t>Importance </a:t>
            </a:r>
            <a:r>
              <a:rPr lang="en-US" dirty="0"/>
              <a:t>of data </a:t>
            </a:r>
            <a:r>
              <a:rPr lang="en-US" dirty="0" smtClean="0"/>
              <a:t>privacy, implications </a:t>
            </a:r>
            <a:r>
              <a:rPr lang="en-US" dirty="0"/>
              <a:t>of privacy </a:t>
            </a:r>
            <a:r>
              <a:rPr lang="en-US" dirty="0" smtClean="0"/>
              <a:t>breaches</a:t>
            </a:r>
          </a:p>
          <a:p>
            <a:pPr lvl="1" fontAlgn="base"/>
            <a:r>
              <a:rPr lang="en-US" dirty="0" smtClean="0"/>
              <a:t>Relevant </a:t>
            </a:r>
            <a:r>
              <a:rPr lang="en-US" dirty="0"/>
              <a:t>laws and best </a:t>
            </a:r>
            <a:r>
              <a:rPr lang="en-US" dirty="0" smtClean="0"/>
              <a:t>practices</a:t>
            </a:r>
          </a:p>
          <a:p>
            <a:pPr lvl="1" fontAlgn="base"/>
            <a:r>
              <a:rPr lang="en-US" dirty="0" smtClean="0"/>
              <a:t>Common </a:t>
            </a:r>
            <a:r>
              <a:rPr lang="en-US" dirty="0"/>
              <a:t>de-identification </a:t>
            </a:r>
            <a:r>
              <a:rPr lang="en-US" dirty="0" smtClean="0"/>
              <a:t>methods and re-identification risks</a:t>
            </a:r>
          </a:p>
          <a:p>
            <a:pPr lvl="1" fontAlgn="base"/>
            <a:r>
              <a:rPr lang="en-US" dirty="0" smtClean="0"/>
              <a:t>Differential privacy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Planned use: </a:t>
            </a:r>
          </a:p>
          <a:p>
            <a:pPr lvl="1"/>
            <a:r>
              <a:rPr lang="en-US" dirty="0" smtClean="0"/>
              <a:t>Stand alone documents</a:t>
            </a:r>
          </a:p>
          <a:p>
            <a:pPr lvl="1"/>
            <a:r>
              <a:rPr lang="en-US" dirty="0" smtClean="0"/>
              <a:t>Language to explain topics to future </a:t>
            </a:r>
            <a:r>
              <a:rPr lang="en-US" dirty="0" err="1" smtClean="0"/>
              <a:t>Dataverse</a:t>
            </a:r>
            <a:r>
              <a:rPr lang="en-US" dirty="0" smtClean="0"/>
              <a:t> users as they consider whether and how to use tools developed in the Privacy Tools </a:t>
            </a:r>
            <a:r>
              <a:rPr lang="en-US" dirty="0" smtClean="0"/>
              <a:t>project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570" y="3802792"/>
            <a:ext cx="1318481" cy="496286"/>
            <a:chOff x="-144462" y="3499347"/>
            <a:chExt cx="1318481" cy="496286"/>
          </a:xfrm>
        </p:grpSpPr>
        <p:sp>
          <p:nvSpPr>
            <p:cNvPr id="6" name="Right Brace 5"/>
            <p:cNvSpPr/>
            <p:nvPr/>
          </p:nvSpPr>
          <p:spPr>
            <a:xfrm flipH="1">
              <a:off x="1085304" y="3499347"/>
              <a:ext cx="88715" cy="496286"/>
            </a:xfrm>
            <a:prstGeom prst="rightBrace">
              <a:avLst>
                <a:gd name="adj1" fmla="val 8333"/>
                <a:gd name="adj2" fmla="val 48113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44462" y="3562824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~ Dec ‘15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570" y="4667793"/>
            <a:ext cx="107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~ Nov ‘15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1532811">
            <a:off x="3805000" y="5006744"/>
            <a:ext cx="1109609" cy="32877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document (DP)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26327" y="1778124"/>
                <a:ext cx="6317673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-differentially private if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6327" y="1778124"/>
                <a:ext cx="6317673" cy="4351338"/>
              </a:xfrm>
              <a:blipFill rotWithShape="0">
                <a:blip r:embed="rId3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1976284"/>
            <a:ext cx="182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Not this way: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document (DP)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Structure: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differential privacy guarantee?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privacy loss parameter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differential privacy address privacy risks?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Differential privacy and legal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are differentially private analyses constructed?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Limits of differential privacy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Tools for differentially private analyses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Further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Further reading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05764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C00000"/>
                </a:solidFill>
              </a:rPr>
              <a:t>Simple language and technical terms</a:t>
            </a:r>
          </a:p>
          <a:p>
            <a:pPr lvl="1"/>
            <a:r>
              <a:rPr lang="en-US" sz="1800" dirty="0" smtClean="0"/>
              <a:t>But mathematically accurate and factual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Illustrative examples</a:t>
            </a:r>
          </a:p>
          <a:p>
            <a:pPr lvl="1"/>
            <a:r>
              <a:rPr lang="en-US" sz="1800" dirty="0" smtClean="0"/>
              <a:t>What is the privacy guarantee?</a:t>
            </a:r>
          </a:p>
          <a:p>
            <a:pPr lvl="1"/>
            <a:r>
              <a:rPr lang="en-US" sz="1800" dirty="0" smtClean="0"/>
              <a:t>Demonstration of differencing attack</a:t>
            </a:r>
          </a:p>
          <a:p>
            <a:pPr lvl="1"/>
            <a:r>
              <a:rPr lang="en-US" sz="1800" dirty="0" smtClean="0"/>
              <a:t>Interpreting risk via replacing probability with dollar amounts</a:t>
            </a:r>
          </a:p>
          <a:p>
            <a:pPr lvl="1"/>
            <a:r>
              <a:rPr lang="en-US" sz="1800" dirty="0" smtClean="0"/>
              <a:t>…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Incorporated feedback from our social science REU students</a:t>
            </a:r>
          </a:p>
        </p:txBody>
      </p:sp>
    </p:spTree>
    <p:extLst>
      <p:ext uri="{BB962C8B-B14F-4D97-AF65-F5344CB8AC3E}">
        <p14:creationId xmlns:p14="http://schemas.microsoft.com/office/powerpoint/2010/main" val="12071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8089" y="2544851"/>
            <a:ext cx="10035643" cy="58702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Gertrude’s Life Insurance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14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Gertrude is 65, her life insurance policy is $100,000, considers her risks from participating in a medical study performed with DP</a:t>
            </a:r>
          </a:p>
          <a:p>
            <a:r>
              <a:rPr lang="en-US" dirty="0" smtClean="0"/>
              <a:t>Gertrude baseline risk:</a:t>
            </a:r>
          </a:p>
          <a:p>
            <a:pPr lvl="1"/>
            <a:r>
              <a:rPr lang="en-US" dirty="0" smtClean="0"/>
              <a:t>1% chance of dying next year, “fair premium” $1,000</a:t>
            </a:r>
          </a:p>
          <a:p>
            <a:pPr lvl="1"/>
            <a:r>
              <a:rPr lang="en-US" dirty="0" smtClean="0"/>
              <a:t>Gertrude is a coffee drinker, if study shows 65-year-old female coffee drinkers have 2% chance of dying next year, her “fair premium” would be $2,000</a:t>
            </a:r>
          </a:p>
          <a:p>
            <a:pPr lvl="1"/>
            <a:r>
              <a:rPr lang="en-US" dirty="0" smtClean="0"/>
              <a:t>Gertrude worried that the study may reveal more – maybe she has a 50% chance of dying, would that increase her premium from $2,000 to $50,000?</a:t>
            </a:r>
          </a:p>
          <a:p>
            <a:r>
              <a:rPr lang="en-US" dirty="0" smtClean="0"/>
              <a:t>Reasoning about Gertrude’s risk</a:t>
            </a:r>
          </a:p>
          <a:p>
            <a:pPr lvl="1"/>
            <a:r>
              <a:rPr lang="en-US" dirty="0" smtClean="0"/>
              <a:t>Study done with </a:t>
            </a:r>
            <a:r>
              <a:rPr lang="el-GR" dirty="0" smtClean="0"/>
              <a:t>ε</a:t>
            </a:r>
            <a:r>
              <a:rPr lang="en-US" dirty="0" smtClean="0"/>
              <a:t>=0.01</a:t>
            </a:r>
          </a:p>
          <a:p>
            <a:pPr lvl="1"/>
            <a:r>
              <a:rPr lang="en-US" dirty="0" smtClean="0"/>
              <a:t>Insurance company’s estimate of Gertrude's dying probability can increase to at most </a:t>
            </a:r>
            <a:br>
              <a:rPr lang="en-US" dirty="0" smtClean="0"/>
            </a:br>
            <a:r>
              <a:rPr lang="en-US" dirty="0" smtClean="0"/>
              <a:t>(1+</a:t>
            </a:r>
            <a:r>
              <a:rPr lang="el-GR" dirty="0"/>
              <a:t> </a:t>
            </a:r>
            <a:r>
              <a:rPr lang="el-GR" dirty="0" smtClean="0"/>
              <a:t>ε</a:t>
            </a:r>
            <a:r>
              <a:rPr lang="en-US" dirty="0" smtClean="0"/>
              <a:t>)</a:t>
            </a:r>
            <a:r>
              <a:rPr lang="en-US" dirty="0" smtClean="0">
                <a:sym typeface="Symbol" panose="05050102010706020507" pitchFamily="18" charset="2"/>
              </a:rPr>
              <a:t></a:t>
            </a:r>
            <a:r>
              <a:rPr lang="en-US" dirty="0" smtClean="0"/>
              <a:t> 2 = 2.02%</a:t>
            </a:r>
          </a:p>
          <a:p>
            <a:pPr lvl="1"/>
            <a:r>
              <a:rPr lang="en-US" dirty="0" smtClean="0"/>
              <a:t>“Fair premium” would increase to at most $2,020, Gertrude’s risk would be at most $20</a:t>
            </a:r>
          </a:p>
          <a:p>
            <a:r>
              <a:rPr lang="en-US" dirty="0" smtClean="0"/>
              <a:t>What have we done?</a:t>
            </a:r>
          </a:p>
          <a:p>
            <a:pPr lvl="1"/>
            <a:r>
              <a:rPr lang="en-US" dirty="0" smtClean="0"/>
              <a:t>Simplified but somewhat realistic situation</a:t>
            </a:r>
          </a:p>
          <a:p>
            <a:pPr lvl="1"/>
            <a:r>
              <a:rPr lang="en-US" dirty="0" smtClean="0"/>
              <a:t>Translated a complicated notion of </a:t>
            </a:r>
            <a:r>
              <a:rPr lang="en-US" i="1" dirty="0" smtClean="0"/>
              <a:t>probability</a:t>
            </a:r>
            <a:r>
              <a:rPr lang="en-US" dirty="0" smtClean="0"/>
              <a:t> to an easier to understand </a:t>
            </a:r>
            <a:r>
              <a:rPr lang="en-US" i="1" dirty="0" smtClean="0"/>
              <a:t>dollar amounts</a:t>
            </a:r>
          </a:p>
          <a:p>
            <a:pPr lvl="1"/>
            <a:r>
              <a:rPr lang="en-US" dirty="0" smtClean="0"/>
              <a:t>Provided a table for performing similar calculations (w/varying values of posterior beliefs and </a:t>
            </a:r>
            <a:r>
              <a:rPr lang="el-GR" dirty="0" smtClean="0"/>
              <a:t>ε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8" t="5044" r="37171" b="14839"/>
          <a:stretch/>
        </p:blipFill>
        <p:spPr>
          <a:xfrm flipH="1">
            <a:off x="10308736" y="612953"/>
            <a:ext cx="1423141" cy="17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0569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7378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Exploring/bridging law and mathematical definitions of privacy</a:t>
            </a:r>
            <a:endParaRPr lang="en-US" dirty="0"/>
          </a:p>
        </p:txBody>
      </p:sp>
      <p:pic>
        <p:nvPicPr>
          <p:cNvPr id="1026" name="Picture 2" descr="File:Suspension bridge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5" y="3862066"/>
            <a:ext cx="11325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1142</Words>
  <Application>Microsoft Office PowerPoint</Application>
  <PresentationFormat>Widescreen</PresentationFormat>
  <Paragraphs>189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Cambria Math</vt:lpstr>
      <vt:lpstr>Comic Sans MS</vt:lpstr>
      <vt:lpstr>Symbol</vt:lpstr>
      <vt:lpstr>Office Theme</vt:lpstr>
      <vt:lpstr>Bridging Notions of Privacy (a.k.a. de-identification WG)   Kobbi Nissim  (BGU and CRCS@Harvard)</vt:lpstr>
      <vt:lpstr>WG Goals</vt:lpstr>
      <vt:lpstr>Who?</vt:lpstr>
      <vt:lpstr>PowerPoint Presentation</vt:lpstr>
      <vt:lpstr>Pedagogical document</vt:lpstr>
      <vt:lpstr>Pedagogical document (DP)</vt:lpstr>
      <vt:lpstr>Pedagogical document (DP)</vt:lpstr>
      <vt:lpstr>An Example: Gertrude’s Life Insurance</vt:lpstr>
      <vt:lpstr>Exploring/bridging law and mathematical definitions of privacy</vt:lpstr>
      <vt:lpstr>Does differential privacy satisfy the legal privacy standards?</vt:lpstr>
      <vt:lpstr>A gap to be bridged</vt:lpstr>
      <vt:lpstr>CS paradigm of security definitions</vt:lpstr>
      <vt:lpstr>Privacy definitions in FERPA/HIPAA/…</vt:lpstr>
      <vt:lpstr>Opportunities for Bridging the Gap</vt:lpstr>
      <vt:lpstr>Bridging the legal and CS views</vt:lpstr>
      <vt:lpstr>Bridging the legal and CS views</vt:lpstr>
      <vt:lpstr>Bridging the legal and CS views</vt:lpstr>
      <vt:lpstr>Bridging the legal and CS views</vt:lpstr>
      <vt:lpstr>Methodology:</vt:lpstr>
      <vt:lpstr>Methodology: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CRCS and Berkman Center Working Group Educational Document Bridging Privacy Definitions: CS and Law </dc:title>
  <dc:creator>Kobbi Nissim</dc:creator>
  <cp:lastModifiedBy>Kobbi Nissim</cp:lastModifiedBy>
  <cp:revision>76</cp:revision>
  <dcterms:created xsi:type="dcterms:W3CDTF">2015-10-06T15:31:51Z</dcterms:created>
  <dcterms:modified xsi:type="dcterms:W3CDTF">2015-10-15T17:02:56Z</dcterms:modified>
</cp:coreProperties>
</file>